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4226" r:id="rId2"/>
    <p:sldMasterId id="2147484214" r:id="rId3"/>
  </p:sldMasterIdLst>
  <p:notesMasterIdLst>
    <p:notesMasterId r:id="rId122"/>
  </p:notesMasterIdLst>
  <p:sldIdLst>
    <p:sldId id="586" r:id="rId4"/>
    <p:sldId id="587" r:id="rId5"/>
    <p:sldId id="603" r:id="rId6"/>
    <p:sldId id="604" r:id="rId7"/>
    <p:sldId id="605" r:id="rId8"/>
    <p:sldId id="607" r:id="rId9"/>
    <p:sldId id="590" r:id="rId10"/>
    <p:sldId id="630" r:id="rId11"/>
    <p:sldId id="631" r:id="rId12"/>
    <p:sldId id="632" r:id="rId13"/>
    <p:sldId id="633" r:id="rId14"/>
    <p:sldId id="634" r:id="rId15"/>
    <p:sldId id="635" r:id="rId16"/>
    <p:sldId id="636" r:id="rId17"/>
    <p:sldId id="637" r:id="rId18"/>
    <p:sldId id="638" r:id="rId19"/>
    <p:sldId id="639" r:id="rId20"/>
    <p:sldId id="598" r:id="rId21"/>
    <p:sldId id="599" r:id="rId22"/>
    <p:sldId id="600" r:id="rId23"/>
    <p:sldId id="601" r:id="rId24"/>
    <p:sldId id="602" r:id="rId25"/>
    <p:sldId id="521" r:id="rId26"/>
    <p:sldId id="640" r:id="rId27"/>
    <p:sldId id="463" r:id="rId28"/>
    <p:sldId id="641" r:id="rId29"/>
    <p:sldId id="465" r:id="rId30"/>
    <p:sldId id="466" r:id="rId31"/>
    <p:sldId id="467" r:id="rId32"/>
    <p:sldId id="468" r:id="rId33"/>
    <p:sldId id="469" r:id="rId34"/>
    <p:sldId id="648" r:id="rId35"/>
    <p:sldId id="647" r:id="rId36"/>
    <p:sldId id="649" r:id="rId37"/>
    <p:sldId id="650" r:id="rId38"/>
    <p:sldId id="471" r:id="rId39"/>
    <p:sldId id="472" r:id="rId40"/>
    <p:sldId id="473" r:id="rId41"/>
    <p:sldId id="474" r:id="rId42"/>
    <p:sldId id="475" r:id="rId43"/>
    <p:sldId id="476" r:id="rId44"/>
    <p:sldId id="477" r:id="rId45"/>
    <p:sldId id="519" r:id="rId46"/>
    <p:sldId id="479" r:id="rId47"/>
    <p:sldId id="615" r:id="rId48"/>
    <p:sldId id="480" r:id="rId49"/>
    <p:sldId id="481" r:id="rId50"/>
    <p:sldId id="482" r:id="rId51"/>
    <p:sldId id="486" r:id="rId52"/>
    <p:sldId id="487" r:id="rId53"/>
    <p:sldId id="561" r:id="rId54"/>
    <p:sldId id="562" r:id="rId55"/>
    <p:sldId id="563" r:id="rId56"/>
    <p:sldId id="564" r:id="rId57"/>
    <p:sldId id="565" r:id="rId58"/>
    <p:sldId id="566" r:id="rId59"/>
    <p:sldId id="572" r:id="rId60"/>
    <p:sldId id="613" r:id="rId61"/>
    <p:sldId id="614" r:id="rId62"/>
    <p:sldId id="568" r:id="rId63"/>
    <p:sldId id="488" r:id="rId64"/>
    <p:sldId id="642" r:id="rId65"/>
    <p:sldId id="490" r:id="rId66"/>
    <p:sldId id="492" r:id="rId67"/>
    <p:sldId id="570" r:id="rId68"/>
    <p:sldId id="494" r:id="rId69"/>
    <p:sldId id="495" r:id="rId70"/>
    <p:sldId id="496" r:id="rId71"/>
    <p:sldId id="497" r:id="rId72"/>
    <p:sldId id="498" r:id="rId73"/>
    <p:sldId id="499" r:id="rId74"/>
    <p:sldId id="500" r:id="rId75"/>
    <p:sldId id="501" r:id="rId76"/>
    <p:sldId id="502" r:id="rId77"/>
    <p:sldId id="612" r:id="rId78"/>
    <p:sldId id="503" r:id="rId79"/>
    <p:sldId id="504" r:id="rId80"/>
    <p:sldId id="505" r:id="rId81"/>
    <p:sldId id="576" r:id="rId82"/>
    <p:sldId id="577" r:id="rId83"/>
    <p:sldId id="531" r:id="rId84"/>
    <p:sldId id="506" r:id="rId85"/>
    <p:sldId id="507" r:id="rId86"/>
    <p:sldId id="508" r:id="rId87"/>
    <p:sldId id="643" r:id="rId88"/>
    <p:sldId id="509" r:id="rId89"/>
    <p:sldId id="510" r:id="rId90"/>
    <p:sldId id="511" r:id="rId91"/>
    <p:sldId id="536" r:id="rId92"/>
    <p:sldId id="537" r:id="rId93"/>
    <p:sldId id="538" r:id="rId94"/>
    <p:sldId id="532" r:id="rId95"/>
    <p:sldId id="533" r:id="rId96"/>
    <p:sldId id="534" r:id="rId97"/>
    <p:sldId id="539" r:id="rId98"/>
    <p:sldId id="540" r:id="rId99"/>
    <p:sldId id="541" r:id="rId100"/>
    <p:sldId id="543" r:id="rId101"/>
    <p:sldId id="516" r:id="rId102"/>
    <p:sldId id="517" r:id="rId103"/>
    <p:sldId id="518" r:id="rId104"/>
    <p:sldId id="575" r:id="rId105"/>
    <p:sldId id="578" r:id="rId106"/>
    <p:sldId id="623" r:id="rId107"/>
    <p:sldId id="629" r:id="rId108"/>
    <p:sldId id="624" r:id="rId109"/>
    <p:sldId id="645" r:id="rId110"/>
    <p:sldId id="644" r:id="rId111"/>
    <p:sldId id="651" r:id="rId112"/>
    <p:sldId id="646" r:id="rId113"/>
    <p:sldId id="652" r:id="rId114"/>
    <p:sldId id="653" r:id="rId115"/>
    <p:sldId id="582" r:id="rId116"/>
    <p:sldId id="654" r:id="rId117"/>
    <p:sldId id="523" r:id="rId118"/>
    <p:sldId id="524" r:id="rId119"/>
    <p:sldId id="525" r:id="rId120"/>
    <p:sldId id="584" r:id="rId121"/>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5"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162"/>
    <a:srgbClr val="09405E"/>
    <a:srgbClr val="106FAA"/>
    <a:srgbClr val="093F5D"/>
    <a:srgbClr val="148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2"/>
    <p:restoredTop sz="75814" autoAdjust="0"/>
  </p:normalViewPr>
  <p:slideViewPr>
    <p:cSldViewPr snapToGrid="0">
      <p:cViewPr varScale="1">
        <p:scale>
          <a:sx n="87" d="100"/>
          <a:sy n="87" d="100"/>
        </p:scale>
        <p:origin x="2280" y="192"/>
      </p:cViewPr>
      <p:guideLst>
        <p:guide orient="horz" pos="2115"/>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2023/12/19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log.csdn.net/fengdu78/article/details/104284924"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a:t>
            </a:fld>
            <a:endParaRPr lang="zh-CN" altLang="en-US"/>
          </a:p>
        </p:txBody>
      </p:sp>
    </p:spTree>
    <p:extLst>
      <p:ext uri="{BB962C8B-B14F-4D97-AF65-F5344CB8AC3E}">
        <p14:creationId xmlns:p14="http://schemas.microsoft.com/office/powerpoint/2010/main" val="1971186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34</a:t>
            </a:fld>
            <a:endParaRPr lang="zh-CN" altLang="en-US"/>
          </a:p>
        </p:txBody>
      </p:sp>
    </p:spTree>
    <p:extLst>
      <p:ext uri="{BB962C8B-B14F-4D97-AF65-F5344CB8AC3E}">
        <p14:creationId xmlns:p14="http://schemas.microsoft.com/office/powerpoint/2010/main" val="56468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将</a:t>
            </a:r>
            <a:r>
              <a:rPr kumimoji="1" lang="en-US" altLang="zh-CN" dirty="0"/>
              <a:t>T+1</a:t>
            </a:r>
            <a:r>
              <a:rPr kumimoji="1" lang="zh-CN" altLang="en-US" dirty="0"/>
              <a:t>改成</a:t>
            </a:r>
            <a:r>
              <a:rPr kumimoji="1" lang="en-US" altLang="zh-CN" dirty="0"/>
              <a:t>T</a:t>
            </a:r>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37</a:t>
            </a:fld>
            <a:endParaRPr lang="zh-CN" altLang="en-US"/>
          </a:p>
        </p:txBody>
      </p:sp>
    </p:spTree>
    <p:extLst>
      <p:ext uri="{BB962C8B-B14F-4D97-AF65-F5344CB8AC3E}">
        <p14:creationId xmlns:p14="http://schemas.microsoft.com/office/powerpoint/2010/main" val="643604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38</a:t>
            </a:fld>
            <a:endParaRPr lang="zh-CN" altLang="en-US"/>
          </a:p>
        </p:txBody>
      </p:sp>
    </p:spTree>
    <p:extLst>
      <p:ext uri="{BB962C8B-B14F-4D97-AF65-F5344CB8AC3E}">
        <p14:creationId xmlns:p14="http://schemas.microsoft.com/office/powerpoint/2010/main" val="686450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39</a:t>
            </a:fld>
            <a:endParaRPr lang="zh-CN" altLang="en-US"/>
          </a:p>
        </p:txBody>
      </p:sp>
    </p:spTree>
    <p:extLst>
      <p:ext uri="{BB962C8B-B14F-4D97-AF65-F5344CB8AC3E}">
        <p14:creationId xmlns:p14="http://schemas.microsoft.com/office/powerpoint/2010/main" val="144493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40</a:t>
            </a:fld>
            <a:endParaRPr lang="zh-CN" altLang="en-US"/>
          </a:p>
        </p:txBody>
      </p:sp>
    </p:spTree>
    <p:extLst>
      <p:ext uri="{BB962C8B-B14F-4D97-AF65-F5344CB8AC3E}">
        <p14:creationId xmlns:p14="http://schemas.microsoft.com/office/powerpoint/2010/main" val="73034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47</a:t>
            </a:fld>
            <a:endParaRPr lang="zh-CN" altLang="en-US"/>
          </a:p>
        </p:txBody>
      </p:sp>
    </p:spTree>
    <p:extLst>
      <p:ext uri="{BB962C8B-B14F-4D97-AF65-F5344CB8AC3E}">
        <p14:creationId xmlns:p14="http://schemas.microsoft.com/office/powerpoint/2010/main" val="1100863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49</a:t>
            </a:fld>
            <a:endParaRPr lang="zh-CN" altLang="en-US"/>
          </a:p>
        </p:txBody>
      </p:sp>
    </p:spTree>
    <p:extLst>
      <p:ext uri="{BB962C8B-B14F-4D97-AF65-F5344CB8AC3E}">
        <p14:creationId xmlns:p14="http://schemas.microsoft.com/office/powerpoint/2010/main" val="88318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4023092" y="9719598"/>
            <a:ext cx="3077739" cy="511651"/>
          </a:xfrm>
          <a:prstGeom prst="rect">
            <a:avLst/>
          </a:prstGeom>
        </p:spPr>
        <p:txBody>
          <a:bodyPr/>
          <a:lstStyle/>
          <a:p>
            <a:fld id="{378E9981-A7B4-4394-9E6C-57DFE4D93431}" type="slidenum">
              <a:rPr lang="zh-CN" altLang="en-US" smtClean="0"/>
              <a:pPr/>
              <a:t>50</a:t>
            </a:fld>
            <a:endParaRPr lang="zh-CN" altLang="en-US"/>
          </a:p>
        </p:txBody>
      </p:sp>
    </p:spTree>
    <p:extLst>
      <p:ext uri="{BB962C8B-B14F-4D97-AF65-F5344CB8AC3E}">
        <p14:creationId xmlns:p14="http://schemas.microsoft.com/office/powerpoint/2010/main" val="400275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55</a:t>
            </a:fld>
            <a:endParaRPr lang="zh-CN" altLang="en-US"/>
          </a:p>
        </p:txBody>
      </p:sp>
    </p:spTree>
    <p:extLst>
      <p:ext uri="{BB962C8B-B14F-4D97-AF65-F5344CB8AC3E}">
        <p14:creationId xmlns:p14="http://schemas.microsoft.com/office/powerpoint/2010/main" val="867562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4023092" y="9719598"/>
            <a:ext cx="3077739" cy="511651"/>
          </a:xfrm>
          <a:prstGeom prst="rect">
            <a:avLst/>
          </a:prstGeom>
        </p:spPr>
        <p:txBody>
          <a:bodyPr/>
          <a:lstStyle/>
          <a:p>
            <a:fld id="{378E9981-A7B4-4394-9E6C-57DFE4D93431}" type="slidenum">
              <a:rPr lang="zh-CN" altLang="en-US" smtClean="0"/>
              <a:pPr/>
              <a:t>56</a:t>
            </a:fld>
            <a:endParaRPr lang="zh-CN" altLang="en-US"/>
          </a:p>
        </p:txBody>
      </p:sp>
    </p:spTree>
    <p:extLst>
      <p:ext uri="{BB962C8B-B14F-4D97-AF65-F5344CB8AC3E}">
        <p14:creationId xmlns:p14="http://schemas.microsoft.com/office/powerpoint/2010/main" val="133876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神经网络和决策树一样，通过调整模型的深度，模型可以很简单，也可以很复杂</a:t>
            </a:r>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15</a:t>
            </a:fld>
            <a:endParaRPr lang="zh-CN" altLang="en-US"/>
          </a:p>
        </p:txBody>
      </p:sp>
    </p:spTree>
    <p:extLst>
      <p:ext uri="{BB962C8B-B14F-4D97-AF65-F5344CB8AC3E}">
        <p14:creationId xmlns:p14="http://schemas.microsoft.com/office/powerpoint/2010/main" val="25379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4023092" y="9719598"/>
            <a:ext cx="3077739" cy="511651"/>
          </a:xfrm>
          <a:prstGeom prst="rect">
            <a:avLst/>
          </a:prstGeom>
        </p:spPr>
        <p:txBody>
          <a:bodyPr/>
          <a:lstStyle/>
          <a:p>
            <a:fld id="{378E9981-A7B4-4394-9E6C-57DFE4D93431}" type="slidenum">
              <a:rPr lang="zh-CN" altLang="en-US" smtClean="0"/>
              <a:pPr/>
              <a:t>60</a:t>
            </a:fld>
            <a:endParaRPr lang="zh-CN" altLang="en-US"/>
          </a:p>
        </p:txBody>
      </p:sp>
    </p:spTree>
    <p:extLst>
      <p:ext uri="{BB962C8B-B14F-4D97-AF65-F5344CB8AC3E}">
        <p14:creationId xmlns:p14="http://schemas.microsoft.com/office/powerpoint/2010/main" val="913962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4023092" y="9719598"/>
            <a:ext cx="3077739" cy="511651"/>
          </a:xfrm>
          <a:prstGeom prst="rect">
            <a:avLst/>
          </a:prstGeom>
        </p:spPr>
        <p:txBody>
          <a:bodyPr/>
          <a:lstStyle/>
          <a:p>
            <a:fld id="{378E9981-A7B4-4394-9E6C-57DFE4D93431}" type="slidenum">
              <a:rPr lang="zh-CN" altLang="en-US" smtClean="0"/>
              <a:pPr/>
              <a:t>61</a:t>
            </a:fld>
            <a:endParaRPr lang="zh-CN" altLang="en-US"/>
          </a:p>
        </p:txBody>
      </p:sp>
    </p:spTree>
    <p:extLst>
      <p:ext uri="{BB962C8B-B14F-4D97-AF65-F5344CB8AC3E}">
        <p14:creationId xmlns:p14="http://schemas.microsoft.com/office/powerpoint/2010/main" val="1785280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Extreme: </a:t>
            </a:r>
            <a:r>
              <a:rPr kumimoji="1" lang="zh-CN" altLang="en-US" dirty="0"/>
              <a:t>内存优化，并行计算</a:t>
            </a:r>
            <a:r>
              <a:rPr kumimoji="1" lang="en-US" altLang="zh-CN" dirty="0"/>
              <a:t>,</a:t>
            </a:r>
            <a:r>
              <a:rPr kumimoji="1" lang="zh-CN" altLang="en-US" dirty="0"/>
              <a:t>目标函数，建树过程</a:t>
            </a:r>
            <a:endParaRPr kumimoji="1" lang="en-US" altLang="zh-CN" dirty="0"/>
          </a:p>
          <a:p>
            <a:endParaRPr kumimoji="1" lang="en-US" altLang="zh-CN" dirty="0"/>
          </a:p>
          <a:p>
            <a:r>
              <a:rPr kumimoji="1" lang="en-US" altLang="zh-CN" dirty="0"/>
              <a:t>GBM</a:t>
            </a:r>
            <a:r>
              <a:rPr kumimoji="1" lang="zh-CN" altLang="en-US" dirty="0"/>
              <a:t>的思想在</a:t>
            </a:r>
            <a:r>
              <a:rPr kumimoji="1" lang="en-US" altLang="zh-CN" dirty="0"/>
              <a:t>1997</a:t>
            </a:r>
            <a:r>
              <a:rPr kumimoji="1" lang="zh-CN" altLang="en-US" dirty="0"/>
              <a:t>年就已经提出，所以基本算法上并不新。</a:t>
            </a:r>
          </a:p>
        </p:txBody>
      </p:sp>
    </p:spTree>
    <p:extLst>
      <p:ext uri="{BB962C8B-B14F-4D97-AF65-F5344CB8AC3E}">
        <p14:creationId xmlns:p14="http://schemas.microsoft.com/office/powerpoint/2010/main" val="661353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分类：</a:t>
            </a:r>
            <a:r>
              <a:rPr kumimoji="1" lang="en-US" altLang="zh-CN" dirty="0"/>
              <a:t>https://</a:t>
            </a:r>
            <a:r>
              <a:rPr kumimoji="1" lang="en-US" altLang="zh-CN" dirty="0" err="1"/>
              <a:t>blog.csdn.net</a:t>
            </a:r>
            <a:r>
              <a:rPr kumimoji="1" lang="en-US" altLang="zh-CN" dirty="0"/>
              <a:t>/orangefly0214/article/details/88862742</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65</a:t>
            </a:fld>
            <a:endParaRPr lang="zh-CN" altLang="en-US"/>
          </a:p>
        </p:txBody>
      </p:sp>
    </p:spTree>
    <p:extLst>
      <p:ext uri="{BB962C8B-B14F-4D97-AF65-F5344CB8AC3E}">
        <p14:creationId xmlns:p14="http://schemas.microsoft.com/office/powerpoint/2010/main" val="217544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公式不严格，换成文章中的公式</a:t>
            </a:r>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73</a:t>
            </a:fld>
            <a:endParaRPr lang="zh-CN" altLang="en-US"/>
          </a:p>
        </p:txBody>
      </p:sp>
    </p:spTree>
    <p:extLst>
      <p:ext uri="{BB962C8B-B14F-4D97-AF65-F5344CB8AC3E}">
        <p14:creationId xmlns:p14="http://schemas.microsoft.com/office/powerpoint/2010/main" val="188756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XGBoost</a:t>
            </a:r>
            <a:r>
              <a:rPr kumimoji="1" lang="zh-CN" altLang="en-US" dirty="0"/>
              <a:t>中是回归树。每次增加一棵树时，先用当前模型对每个训练样本进行预测，然后根据预测结果计算一阶梯度和二阶梯度。</a:t>
            </a:r>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74</a:t>
            </a:fld>
            <a:endParaRPr lang="zh-CN" altLang="en-US"/>
          </a:p>
        </p:txBody>
      </p:sp>
    </p:spTree>
    <p:extLst>
      <p:ext uri="{BB962C8B-B14F-4D97-AF65-F5344CB8AC3E}">
        <p14:creationId xmlns:p14="http://schemas.microsoft.com/office/powerpoint/2010/main" val="910366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err="1"/>
              <a:t>XGBoost</a:t>
            </a:r>
            <a:r>
              <a:rPr kumimoji="1" lang="zh-CN" altLang="en-US" dirty="0"/>
              <a:t> </a:t>
            </a:r>
            <a:r>
              <a:rPr kumimoji="1" lang="en-US" altLang="zh-CN" dirty="0"/>
              <a:t>P162</a:t>
            </a:r>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76</a:t>
            </a:fld>
            <a:endParaRPr lang="zh-CN" altLang="en-US"/>
          </a:p>
        </p:txBody>
      </p:sp>
    </p:spTree>
    <p:extLst>
      <p:ext uri="{BB962C8B-B14F-4D97-AF65-F5344CB8AC3E}">
        <p14:creationId xmlns:p14="http://schemas.microsoft.com/office/powerpoint/2010/main" val="1922957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直方图</a:t>
            </a:r>
          </a:p>
        </p:txBody>
      </p:sp>
      <p:sp>
        <p:nvSpPr>
          <p:cNvPr id="4" name="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78</a:t>
            </a:fld>
            <a:endParaRPr lang="zh-CN" altLang="en-US"/>
          </a:p>
        </p:txBody>
      </p:sp>
    </p:spTree>
    <p:extLst>
      <p:ext uri="{BB962C8B-B14F-4D97-AF65-F5344CB8AC3E}">
        <p14:creationId xmlns:p14="http://schemas.microsoft.com/office/powerpoint/2010/main" val="9828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80</a:t>
            </a:fld>
            <a:endParaRPr lang="zh-CN" altLang="en-US"/>
          </a:p>
        </p:txBody>
      </p:sp>
    </p:spTree>
    <p:extLst>
      <p:ext uri="{BB962C8B-B14F-4D97-AF65-F5344CB8AC3E}">
        <p14:creationId xmlns:p14="http://schemas.microsoft.com/office/powerpoint/2010/main" val="452047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83</a:t>
            </a:fld>
            <a:endParaRPr lang="zh-CN" altLang="en-US"/>
          </a:p>
        </p:txBody>
      </p:sp>
    </p:spTree>
    <p:extLst>
      <p:ext uri="{BB962C8B-B14F-4D97-AF65-F5344CB8AC3E}">
        <p14:creationId xmlns:p14="http://schemas.microsoft.com/office/powerpoint/2010/main" val="434135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1" i="0" dirty="0" err="1">
                <a:effectLst/>
                <a:latin typeface="小米兰亭" panose="03000502000000000000" charset="-122"/>
                <a:ea typeface="小米兰亭" panose="03000502000000000000" charset="-122"/>
                <a:cs typeface="小米兰亭" panose="03000502000000000000" charset="-122"/>
                <a:sym typeface="Calibri" panose="020F0502020204030204"/>
              </a:rPr>
              <a:t>warm_start</a:t>
            </a:r>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：如果是</a:t>
            </a:r>
            <a:r>
              <a:rPr lang="en-US" altLang="zh-CN" sz="1200" b="0" i="0" dirty="0">
                <a:effectLst/>
                <a:latin typeface="小米兰亭" panose="03000502000000000000" charset="-122"/>
                <a:ea typeface="小米兰亭" panose="03000502000000000000" charset="-122"/>
                <a:cs typeface="小米兰亭" panose="03000502000000000000" charset="-122"/>
                <a:sym typeface="Calibri" panose="020F0502020204030204"/>
              </a:rPr>
              <a:t>True</a:t>
            </a:r>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，那么在下一次使用</a:t>
            </a:r>
            <a:r>
              <a:rPr lang="en-US" altLang="zh-CN" sz="1200" b="0" i="0" dirty="0">
                <a:effectLst/>
                <a:latin typeface="小米兰亭" panose="03000502000000000000" charset="-122"/>
                <a:ea typeface="小米兰亭" panose="03000502000000000000" charset="-122"/>
                <a:cs typeface="小米兰亭" panose="03000502000000000000" charset="-122"/>
                <a:sym typeface="Calibri" panose="020F0502020204030204"/>
              </a:rPr>
              <a:t>fit</a:t>
            </a:r>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方法时，向原有的模型再增加</a:t>
            </a:r>
            <a:r>
              <a:rPr lang="en-US" altLang="zh-CN" sz="1200" b="0" i="0" dirty="0" err="1">
                <a:effectLst/>
                <a:latin typeface="小米兰亭" panose="03000502000000000000" charset="-122"/>
                <a:ea typeface="小米兰亭" panose="03000502000000000000" charset="-122"/>
                <a:cs typeface="小米兰亭" panose="03000502000000000000" charset="-122"/>
                <a:sym typeface="Calibri" panose="020F0502020204030204"/>
              </a:rPr>
              <a:t>n_estimators</a:t>
            </a:r>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个新的个体预测器，不丢弃原有的个体预测器。</a:t>
            </a:r>
          </a:p>
          <a:p>
            <a:r>
              <a:rPr lang="en-US" altLang="zh-CN" sz="1200" b="1" i="0" dirty="0" err="1">
                <a:effectLst/>
                <a:latin typeface="小米兰亭" panose="03000502000000000000" charset="-122"/>
                <a:ea typeface="小米兰亭" panose="03000502000000000000" charset="-122"/>
                <a:cs typeface="小米兰亭" panose="03000502000000000000" charset="-122"/>
                <a:sym typeface="Calibri" panose="020F0502020204030204"/>
              </a:rPr>
              <a:t>n_jobs</a:t>
            </a:r>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：并行计算的进程数量，如果是</a:t>
            </a:r>
            <a:r>
              <a:rPr lang="en-US" altLang="zh-CN" sz="1200" b="0" i="0" dirty="0">
                <a:effectLst/>
                <a:latin typeface="小米兰亭" panose="03000502000000000000" charset="-122"/>
                <a:ea typeface="小米兰亭" panose="03000502000000000000" charset="-122"/>
                <a:cs typeface="小米兰亭" panose="03000502000000000000" charset="-122"/>
                <a:sym typeface="Calibri" panose="020F0502020204030204"/>
              </a:rPr>
              <a:t>-1</a:t>
            </a:r>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则使用全部</a:t>
            </a:r>
            <a:r>
              <a:rPr lang="en-US" altLang="zh-CN" sz="1200" b="0" i="0" dirty="0">
                <a:effectLst/>
                <a:latin typeface="小米兰亭" panose="03000502000000000000" charset="-122"/>
                <a:ea typeface="小米兰亭" panose="03000502000000000000" charset="-122"/>
                <a:cs typeface="小米兰亭" panose="03000502000000000000" charset="-122"/>
                <a:sym typeface="Calibri" panose="020F0502020204030204"/>
              </a:rPr>
              <a:t>CPU</a:t>
            </a:r>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核。</a:t>
            </a:r>
          </a:p>
          <a:p>
            <a:r>
              <a:rPr lang="en-US" altLang="zh-CN" sz="1200" b="1" i="0" dirty="0" err="1">
                <a:effectLst/>
                <a:latin typeface="小米兰亭" panose="03000502000000000000" charset="-122"/>
                <a:ea typeface="小米兰亭" panose="03000502000000000000" charset="-122"/>
                <a:cs typeface="小米兰亭" panose="03000502000000000000" charset="-122"/>
                <a:sym typeface="Calibri" panose="020F0502020204030204"/>
              </a:rPr>
              <a:t>random_state</a:t>
            </a:r>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：随机状态，用于得出可复现的结果。</a:t>
            </a:r>
          </a:p>
          <a:p>
            <a:r>
              <a:rPr lang="en-US" altLang="zh-CN" sz="1200" b="1" i="0" dirty="0">
                <a:effectLst/>
                <a:latin typeface="小米兰亭" panose="03000502000000000000" charset="-122"/>
                <a:ea typeface="小米兰亭" panose="03000502000000000000" charset="-122"/>
                <a:cs typeface="小米兰亭" panose="03000502000000000000" charset="-122"/>
                <a:sym typeface="Calibri" panose="020F0502020204030204"/>
              </a:rPr>
              <a:t>verbose</a:t>
            </a:r>
            <a:r>
              <a:rPr lang="zh-CN" altLang="en-US" sz="1200" b="0" i="0" dirty="0">
                <a:effectLst/>
                <a:latin typeface="小米兰亭" panose="03000502000000000000" charset="-122"/>
                <a:ea typeface="小米兰亭" panose="03000502000000000000" charset="-122"/>
                <a:cs typeface="小米兰亭" panose="03000502000000000000" charset="-122"/>
                <a:sym typeface="Calibri" panose="020F0502020204030204"/>
              </a:rPr>
              <a:t>：控制屏幕上进程记录的冗长程度。</a:t>
            </a:r>
          </a:p>
          <a:p>
            <a:endParaRPr kumimoji="1" lang="zh-CN" altLang="en-US" dirty="0"/>
          </a:p>
        </p:txBody>
      </p:sp>
    </p:spTree>
    <p:extLst>
      <p:ext uri="{BB962C8B-B14F-4D97-AF65-F5344CB8AC3E}">
        <p14:creationId xmlns:p14="http://schemas.microsoft.com/office/powerpoint/2010/main" val="1178826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https://blog.csdn.net/fengdu78/article/details/104284924</a:t>
            </a:r>
            <a:endParaRPr lang="en-US" altLang="zh-CN" dirty="0"/>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尝试将缺失样本划入左子树和右子树，选择使损失最优的值作为分裂点。</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XGBoost</a:t>
            </a:r>
            <a:r>
              <a:rPr lang="zh-CN" altLang="en-US" sz="1200" b="0" i="0" kern="1200" dirty="0">
                <a:solidFill>
                  <a:schemeClr val="tx1"/>
                </a:solidFill>
                <a:effectLst/>
                <a:latin typeface="+mn-lt"/>
                <a:ea typeface="+mn-ea"/>
                <a:cs typeface="+mn-cs"/>
              </a:rPr>
              <a:t>的并行，并不是说每棵树可以并行训练，</a:t>
            </a:r>
            <a:r>
              <a:rPr lang="en-US" altLang="zh-CN" sz="1200" b="0" i="0" kern="1200" dirty="0" err="1">
                <a:solidFill>
                  <a:schemeClr val="tx1"/>
                </a:solidFill>
                <a:effectLst/>
                <a:latin typeface="+mn-lt"/>
                <a:ea typeface="+mn-ea"/>
                <a:cs typeface="+mn-cs"/>
              </a:rPr>
              <a:t>XGBoost</a:t>
            </a:r>
            <a:r>
              <a:rPr lang="zh-CN" altLang="en-US" sz="1200" b="0" i="0" kern="1200" dirty="0">
                <a:solidFill>
                  <a:schemeClr val="tx1"/>
                </a:solidFill>
                <a:effectLst/>
                <a:latin typeface="+mn-lt"/>
                <a:ea typeface="+mn-ea"/>
                <a:cs typeface="+mn-cs"/>
              </a:rPr>
              <a:t>本质上仍然采用</a:t>
            </a:r>
            <a:r>
              <a:rPr lang="en-US" altLang="zh-CN" sz="1200" b="0" i="0" kern="1200" dirty="0">
                <a:solidFill>
                  <a:schemeClr val="tx1"/>
                </a:solidFill>
                <a:effectLst/>
                <a:latin typeface="+mn-lt"/>
                <a:ea typeface="+mn-ea"/>
                <a:cs typeface="+mn-cs"/>
              </a:rPr>
              <a:t>boosting</a:t>
            </a:r>
            <a:r>
              <a:rPr lang="zh-CN" altLang="en-US" sz="1200" b="0" i="0" kern="1200" dirty="0">
                <a:solidFill>
                  <a:schemeClr val="tx1"/>
                </a:solidFill>
                <a:effectLst/>
                <a:latin typeface="+mn-lt"/>
                <a:ea typeface="+mn-ea"/>
                <a:cs typeface="+mn-cs"/>
              </a:rPr>
              <a:t>思想，每棵树训练前需要等前面的树训练完成才能开始训练。</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指的是特征维度的并行：在训练之前，每个特征按特征值对样本进行预排序，并存储为</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结构，在后面查找特征分割点时可以重复使用，而且特征已经被存储为一个个</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结构，那么在寻找每个特征的最佳分割点时，可以利用多线程对每个</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并行计算。</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84</a:t>
            </a:fld>
            <a:endParaRPr lang="zh-CN" altLang="en-US"/>
          </a:p>
        </p:txBody>
      </p:sp>
    </p:spTree>
    <p:extLst>
      <p:ext uri="{BB962C8B-B14F-4D97-AF65-F5344CB8AC3E}">
        <p14:creationId xmlns:p14="http://schemas.microsoft.com/office/powerpoint/2010/main" val="1560498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86</a:t>
            </a:fld>
            <a:endParaRPr lang="zh-CN" altLang="en-US"/>
          </a:p>
        </p:txBody>
      </p:sp>
    </p:spTree>
    <p:extLst>
      <p:ext uri="{BB962C8B-B14F-4D97-AF65-F5344CB8AC3E}">
        <p14:creationId xmlns:p14="http://schemas.microsoft.com/office/powerpoint/2010/main" val="761305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87</a:t>
            </a:fld>
            <a:endParaRPr lang="zh-CN" altLang="en-US"/>
          </a:p>
        </p:txBody>
      </p:sp>
    </p:spTree>
    <p:extLst>
      <p:ext uri="{BB962C8B-B14F-4D97-AF65-F5344CB8AC3E}">
        <p14:creationId xmlns:p14="http://schemas.microsoft.com/office/powerpoint/2010/main" val="1472027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88</a:t>
            </a:fld>
            <a:endParaRPr lang="zh-CN" altLang="en-US"/>
          </a:p>
        </p:txBody>
      </p:sp>
    </p:spTree>
    <p:extLst>
      <p:ext uri="{BB962C8B-B14F-4D97-AF65-F5344CB8AC3E}">
        <p14:creationId xmlns:p14="http://schemas.microsoft.com/office/powerpoint/2010/main" val="501605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89</a:t>
            </a:fld>
            <a:endParaRPr lang="zh-CN" altLang="en-US"/>
          </a:p>
        </p:txBody>
      </p:sp>
    </p:spTree>
    <p:extLst>
      <p:ext uri="{BB962C8B-B14F-4D97-AF65-F5344CB8AC3E}">
        <p14:creationId xmlns:p14="http://schemas.microsoft.com/office/powerpoint/2010/main" val="262440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90</a:t>
            </a:fld>
            <a:endParaRPr lang="zh-CN" altLang="en-US"/>
          </a:p>
        </p:txBody>
      </p:sp>
    </p:spTree>
    <p:extLst>
      <p:ext uri="{BB962C8B-B14F-4D97-AF65-F5344CB8AC3E}">
        <p14:creationId xmlns:p14="http://schemas.microsoft.com/office/powerpoint/2010/main" val="1635018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91</a:t>
            </a:fld>
            <a:endParaRPr lang="zh-CN" altLang="en-US"/>
          </a:p>
        </p:txBody>
      </p:sp>
    </p:spTree>
    <p:extLst>
      <p:ext uri="{BB962C8B-B14F-4D97-AF65-F5344CB8AC3E}">
        <p14:creationId xmlns:p14="http://schemas.microsoft.com/office/powerpoint/2010/main" val="1210482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blog.csdn.net</a:t>
            </a:r>
            <a:r>
              <a:rPr kumimoji="1" lang="en" altLang="zh-CN" dirty="0"/>
              <a:t>/</a:t>
            </a:r>
            <a:r>
              <a:rPr kumimoji="1" lang="en" altLang="zh-CN" dirty="0" err="1"/>
              <a:t>xiao_ling_yun</a:t>
            </a:r>
            <a:r>
              <a:rPr kumimoji="1" lang="en" altLang="zh-CN" dirty="0"/>
              <a:t>/article/details/129933099</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96</a:t>
            </a:fld>
            <a:endParaRPr lang="zh-CN" altLang="en-US"/>
          </a:p>
        </p:txBody>
      </p:sp>
    </p:spTree>
    <p:extLst>
      <p:ext uri="{BB962C8B-B14F-4D97-AF65-F5344CB8AC3E}">
        <p14:creationId xmlns:p14="http://schemas.microsoft.com/office/powerpoint/2010/main" val="1802864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图着色：相邻结点颜色不同</a:t>
            </a:r>
            <a:r>
              <a:rPr lang="en-US" altLang="zh-CN" b="0" i="0" dirty="0">
                <a:solidFill>
                  <a:srgbClr val="4D4D4D"/>
                </a:solidFill>
                <a:effectLst/>
                <a:latin typeface="-apple-system"/>
              </a:rPr>
              <a:t>/</a:t>
            </a:r>
            <a:r>
              <a:rPr lang="zh-CN" altLang="en-US" b="0" i="0" dirty="0">
                <a:solidFill>
                  <a:srgbClr val="4D4D4D"/>
                </a:solidFill>
                <a:effectLst/>
                <a:latin typeface="-apple-system"/>
              </a:rPr>
              <a:t>不同</a:t>
            </a:r>
            <a:r>
              <a:rPr lang="en-US" altLang="zh-CN" b="0" i="0" dirty="0">
                <a:solidFill>
                  <a:srgbClr val="4D4D4D"/>
                </a:solidFill>
                <a:effectLst/>
                <a:latin typeface="-apple-system"/>
              </a:rPr>
              <a:t>bundle</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97</a:t>
            </a:fld>
            <a:endParaRPr lang="zh-CN" altLang="en-US"/>
          </a:p>
        </p:txBody>
      </p:sp>
    </p:spTree>
    <p:extLst>
      <p:ext uri="{BB962C8B-B14F-4D97-AF65-F5344CB8AC3E}">
        <p14:creationId xmlns:p14="http://schemas.microsoft.com/office/powerpoint/2010/main" val="1627057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a:t>
            </a:r>
            <a:r>
              <a:rPr kumimoji="1" lang="en" altLang="zh-CN" dirty="0" err="1"/>
              <a:t>hejunhao.me</a:t>
            </a:r>
            <a:r>
              <a:rPr kumimoji="1" lang="en" altLang="zh-CN" dirty="0"/>
              <a:t>/archives/2023</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98</a:t>
            </a:fld>
            <a:endParaRPr lang="zh-CN" altLang="en-US"/>
          </a:p>
        </p:txBody>
      </p:sp>
    </p:spTree>
    <p:extLst>
      <p:ext uri="{BB962C8B-B14F-4D97-AF65-F5344CB8AC3E}">
        <p14:creationId xmlns:p14="http://schemas.microsoft.com/office/powerpoint/2010/main" val="54325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25</a:t>
            </a:fld>
            <a:endParaRPr lang="zh-CN" altLang="en-US"/>
          </a:p>
        </p:txBody>
      </p:sp>
    </p:spTree>
    <p:extLst>
      <p:ext uri="{BB962C8B-B14F-4D97-AF65-F5344CB8AC3E}">
        <p14:creationId xmlns:p14="http://schemas.microsoft.com/office/powerpoint/2010/main" val="720234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99</a:t>
            </a:fld>
            <a:endParaRPr lang="zh-CN" altLang="en-US"/>
          </a:p>
        </p:txBody>
      </p:sp>
    </p:spTree>
    <p:extLst>
      <p:ext uri="{BB962C8B-B14F-4D97-AF65-F5344CB8AC3E}">
        <p14:creationId xmlns:p14="http://schemas.microsoft.com/office/powerpoint/2010/main" val="2031165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100</a:t>
            </a:fld>
            <a:endParaRPr lang="zh-CN" altLang="en-US"/>
          </a:p>
        </p:txBody>
      </p:sp>
    </p:spTree>
    <p:extLst>
      <p:ext uri="{BB962C8B-B14F-4D97-AF65-F5344CB8AC3E}">
        <p14:creationId xmlns:p14="http://schemas.microsoft.com/office/powerpoint/2010/main" val="20363731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下面具体来讲下在代码中如何求解类别特征的最优切分的流程：（</a:t>
            </a:r>
            <a:r>
              <a:rPr lang="en-US" altLang="zh-CN" sz="1200" b="0" i="0" kern="1200" dirty="0" err="1">
                <a:solidFill>
                  <a:schemeClr val="tx1"/>
                </a:solidFill>
                <a:effectLst/>
                <a:latin typeface="+mn-lt"/>
                <a:ea typeface="+mn-ea"/>
                <a:cs typeface="+mn-cs"/>
              </a:rPr>
              <a:t>feature_histogram.hpp</a:t>
            </a:r>
            <a:r>
              <a:rPr lang="zh-CN" altLang="en-US" sz="1200" b="0" i="0" kern="1200" dirty="0">
                <a:solidFill>
                  <a:schemeClr val="tx1"/>
                </a:solidFill>
                <a:effectLst/>
                <a:latin typeface="+mn-lt"/>
                <a:ea typeface="+mn-ea"/>
                <a:cs typeface="+mn-cs"/>
              </a:rPr>
              <a:t>文件中</a:t>
            </a:r>
            <a:r>
              <a:rPr lang="en-US" altLang="zh-CN" sz="1200" b="0" i="0" kern="1200" dirty="0" err="1">
                <a:solidFill>
                  <a:schemeClr val="tx1"/>
                </a:solidFill>
                <a:effectLst/>
                <a:latin typeface="+mn-lt"/>
                <a:ea typeface="+mn-ea"/>
                <a:cs typeface="+mn-cs"/>
              </a:rPr>
              <a:t>FindBestThresholdCategorical</a:t>
            </a:r>
            <a:r>
              <a:rPr lang="zh-CN" altLang="en-US" sz="1200" b="0" i="0" kern="1200" dirty="0">
                <a:solidFill>
                  <a:schemeClr val="tx1"/>
                </a:solidFill>
                <a:effectLst/>
                <a:latin typeface="+mn-lt"/>
                <a:ea typeface="+mn-ea"/>
                <a:cs typeface="+mn-cs"/>
              </a:rPr>
              <a:t>函数）</a:t>
            </a:r>
          </a:p>
          <a:p>
            <a:r>
              <a:rPr lang="en-US" altLang="zh-CN" sz="1200" b="1" i="0" kern="1200" dirty="0">
                <a:solidFill>
                  <a:schemeClr val="tx1"/>
                </a:solidFill>
                <a:effectLst/>
                <a:latin typeface="+mn-lt"/>
                <a:ea typeface="+mn-ea"/>
                <a:cs typeface="+mn-cs"/>
              </a:rPr>
              <a:t>A. </a:t>
            </a:r>
            <a:r>
              <a:rPr lang="zh-CN" altLang="en-US" sz="1200" b="1" i="0" kern="1200" dirty="0">
                <a:solidFill>
                  <a:schemeClr val="tx1"/>
                </a:solidFill>
                <a:effectLst/>
                <a:latin typeface="+mn-lt"/>
                <a:ea typeface="+mn-ea"/>
                <a:cs typeface="+mn-cs"/>
              </a:rPr>
              <a:t>离散特征建立直方图的过程：</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统计该特征下每一种离散值出现的次数，并从高到低排序，并过滤掉出现次数较少的特征值</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然后为每一个特征值，建立一个</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对于在</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容器内出现次数较少的特征值直接过滤掉，不建立</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a:t>
            </a:r>
          </a:p>
          <a:p>
            <a:r>
              <a:rPr lang="en-US" altLang="zh-CN" sz="1200" b="1" i="0" kern="1200" dirty="0">
                <a:solidFill>
                  <a:schemeClr val="tx1"/>
                </a:solidFill>
                <a:effectLst/>
                <a:latin typeface="+mn-lt"/>
                <a:ea typeface="+mn-ea"/>
                <a:cs typeface="+mn-cs"/>
              </a:rPr>
              <a:t>B. </a:t>
            </a:r>
            <a:r>
              <a:rPr lang="zh-CN" altLang="en-US" sz="1200" b="1" i="0" kern="1200" dirty="0">
                <a:solidFill>
                  <a:schemeClr val="tx1"/>
                </a:solidFill>
                <a:effectLst/>
                <a:latin typeface="+mn-lt"/>
                <a:ea typeface="+mn-ea"/>
                <a:cs typeface="+mn-cs"/>
              </a:rPr>
              <a:t>计算分裂阈值的过程：</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B.1</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先看该特征下划分出的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容器的个数，如果</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容器的数量小于</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，直接使用</a:t>
            </a:r>
            <a:r>
              <a:rPr lang="en-US" altLang="zh-CN" sz="1200" b="0" i="0" kern="1200" dirty="0">
                <a:solidFill>
                  <a:schemeClr val="tx1"/>
                </a:solidFill>
                <a:effectLst/>
                <a:latin typeface="+mn-lt"/>
                <a:ea typeface="+mn-ea"/>
                <a:cs typeface="+mn-cs"/>
              </a:rPr>
              <a:t>one vs other</a:t>
            </a:r>
            <a:r>
              <a:rPr lang="zh-CN" altLang="en-US" sz="1200" b="0" i="0" kern="1200" dirty="0">
                <a:solidFill>
                  <a:schemeClr val="tx1"/>
                </a:solidFill>
                <a:effectLst/>
                <a:latin typeface="+mn-lt"/>
                <a:ea typeface="+mn-ea"/>
                <a:cs typeface="+mn-cs"/>
              </a:rPr>
              <a:t>方式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逐个扫描每一个</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容器，找出最佳分裂点</a:t>
            </a:r>
            <a:r>
              <a:rPr lang="en-US" altLang="zh-CN" sz="1200" b="0" i="0" kern="1200" dirty="0">
                <a:solidFill>
                  <a:schemeClr val="tx1"/>
                </a:solidFill>
                <a:effectLst/>
                <a:latin typeface="+mn-lt"/>
                <a:ea typeface="+mn-ea"/>
                <a:cs typeface="+mn-cs"/>
              </a:rPr>
              <a:t>;</a:t>
            </a:r>
          </a:p>
          <a:p>
            <a:r>
              <a:rPr lang="en-US" altLang="zh-CN" sz="1200" b="1" i="0" kern="1200" dirty="0">
                <a:solidFill>
                  <a:schemeClr val="tx1"/>
                </a:solidFill>
                <a:effectLst/>
                <a:latin typeface="+mn-lt"/>
                <a:ea typeface="+mn-ea"/>
                <a:cs typeface="+mn-cs"/>
              </a:rPr>
              <a:t>B.2</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容器较多的情况</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先进行过滤，只让子集合较大的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容器参加划分阈值计算</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对每一个符合条件的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容器进行公式计算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公式如下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该</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容器下所有样本的一阶梯度之和 </a:t>
            </a:r>
            <a:r>
              <a:rPr lang="en-US" altLang="zh-CN" sz="1200" b="1"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该</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容器下所有样本的二阶梯度之和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正则项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参数</a:t>
            </a:r>
            <a:r>
              <a:rPr lang="en-US" altLang="zh-CN" sz="1200" b="0" i="0" kern="1200" dirty="0" err="1">
                <a:solidFill>
                  <a:schemeClr val="tx1"/>
                </a:solidFill>
                <a:effectLst/>
                <a:latin typeface="+mn-lt"/>
                <a:ea typeface="+mn-ea"/>
                <a:cs typeface="+mn-cs"/>
              </a:rPr>
              <a:t>cat_smooth</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这里为什么不是</a:t>
            </a:r>
            <a:r>
              <a:rPr lang="en-US" altLang="zh-CN" sz="1200" b="1" i="0" kern="1200" dirty="0">
                <a:solidFill>
                  <a:schemeClr val="tx1"/>
                </a:solidFill>
                <a:effectLst/>
                <a:latin typeface="+mn-lt"/>
                <a:ea typeface="+mn-ea"/>
                <a:cs typeface="+mn-cs"/>
              </a:rPr>
              <a:t>label</a:t>
            </a:r>
            <a:r>
              <a:rPr lang="zh-CN" altLang="en-US" sz="1200" b="1" i="0" kern="1200" dirty="0">
                <a:solidFill>
                  <a:schemeClr val="tx1"/>
                </a:solidFill>
                <a:effectLst/>
                <a:latin typeface="+mn-lt"/>
                <a:ea typeface="+mn-ea"/>
                <a:cs typeface="+mn-cs"/>
              </a:rPr>
              <a:t>的均值呢？其实上例中只是为了便于理解，只针对了学习一棵树且是回归问题的情况， 这时候一阶导数是</a:t>
            </a:r>
            <a:r>
              <a:rPr lang="en-US" altLang="zh-CN" sz="1200" b="1" i="0" kern="1200" dirty="0">
                <a:solidFill>
                  <a:schemeClr val="tx1"/>
                </a:solidFill>
                <a:effectLst/>
                <a:latin typeface="+mn-lt"/>
                <a:ea typeface="+mn-ea"/>
                <a:cs typeface="+mn-cs"/>
              </a:rPr>
              <a:t>Y, </a:t>
            </a:r>
            <a:r>
              <a:rPr lang="zh-CN" altLang="en-US" sz="1200" b="1" i="0" kern="1200" dirty="0">
                <a:solidFill>
                  <a:schemeClr val="tx1"/>
                </a:solidFill>
                <a:effectLst/>
                <a:latin typeface="+mn-lt"/>
                <a:ea typeface="+mn-ea"/>
                <a:cs typeface="+mn-cs"/>
              </a:rPr>
              <a:t>二阶导数是</a:t>
            </a:r>
            <a:r>
              <a:rPr lang="en-US" altLang="zh-CN" sz="1200" b="1" i="0" kern="1200" dirty="0">
                <a:solidFill>
                  <a:schemeClr val="tx1"/>
                </a:solidFill>
                <a:effectLst/>
                <a:latin typeface="+mn-lt"/>
                <a:ea typeface="+mn-ea"/>
                <a:cs typeface="+mn-cs"/>
              </a:rPr>
              <a:t>1</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，得到一个值，根据该值对</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容器从小到大进行排序，然后分从左到右、从右到左进行搜索，得到最优分裂阈值。但是有一点，没有搜索所有的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容器，而是设定了一个搜索</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容器数量的上限值，程序中设定是</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，即参数</a:t>
            </a:r>
            <a:r>
              <a:rPr lang="en-US" altLang="zh-CN" sz="1200" b="0" i="0" kern="1200" dirty="0" err="1">
                <a:solidFill>
                  <a:schemeClr val="tx1"/>
                </a:solidFill>
                <a:effectLst/>
                <a:latin typeface="+mn-lt"/>
                <a:ea typeface="+mn-ea"/>
                <a:cs typeface="+mn-cs"/>
              </a:rPr>
              <a:t>max_num_cat</a:t>
            </a:r>
            <a:r>
              <a:rPr lang="zh-CN" altLang="en-US" sz="1200" b="0" i="0" kern="1200" dirty="0">
                <a:solidFill>
                  <a:schemeClr val="tx1"/>
                </a:solidFill>
                <a:effectLst/>
                <a:latin typeface="+mn-lt"/>
                <a:ea typeface="+mn-ea"/>
                <a:cs typeface="+mn-cs"/>
              </a:rPr>
              <a:t>。</a:t>
            </a:r>
            <a:br>
              <a:rPr lang="zh-CN" altLang="en-US" sz="1200" b="0" i="0" kern="1200" dirty="0">
                <a:solidFill>
                  <a:schemeClr val="tx1"/>
                </a:solidFill>
                <a:effectLst/>
                <a:latin typeface="+mn-lt"/>
                <a:ea typeface="+mn-ea"/>
                <a:cs typeface="+mn-cs"/>
              </a:rPr>
            </a:br>
            <a:r>
              <a:rPr lang="en-US" altLang="zh-CN" sz="1200" b="0" i="0" kern="1200" dirty="0" err="1">
                <a:solidFill>
                  <a:schemeClr val="tx1"/>
                </a:solidFill>
                <a:effectLst/>
                <a:latin typeface="+mn-lt"/>
                <a:ea typeface="+mn-ea"/>
                <a:cs typeface="+mn-cs"/>
              </a:rPr>
              <a:t>LightGBM</a:t>
            </a:r>
            <a:r>
              <a:rPr lang="zh-CN" altLang="en-US" sz="1200" b="0" i="0" kern="1200" dirty="0">
                <a:solidFill>
                  <a:schemeClr val="tx1"/>
                </a:solidFill>
                <a:effectLst/>
                <a:latin typeface="+mn-lt"/>
                <a:ea typeface="+mn-ea"/>
                <a:cs typeface="+mn-cs"/>
              </a:rPr>
              <a:t>中对离散特征实行的是</a:t>
            </a:r>
            <a:r>
              <a:rPr lang="en-US" altLang="zh-CN" sz="1200" b="0" i="0" kern="1200" dirty="0">
                <a:solidFill>
                  <a:schemeClr val="tx1"/>
                </a:solidFill>
                <a:effectLst/>
                <a:latin typeface="+mn-lt"/>
                <a:ea typeface="+mn-ea"/>
                <a:cs typeface="+mn-cs"/>
              </a:rPr>
              <a:t>many vs many </a:t>
            </a:r>
            <a:r>
              <a:rPr lang="zh-CN" altLang="en-US" sz="1200" b="0" i="0" kern="1200" dirty="0">
                <a:solidFill>
                  <a:schemeClr val="tx1"/>
                </a:solidFill>
                <a:effectLst/>
                <a:latin typeface="+mn-lt"/>
                <a:ea typeface="+mn-ea"/>
                <a:cs typeface="+mn-cs"/>
              </a:rPr>
              <a:t>策略，这</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中最优划分的阈值的左边或者右边所有的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容器就是一个</a:t>
            </a:r>
            <a:r>
              <a:rPr lang="en-US" altLang="zh-CN" sz="1200" b="0" i="0" kern="1200" dirty="0">
                <a:solidFill>
                  <a:schemeClr val="tx1"/>
                </a:solidFill>
                <a:effectLst/>
                <a:latin typeface="+mn-lt"/>
                <a:ea typeface="+mn-ea"/>
                <a:cs typeface="+mn-cs"/>
              </a:rPr>
              <a:t>many</a:t>
            </a:r>
            <a:r>
              <a:rPr lang="zh-CN" altLang="en-US" sz="1200" b="0" i="0" kern="1200" dirty="0">
                <a:solidFill>
                  <a:schemeClr val="tx1"/>
                </a:solidFill>
                <a:effectLst/>
                <a:latin typeface="+mn-lt"/>
                <a:ea typeface="+mn-ea"/>
                <a:cs typeface="+mn-cs"/>
              </a:rPr>
              <a:t>集合，而其他的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容器就是另一个</a:t>
            </a:r>
            <a:r>
              <a:rPr lang="en-US" altLang="zh-CN" sz="1200" b="0" i="0" kern="1200" dirty="0">
                <a:solidFill>
                  <a:schemeClr val="tx1"/>
                </a:solidFill>
                <a:effectLst/>
                <a:latin typeface="+mn-lt"/>
                <a:ea typeface="+mn-ea"/>
                <a:cs typeface="+mn-cs"/>
              </a:rPr>
              <a:t>many</a:t>
            </a:r>
            <a:r>
              <a:rPr lang="zh-CN" altLang="en-US" sz="1200" b="0" i="0" kern="1200" dirty="0">
                <a:solidFill>
                  <a:schemeClr val="tx1"/>
                </a:solidFill>
                <a:effectLst/>
                <a:latin typeface="+mn-lt"/>
                <a:ea typeface="+mn-ea"/>
                <a:cs typeface="+mn-cs"/>
              </a:rPr>
              <a:t>集合。</a:t>
            </a:r>
          </a:p>
          <a:p>
            <a:r>
              <a:rPr lang="en-US" altLang="zh-CN" sz="1200" b="1" i="0" kern="1200" dirty="0">
                <a:solidFill>
                  <a:schemeClr val="tx1"/>
                </a:solidFill>
                <a:effectLst/>
                <a:latin typeface="+mn-lt"/>
                <a:ea typeface="+mn-ea"/>
                <a:cs typeface="+mn-cs"/>
              </a:rPr>
              <a:t>B.3</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对于连续特征，划分阈值只有一个，对于离散值可能会有多个划分阈值，每一个划分阈值对应着一个</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容器编号，当使用离散特征进行分裂时，只要数据样本对应的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容器编号在这些阈值对应的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集合之中，这条数据就加入分裂后的左子树，否则加入分裂后的右子树。</a:t>
            </a:r>
          </a:p>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101</a:t>
            </a:fld>
            <a:endParaRPr lang="zh-CN" altLang="en-US"/>
          </a:p>
        </p:txBody>
      </p:sp>
    </p:spTree>
    <p:extLst>
      <p:ext uri="{BB962C8B-B14F-4D97-AF65-F5344CB8AC3E}">
        <p14:creationId xmlns:p14="http://schemas.microsoft.com/office/powerpoint/2010/main" val="1987787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下面具体来讲下在代码中如何求解类别特征的最优切分的流程：（</a:t>
            </a:r>
            <a:r>
              <a:rPr lang="en-US" altLang="zh-CN" sz="1200" b="0" i="0" kern="1200" dirty="0" err="1">
                <a:solidFill>
                  <a:schemeClr val="tx1"/>
                </a:solidFill>
                <a:effectLst/>
                <a:latin typeface="+mn-lt"/>
                <a:ea typeface="+mn-ea"/>
                <a:cs typeface="+mn-cs"/>
              </a:rPr>
              <a:t>feature_histogram.hpp</a:t>
            </a:r>
            <a:r>
              <a:rPr lang="zh-CN" altLang="en-US" sz="1200" b="0" i="0" kern="1200" dirty="0">
                <a:solidFill>
                  <a:schemeClr val="tx1"/>
                </a:solidFill>
                <a:effectLst/>
                <a:latin typeface="+mn-lt"/>
                <a:ea typeface="+mn-ea"/>
                <a:cs typeface="+mn-cs"/>
              </a:rPr>
              <a:t>文件中</a:t>
            </a:r>
            <a:r>
              <a:rPr lang="en-US" altLang="zh-CN" sz="1200" b="0" i="0" kern="1200" dirty="0" err="1">
                <a:solidFill>
                  <a:schemeClr val="tx1"/>
                </a:solidFill>
                <a:effectLst/>
                <a:latin typeface="+mn-lt"/>
                <a:ea typeface="+mn-ea"/>
                <a:cs typeface="+mn-cs"/>
              </a:rPr>
              <a:t>FindBestThresholdCategorical</a:t>
            </a:r>
            <a:r>
              <a:rPr lang="zh-CN" altLang="en-US" sz="1200" b="0" i="0" kern="1200" dirty="0">
                <a:solidFill>
                  <a:schemeClr val="tx1"/>
                </a:solidFill>
                <a:effectLst/>
                <a:latin typeface="+mn-lt"/>
                <a:ea typeface="+mn-ea"/>
                <a:cs typeface="+mn-cs"/>
              </a:rPr>
              <a:t>函数）</a:t>
            </a:r>
          </a:p>
          <a:p>
            <a:r>
              <a:rPr lang="en-US" altLang="zh-CN" sz="1200" b="1" i="0" kern="1200" dirty="0">
                <a:solidFill>
                  <a:schemeClr val="tx1"/>
                </a:solidFill>
                <a:effectLst/>
                <a:latin typeface="+mn-lt"/>
                <a:ea typeface="+mn-ea"/>
                <a:cs typeface="+mn-cs"/>
              </a:rPr>
              <a:t>A. </a:t>
            </a:r>
            <a:r>
              <a:rPr lang="zh-CN" altLang="en-US" sz="1200" b="1" i="0" kern="1200" dirty="0">
                <a:solidFill>
                  <a:schemeClr val="tx1"/>
                </a:solidFill>
                <a:effectLst/>
                <a:latin typeface="+mn-lt"/>
                <a:ea typeface="+mn-ea"/>
                <a:cs typeface="+mn-cs"/>
              </a:rPr>
              <a:t>离散特征建立直方图的过程：</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统计该特征下每一种离散值出现的次数，并从高到低排序，并过滤掉出现次数较少的特征值</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然后为每一个特征值，建立一个</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对于在</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容器内出现次数较少的特征值直接过滤掉，不建立</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a:t>
            </a:r>
          </a:p>
          <a:p>
            <a:r>
              <a:rPr lang="en-US" altLang="zh-CN" sz="1200" b="1" i="0" kern="1200" dirty="0">
                <a:solidFill>
                  <a:schemeClr val="tx1"/>
                </a:solidFill>
                <a:effectLst/>
                <a:latin typeface="+mn-lt"/>
                <a:ea typeface="+mn-ea"/>
                <a:cs typeface="+mn-cs"/>
              </a:rPr>
              <a:t>B. </a:t>
            </a:r>
            <a:r>
              <a:rPr lang="zh-CN" altLang="en-US" sz="1200" b="1" i="0" kern="1200" dirty="0">
                <a:solidFill>
                  <a:schemeClr val="tx1"/>
                </a:solidFill>
                <a:effectLst/>
                <a:latin typeface="+mn-lt"/>
                <a:ea typeface="+mn-ea"/>
                <a:cs typeface="+mn-cs"/>
              </a:rPr>
              <a:t>计算分裂阈值的过程：</a:t>
            </a:r>
            <a:endParaRPr lang="zh-CN" altLang="en-US"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B.1</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先看该特征下划分出的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容器的个数，如果</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容器的数量小于</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，直接使用</a:t>
            </a:r>
            <a:r>
              <a:rPr lang="en-US" altLang="zh-CN" sz="1200" b="0" i="0" kern="1200" dirty="0">
                <a:solidFill>
                  <a:schemeClr val="tx1"/>
                </a:solidFill>
                <a:effectLst/>
                <a:latin typeface="+mn-lt"/>
                <a:ea typeface="+mn-ea"/>
                <a:cs typeface="+mn-cs"/>
              </a:rPr>
              <a:t>one vs other</a:t>
            </a:r>
            <a:r>
              <a:rPr lang="zh-CN" altLang="en-US" sz="1200" b="0" i="0" kern="1200" dirty="0">
                <a:solidFill>
                  <a:schemeClr val="tx1"/>
                </a:solidFill>
                <a:effectLst/>
                <a:latin typeface="+mn-lt"/>
                <a:ea typeface="+mn-ea"/>
                <a:cs typeface="+mn-cs"/>
              </a:rPr>
              <a:t>方式</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逐个扫描每一个</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容器，找出最佳分裂点</a:t>
            </a:r>
            <a:r>
              <a:rPr lang="en-US" altLang="zh-CN" sz="1200" b="0" i="0" kern="1200" dirty="0">
                <a:solidFill>
                  <a:schemeClr val="tx1"/>
                </a:solidFill>
                <a:effectLst/>
                <a:latin typeface="+mn-lt"/>
                <a:ea typeface="+mn-ea"/>
                <a:cs typeface="+mn-cs"/>
              </a:rPr>
              <a:t>;</a:t>
            </a:r>
          </a:p>
          <a:p>
            <a:r>
              <a:rPr lang="en-US" altLang="zh-CN" sz="1200" b="1" i="0" kern="1200" dirty="0">
                <a:solidFill>
                  <a:schemeClr val="tx1"/>
                </a:solidFill>
                <a:effectLst/>
                <a:latin typeface="+mn-lt"/>
                <a:ea typeface="+mn-ea"/>
                <a:cs typeface="+mn-cs"/>
              </a:rPr>
              <a:t>B.2</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容器较多的情况</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先进行过滤，只让子集合较大的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容器参加划分阈值计算</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对每一个符合条件的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容器进行公式计算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公式如下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该</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容器下所有样本的一阶梯度之和 </a:t>
            </a:r>
            <a:r>
              <a:rPr lang="en-US" altLang="zh-CN" sz="1200" b="1"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该</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容器下所有样本的二阶梯度之和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正则项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参数</a:t>
            </a:r>
            <a:r>
              <a:rPr lang="en-US" altLang="zh-CN" sz="1200" b="0" i="0" kern="1200" dirty="0" err="1">
                <a:solidFill>
                  <a:schemeClr val="tx1"/>
                </a:solidFill>
                <a:effectLst/>
                <a:latin typeface="+mn-lt"/>
                <a:ea typeface="+mn-ea"/>
                <a:cs typeface="+mn-cs"/>
              </a:rPr>
              <a:t>cat_smooth</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这里为什么不是</a:t>
            </a:r>
            <a:r>
              <a:rPr lang="en-US" altLang="zh-CN" sz="1200" b="1" i="0" kern="1200" dirty="0">
                <a:solidFill>
                  <a:schemeClr val="tx1"/>
                </a:solidFill>
                <a:effectLst/>
                <a:latin typeface="+mn-lt"/>
                <a:ea typeface="+mn-ea"/>
                <a:cs typeface="+mn-cs"/>
              </a:rPr>
              <a:t>label</a:t>
            </a:r>
            <a:r>
              <a:rPr lang="zh-CN" altLang="en-US" sz="1200" b="1" i="0" kern="1200" dirty="0">
                <a:solidFill>
                  <a:schemeClr val="tx1"/>
                </a:solidFill>
                <a:effectLst/>
                <a:latin typeface="+mn-lt"/>
                <a:ea typeface="+mn-ea"/>
                <a:cs typeface="+mn-cs"/>
              </a:rPr>
              <a:t>的均值呢？其实上例中只是为了便于理解，只针对了学习一棵树且是回归问题的情况， 这时候一阶导数是</a:t>
            </a:r>
            <a:r>
              <a:rPr lang="en-US" altLang="zh-CN" sz="1200" b="1" i="0" kern="1200" dirty="0">
                <a:solidFill>
                  <a:schemeClr val="tx1"/>
                </a:solidFill>
                <a:effectLst/>
                <a:latin typeface="+mn-lt"/>
                <a:ea typeface="+mn-ea"/>
                <a:cs typeface="+mn-cs"/>
              </a:rPr>
              <a:t>Y, </a:t>
            </a:r>
            <a:r>
              <a:rPr lang="zh-CN" altLang="en-US" sz="1200" b="1" i="0" kern="1200" dirty="0">
                <a:solidFill>
                  <a:schemeClr val="tx1"/>
                </a:solidFill>
                <a:effectLst/>
                <a:latin typeface="+mn-lt"/>
                <a:ea typeface="+mn-ea"/>
                <a:cs typeface="+mn-cs"/>
              </a:rPr>
              <a:t>二阶导数是</a:t>
            </a:r>
            <a:r>
              <a:rPr lang="en-US" altLang="zh-CN" sz="1200" b="1" i="0" kern="1200" dirty="0">
                <a:solidFill>
                  <a:schemeClr val="tx1"/>
                </a:solidFill>
                <a:effectLst/>
                <a:latin typeface="+mn-lt"/>
                <a:ea typeface="+mn-ea"/>
                <a:cs typeface="+mn-cs"/>
              </a:rPr>
              <a:t>1</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，得到一个值，根据该值对</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容器从小到大进行排序，然后分从左到右、从右到左进行搜索，得到最优分裂阈值。但是有一点，没有搜索所有的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容器，而是设定了一个搜索</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容器数量的上限值，程序中设定是</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，即参数</a:t>
            </a:r>
            <a:r>
              <a:rPr lang="en-US" altLang="zh-CN" sz="1200" b="0" i="0" kern="1200" dirty="0" err="1">
                <a:solidFill>
                  <a:schemeClr val="tx1"/>
                </a:solidFill>
                <a:effectLst/>
                <a:latin typeface="+mn-lt"/>
                <a:ea typeface="+mn-ea"/>
                <a:cs typeface="+mn-cs"/>
              </a:rPr>
              <a:t>max_num_cat</a:t>
            </a:r>
            <a:r>
              <a:rPr lang="zh-CN" altLang="en-US" sz="1200" b="0" i="0" kern="1200" dirty="0">
                <a:solidFill>
                  <a:schemeClr val="tx1"/>
                </a:solidFill>
                <a:effectLst/>
                <a:latin typeface="+mn-lt"/>
                <a:ea typeface="+mn-ea"/>
                <a:cs typeface="+mn-cs"/>
              </a:rPr>
              <a:t>。</a:t>
            </a:r>
            <a:br>
              <a:rPr lang="zh-CN" altLang="en-US" sz="1200" b="0" i="0" kern="1200" dirty="0">
                <a:solidFill>
                  <a:schemeClr val="tx1"/>
                </a:solidFill>
                <a:effectLst/>
                <a:latin typeface="+mn-lt"/>
                <a:ea typeface="+mn-ea"/>
                <a:cs typeface="+mn-cs"/>
              </a:rPr>
            </a:br>
            <a:r>
              <a:rPr lang="en-US" altLang="zh-CN" sz="1200" b="0" i="0" kern="1200" dirty="0" err="1">
                <a:solidFill>
                  <a:schemeClr val="tx1"/>
                </a:solidFill>
                <a:effectLst/>
                <a:latin typeface="+mn-lt"/>
                <a:ea typeface="+mn-ea"/>
                <a:cs typeface="+mn-cs"/>
              </a:rPr>
              <a:t>LightGBM</a:t>
            </a:r>
            <a:r>
              <a:rPr lang="zh-CN" altLang="en-US" sz="1200" b="0" i="0" kern="1200" dirty="0">
                <a:solidFill>
                  <a:schemeClr val="tx1"/>
                </a:solidFill>
                <a:effectLst/>
                <a:latin typeface="+mn-lt"/>
                <a:ea typeface="+mn-ea"/>
                <a:cs typeface="+mn-cs"/>
              </a:rPr>
              <a:t>中对离散特征实行的是</a:t>
            </a:r>
            <a:r>
              <a:rPr lang="en-US" altLang="zh-CN" sz="1200" b="0" i="0" kern="1200" dirty="0">
                <a:solidFill>
                  <a:schemeClr val="tx1"/>
                </a:solidFill>
                <a:effectLst/>
                <a:latin typeface="+mn-lt"/>
                <a:ea typeface="+mn-ea"/>
                <a:cs typeface="+mn-cs"/>
              </a:rPr>
              <a:t>many vs many </a:t>
            </a:r>
            <a:r>
              <a:rPr lang="zh-CN" altLang="en-US" sz="1200" b="0" i="0" kern="1200" dirty="0">
                <a:solidFill>
                  <a:schemeClr val="tx1"/>
                </a:solidFill>
                <a:effectLst/>
                <a:latin typeface="+mn-lt"/>
                <a:ea typeface="+mn-ea"/>
                <a:cs typeface="+mn-cs"/>
              </a:rPr>
              <a:t>策略，这</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中最优划分的阈值的左边或者右边所有的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容器就是一个</a:t>
            </a:r>
            <a:r>
              <a:rPr lang="en-US" altLang="zh-CN" sz="1200" b="0" i="0" kern="1200" dirty="0">
                <a:solidFill>
                  <a:schemeClr val="tx1"/>
                </a:solidFill>
                <a:effectLst/>
                <a:latin typeface="+mn-lt"/>
                <a:ea typeface="+mn-ea"/>
                <a:cs typeface="+mn-cs"/>
              </a:rPr>
              <a:t>many</a:t>
            </a:r>
            <a:r>
              <a:rPr lang="zh-CN" altLang="en-US" sz="1200" b="0" i="0" kern="1200" dirty="0">
                <a:solidFill>
                  <a:schemeClr val="tx1"/>
                </a:solidFill>
                <a:effectLst/>
                <a:latin typeface="+mn-lt"/>
                <a:ea typeface="+mn-ea"/>
                <a:cs typeface="+mn-cs"/>
              </a:rPr>
              <a:t>集合，而其他的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容器就是另一个</a:t>
            </a:r>
            <a:r>
              <a:rPr lang="en-US" altLang="zh-CN" sz="1200" b="0" i="0" kern="1200" dirty="0">
                <a:solidFill>
                  <a:schemeClr val="tx1"/>
                </a:solidFill>
                <a:effectLst/>
                <a:latin typeface="+mn-lt"/>
                <a:ea typeface="+mn-ea"/>
                <a:cs typeface="+mn-cs"/>
              </a:rPr>
              <a:t>many</a:t>
            </a:r>
            <a:r>
              <a:rPr lang="zh-CN" altLang="en-US" sz="1200" b="0" i="0" kern="1200" dirty="0">
                <a:solidFill>
                  <a:schemeClr val="tx1"/>
                </a:solidFill>
                <a:effectLst/>
                <a:latin typeface="+mn-lt"/>
                <a:ea typeface="+mn-ea"/>
                <a:cs typeface="+mn-cs"/>
              </a:rPr>
              <a:t>集合。</a:t>
            </a:r>
          </a:p>
          <a:p>
            <a:r>
              <a:rPr lang="en-US" altLang="zh-CN" sz="1200" b="1" i="0" kern="1200" dirty="0">
                <a:solidFill>
                  <a:schemeClr val="tx1"/>
                </a:solidFill>
                <a:effectLst/>
                <a:latin typeface="+mn-lt"/>
                <a:ea typeface="+mn-ea"/>
                <a:cs typeface="+mn-cs"/>
              </a:rPr>
              <a:t>B.3</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对于连续特征，划分阈值只有一个，对于离散值可能会有多个划分阈值，每一个划分阈值对应着一个</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容器编号，当使用离散特征进行分裂时，只要数据样本对应的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容器编号在这些阈值对应的</a:t>
            </a:r>
            <a:r>
              <a:rPr lang="en-US" altLang="zh-CN" sz="1200" b="0" i="0" kern="1200" dirty="0">
                <a:solidFill>
                  <a:schemeClr val="tx1"/>
                </a:solidFill>
                <a:effectLst/>
                <a:latin typeface="+mn-lt"/>
                <a:ea typeface="+mn-ea"/>
                <a:cs typeface="+mn-cs"/>
              </a:rPr>
              <a:t>bin</a:t>
            </a:r>
            <a:r>
              <a:rPr lang="zh-CN" altLang="en-US" sz="1200" b="0" i="0" kern="1200" dirty="0">
                <a:solidFill>
                  <a:schemeClr val="tx1"/>
                </a:solidFill>
                <a:effectLst/>
                <a:latin typeface="+mn-lt"/>
                <a:ea typeface="+mn-ea"/>
                <a:cs typeface="+mn-cs"/>
              </a:rPr>
              <a:t>集合之中，这条数据就加入分裂后的左子树，否则加入分裂后的右子树。</a:t>
            </a:r>
          </a:p>
          <a:p>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102</a:t>
            </a:fld>
            <a:endParaRPr lang="zh-CN" altLang="en-US"/>
          </a:p>
        </p:txBody>
      </p:sp>
    </p:spTree>
    <p:extLst>
      <p:ext uri="{BB962C8B-B14F-4D97-AF65-F5344CB8AC3E}">
        <p14:creationId xmlns:p14="http://schemas.microsoft.com/office/powerpoint/2010/main" val="531571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affine.ai</a:t>
            </a:r>
            <a:r>
              <a:rPr kumimoji="1" lang="en" altLang="zh-CN" dirty="0"/>
              <a:t>/</a:t>
            </a:r>
            <a:r>
              <a:rPr kumimoji="1" lang="en" altLang="zh-CN" dirty="0" err="1"/>
              <a:t>catboost</a:t>
            </a:r>
            <a:r>
              <a:rPr kumimoji="1" lang="en" altLang="zh-CN" dirty="0"/>
              <a:t>-a-new-game-of-machine-learning/</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107</a:t>
            </a:fld>
            <a:endParaRPr lang="zh-CN" altLang="en-US"/>
          </a:p>
        </p:txBody>
      </p:sp>
    </p:spTree>
    <p:extLst>
      <p:ext uri="{BB962C8B-B14F-4D97-AF65-F5344CB8AC3E}">
        <p14:creationId xmlns:p14="http://schemas.microsoft.com/office/powerpoint/2010/main" val="29417986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affine.ai</a:t>
            </a:r>
            <a:r>
              <a:rPr kumimoji="1" lang="en" altLang="zh-CN" dirty="0"/>
              <a:t>/</a:t>
            </a:r>
            <a:r>
              <a:rPr kumimoji="1" lang="en" altLang="zh-CN" dirty="0" err="1"/>
              <a:t>catboost</a:t>
            </a:r>
            <a:r>
              <a:rPr kumimoji="1" lang="en" altLang="zh-CN" dirty="0"/>
              <a:t>-a-new-game-of-machine-learning/</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109</a:t>
            </a:fld>
            <a:endParaRPr lang="zh-CN" altLang="en-US"/>
          </a:p>
        </p:txBody>
      </p:sp>
    </p:spTree>
    <p:extLst>
      <p:ext uri="{BB962C8B-B14F-4D97-AF65-F5344CB8AC3E}">
        <p14:creationId xmlns:p14="http://schemas.microsoft.com/office/powerpoint/2010/main" val="2641261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affine.ai</a:t>
            </a:r>
            <a:r>
              <a:rPr kumimoji="1" lang="en" altLang="zh-CN" dirty="0"/>
              <a:t>/</a:t>
            </a:r>
            <a:r>
              <a:rPr kumimoji="1" lang="en" altLang="zh-CN" dirty="0" err="1"/>
              <a:t>catboost</a:t>
            </a:r>
            <a:r>
              <a:rPr kumimoji="1" lang="en" altLang="zh-CN" dirty="0"/>
              <a:t>-a-new-game-of-machine-learning/</a:t>
            </a:r>
            <a:endParaRPr kumimoji="1" lang="zh-CN" altLang="en-US" dirty="0"/>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111</a:t>
            </a:fld>
            <a:endParaRPr lang="zh-CN" altLang="en-US"/>
          </a:p>
        </p:txBody>
      </p:sp>
    </p:spTree>
    <p:extLst>
      <p:ext uri="{BB962C8B-B14F-4D97-AF65-F5344CB8AC3E}">
        <p14:creationId xmlns:p14="http://schemas.microsoft.com/office/powerpoint/2010/main" val="2218666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FCBA230-97EA-4AD9-86DE-E3521DBFE75E}" type="slidenum">
              <a:rPr lang="zh-CN" altLang="en-US" smtClean="0"/>
              <a:t>113</a:t>
            </a:fld>
            <a:endParaRPr lang="zh-CN" altLang="en-US"/>
          </a:p>
        </p:txBody>
      </p:sp>
    </p:spTree>
    <p:extLst>
      <p:ext uri="{BB962C8B-B14F-4D97-AF65-F5344CB8AC3E}">
        <p14:creationId xmlns:p14="http://schemas.microsoft.com/office/powerpoint/2010/main" val="13506352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115</a:t>
            </a:fld>
            <a:endParaRPr lang="zh-CN" altLang="en-US"/>
          </a:p>
        </p:txBody>
      </p:sp>
    </p:spTree>
    <p:extLst>
      <p:ext uri="{BB962C8B-B14F-4D97-AF65-F5344CB8AC3E}">
        <p14:creationId xmlns:p14="http://schemas.microsoft.com/office/powerpoint/2010/main" val="1242625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042763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26</a:t>
            </a:fld>
            <a:endParaRPr lang="zh-CN" altLang="en-US"/>
          </a:p>
        </p:txBody>
      </p:sp>
    </p:spTree>
    <p:extLst>
      <p:ext uri="{BB962C8B-B14F-4D97-AF65-F5344CB8AC3E}">
        <p14:creationId xmlns:p14="http://schemas.microsoft.com/office/powerpoint/2010/main" val="2103090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https://</a:t>
            </a:r>
            <a:r>
              <a:rPr kumimoji="1" lang="en-US" altLang="zh-CN" dirty="0" err="1"/>
              <a:t>antkillerfarm.github.io</a:t>
            </a:r>
            <a:r>
              <a:rPr kumimoji="1" lang="en-US" altLang="zh-CN" dirty="0"/>
              <a:t>/ml/2018/03/07/Machine_Learning_36.html</a:t>
            </a:r>
            <a:endParaRPr kumimoji="1" lang="zh-CN" altLang="en-US" dirty="0"/>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117</a:t>
            </a:fld>
            <a:endParaRPr lang="zh-CN" altLang="en-US"/>
          </a:p>
        </p:txBody>
      </p:sp>
    </p:spTree>
    <p:extLst>
      <p:ext uri="{BB962C8B-B14F-4D97-AF65-F5344CB8AC3E}">
        <p14:creationId xmlns:p14="http://schemas.microsoft.com/office/powerpoint/2010/main" val="655614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bagging </a:t>
            </a:r>
            <a:r>
              <a:rPr lang="zh-CN" altLang="en-US" sz="1200" b="0" i="0" kern="1200" dirty="0">
                <a:solidFill>
                  <a:schemeClr val="tx1"/>
                </a:solidFill>
                <a:effectLst/>
                <a:latin typeface="+mn-lt"/>
                <a:ea typeface="+mn-ea"/>
                <a:cs typeface="+mn-cs"/>
              </a:rPr>
              <a:t>方法觉得臭皮匠是各有所短的弱鸡。如果他们弱在同处，那么其合体可能是一只更弱鸡；反之，根据均匀结合可得到一只战斗鸡</a:t>
            </a:r>
          </a:p>
          <a:p>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boosting </a:t>
            </a:r>
            <a:r>
              <a:rPr lang="zh-CN" altLang="en-US" sz="1200" b="0" i="0" kern="1200" dirty="0">
                <a:solidFill>
                  <a:schemeClr val="tx1"/>
                </a:solidFill>
                <a:effectLst/>
                <a:latin typeface="+mn-lt"/>
                <a:ea typeface="+mn-ea"/>
                <a:cs typeface="+mn-cs"/>
              </a:rPr>
              <a:t>方法觉得臭皮匠是知错就改的弱鸡。如果他们都知错不改，那么其合体还是一只弱鸡；反之，根据非均匀结合可得到一只战斗鸡</a:t>
            </a:r>
          </a:p>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118</a:t>
            </a:fld>
            <a:endParaRPr lang="zh-CN" altLang="en-US"/>
          </a:p>
        </p:txBody>
      </p:sp>
    </p:spTree>
    <p:extLst>
      <p:ext uri="{BB962C8B-B14F-4D97-AF65-F5344CB8AC3E}">
        <p14:creationId xmlns:p14="http://schemas.microsoft.com/office/powerpoint/2010/main" val="1471504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27</a:t>
            </a:fld>
            <a:endParaRPr lang="zh-CN" altLang="en-US"/>
          </a:p>
        </p:txBody>
      </p:sp>
    </p:spTree>
    <p:extLst>
      <p:ext uri="{BB962C8B-B14F-4D97-AF65-F5344CB8AC3E}">
        <p14:creationId xmlns:p14="http://schemas.microsoft.com/office/powerpoint/2010/main" val="560981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4023092" y="9719598"/>
            <a:ext cx="3077739" cy="511651"/>
          </a:xfrm>
          <a:prstGeom prst="rect">
            <a:avLst/>
          </a:prstGeom>
        </p:spPr>
        <p:txBody>
          <a:bodyPr/>
          <a:lstStyle/>
          <a:p>
            <a:fld id="{2FCBA230-97EA-4AD9-86DE-E3521DBFE75E}" type="slidenum">
              <a:rPr lang="zh-CN" altLang="en-US" smtClean="0"/>
              <a:t>31</a:t>
            </a:fld>
            <a:endParaRPr lang="zh-CN" altLang="en-US"/>
          </a:p>
        </p:txBody>
      </p:sp>
    </p:spTree>
    <p:extLst>
      <p:ext uri="{BB962C8B-B14F-4D97-AF65-F5344CB8AC3E}">
        <p14:creationId xmlns:p14="http://schemas.microsoft.com/office/powerpoint/2010/main" val="35491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32</a:t>
            </a:fld>
            <a:endParaRPr lang="zh-CN" altLang="en-US"/>
          </a:p>
        </p:txBody>
      </p:sp>
    </p:spTree>
    <p:extLst>
      <p:ext uri="{BB962C8B-B14F-4D97-AF65-F5344CB8AC3E}">
        <p14:creationId xmlns:p14="http://schemas.microsoft.com/office/powerpoint/2010/main" val="1212122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33</a:t>
            </a:fld>
            <a:endParaRPr lang="zh-CN" altLang="en-US"/>
          </a:p>
        </p:txBody>
      </p:sp>
    </p:spTree>
    <p:extLst>
      <p:ext uri="{BB962C8B-B14F-4D97-AF65-F5344CB8AC3E}">
        <p14:creationId xmlns:p14="http://schemas.microsoft.com/office/powerpoint/2010/main" val="102810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atin typeface="Microsoft YaHei" charset="-122"/>
                <a:ea typeface="Microsoft YaHei" charset="-122"/>
                <a:cs typeface="Microsoft YaHei"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a:defRPr>
            </a:lvl1pPr>
          </a:lstStyle>
          <a:p>
            <a:pPr lvl="0">
              <a:lnSpc>
                <a:spcPct val="120000"/>
              </a:lnSpc>
              <a:spcBef>
                <a:spcPts val="1000"/>
              </a:spcBef>
              <a:buClr>
                <a:schemeClr val="accent2"/>
              </a:buClr>
              <a:buSzPct val="80000"/>
            </a:pPr>
            <a:r>
              <a:rPr lang="zh-CN" altLang="en-US" dirty="0"/>
              <a:t>标题</a:t>
            </a:r>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20204" pitchFamily="34" charset="0"/>
                <a:cs typeface="Arial" panose="020B0604020202020204" pitchFamily="34" charset="0"/>
              </a:rPr>
              <a:t>e</a:t>
            </a:r>
            <a:r>
              <a:rPr kumimoji="0" lang="en-US" altLang="zh-CN"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rPr>
              <a:t>du.csdn.net</a:t>
            </a:r>
            <a:endParaRPr kumimoji="0" lang="zh-CN" altLang="en-US"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Times New Roman" panose="0202060305040502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603050405020304"/>
                  <a:ea typeface="Times New Roman" panose="02020603050405020304"/>
                  <a:cs typeface="Times New Roman" panose="02020603050405020304"/>
                  <a:sym typeface="Times New Roman" panose="0202060305040502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a:prstGeom prst="rect">
            <a:avLst/>
          </a:prstGeom>
        </p:spPr>
        <p:txBody>
          <a:bodyPr/>
          <a:lstStyle>
            <a:lvl1pPr marL="0" indent="0">
              <a:buFontTx/>
              <a:buNone/>
              <a:defRPr/>
            </a:lvl1pPr>
          </a:lstStyle>
          <a:p>
            <a:pPr lvl="0"/>
            <a:endParaRPr lang="zh-CN" altLang="en-US" dirty="0"/>
          </a:p>
        </p:txBody>
      </p:sp>
    </p:spTree>
    <p:extLst>
      <p:ext uri="{BB962C8B-B14F-4D97-AF65-F5344CB8AC3E}">
        <p14:creationId xmlns:p14="http://schemas.microsoft.com/office/powerpoint/2010/main" val="16099672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lvl1pPr>
          </a:lstStyle>
          <a:p>
            <a:pPr>
              <a:defRPr/>
            </a:pPr>
            <a:fld id="{18DD60B5-2AF7-904A-AEA2-393DE809034D}" type="datetimeFigureOut">
              <a:rPr lang="en-US"/>
              <a:pPr>
                <a:defRPr/>
              </a:pPr>
              <a:t>12/19/23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FD24A44A-8CEF-354E-8333-962EC94020C5}" type="slidenum">
              <a:rPr lang="en-US"/>
              <a:pPr>
                <a:defRPr/>
              </a:pPr>
              <a:t>‹#›</a:t>
            </a:fld>
            <a:endParaRPr lang="en-US"/>
          </a:p>
        </p:txBody>
      </p:sp>
    </p:spTree>
    <p:extLst>
      <p:ext uri="{BB962C8B-B14F-4D97-AF65-F5344CB8AC3E}">
        <p14:creationId xmlns:p14="http://schemas.microsoft.com/office/powerpoint/2010/main" val="1019956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16" name="文本占位符 15"/>
          <p:cNvSpPr>
            <a:spLocks noGrp="1"/>
          </p:cNvSpPr>
          <p:nvPr>
            <p:ph type="body" sz="quarter" idx="12"/>
          </p:nvPr>
        </p:nvSpPr>
        <p:spPr>
          <a:xfrm>
            <a:off x="858779" y="173038"/>
            <a:ext cx="5400675" cy="392112"/>
          </a:xfrm>
          <a:prstGeom prst="rect">
            <a:avLst/>
          </a:prstGeom>
        </p:spPr>
        <p:txBody>
          <a:bodyPr/>
          <a:lstStyle>
            <a:lvl1pPr marL="0" indent="0">
              <a:buNone/>
              <a:defRPr lang="zh-CN" altLang="en-US" sz="28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编辑母版文本样式</a:t>
            </a:r>
          </a:p>
        </p:txBody>
      </p:sp>
    </p:spTree>
    <p:extLst>
      <p:ext uri="{BB962C8B-B14F-4D97-AF65-F5344CB8AC3E}">
        <p14:creationId xmlns:p14="http://schemas.microsoft.com/office/powerpoint/2010/main" val="999761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9949089" cy="548367"/>
          </a:xfrm>
          <a:prstGeom prst="rect">
            <a:avLst/>
          </a:prstGeom>
        </p:spPr>
        <p:txBody>
          <a:bodyPr/>
          <a:lstStyle>
            <a:lvl1pPr>
              <a:defRPr lang="zh-CN" altLang="en-US" sz="2800" b="1" kern="120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grpSp>
        <p:nvGrpSpPr>
          <p:cNvPr id="4" name="Group 3"/>
          <p:cNvGrpSpPr>
            <a:grpSpLocks/>
          </p:cNvGrpSpPr>
          <p:nvPr userDrawn="1"/>
        </p:nvGrpSpPr>
        <p:grpSpPr bwMode="auto">
          <a:xfrm>
            <a:off x="271463" y="223838"/>
            <a:ext cx="474662" cy="290512"/>
            <a:chOff x="0" y="0"/>
            <a:chExt cx="714375" cy="438150"/>
          </a:xfrm>
        </p:grpSpPr>
        <p:sp>
          <p:nvSpPr>
            <p:cNvPr id="5"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6"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7"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0" fontAlgn="base" latinLnBrk="0" hangingPunct="0">
              <a:lnSpc>
                <a:spcPct val="90000"/>
              </a:lnSpc>
              <a:spcBef>
                <a:spcPct val="0"/>
              </a:spcBef>
              <a:spcAft>
                <a:spcPct val="0"/>
              </a:spcAft>
              <a:buClrTx/>
              <a:buSzTx/>
              <a:buFont typeface="Wingdings" panose="05000000000000000000" pitchFamily="2" charset="2"/>
              <a:buChar char="n"/>
              <a:tabLst/>
              <a:defRPr lang="en-US" altLang="zh-CN" sz="2800" b="0" kern="1200" dirty="0">
                <a:solidFill>
                  <a:srgbClr val="09405E"/>
                </a:solidFill>
                <a:latin typeface="微软雅黑" panose="020B0503020204020204" pitchFamily="34" charset="-122"/>
                <a:ea typeface="微软雅黑" panose="020B0503020204020204" pitchFamily="34" charset="-122"/>
                <a:cs typeface="+mn-cs"/>
              </a:defRPr>
            </a:lvl1pPr>
            <a:lvl2pPr marL="457200" indent="0">
              <a:buFont typeface="Arial" panose="020B0604020202020204" pitchFamily="34" charset="0"/>
              <a:buChar char="•"/>
              <a:defRPr lang="zh-CN" altLang="en-US" sz="2400" b="0" kern="1200" dirty="0">
                <a:solidFill>
                  <a:srgbClr val="09405E"/>
                </a:solidFill>
                <a:latin typeface="微软雅黑" panose="020B0503020204020204" pitchFamily="34" charset="-122"/>
                <a:ea typeface="微软雅黑" panose="020B0503020204020204" pitchFamily="34" charset="-122"/>
                <a:cs typeface="+mn-cs"/>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Tree>
    <p:extLst>
      <p:ext uri="{BB962C8B-B14F-4D97-AF65-F5344CB8AC3E}">
        <p14:creationId xmlns:p14="http://schemas.microsoft.com/office/powerpoint/2010/main" val="262883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Текст и диаграмма">
    <p:spTree>
      <p:nvGrpSpPr>
        <p:cNvPr id="1" name=""/>
        <p:cNvGrpSpPr/>
        <p:nvPr/>
      </p:nvGrpSpPr>
      <p:grpSpPr>
        <a:xfrm>
          <a:off x="0" y="0"/>
          <a:ext cx="0" cy="0"/>
          <a:chOff x="0" y="0"/>
          <a:chExt cx="0" cy="0"/>
        </a:xfrm>
      </p:grpSpPr>
      <p:sp>
        <p:nvSpPr>
          <p:cNvPr id="2" name="Title 1"/>
          <p:cNvSpPr>
            <a:spLocks noGrp="1"/>
          </p:cNvSpPr>
          <p:nvPr>
            <p:ph type="title"/>
          </p:nvPr>
        </p:nvSpPr>
        <p:spPr>
          <a:xfrm>
            <a:off x="571537" y="381000"/>
            <a:ext cx="11066389" cy="755650"/>
          </a:xfrm>
          <a:prstGeom prst="rect">
            <a:avLst/>
          </a:prstGeom>
        </p:spPr>
        <p:txBody>
          <a:bodyPr anchor="t"/>
          <a:lstStyle/>
          <a:p>
            <a:r>
              <a:rPr lang="ru-RU" dirty="0"/>
              <a:t>Образец заголовка</a:t>
            </a:r>
            <a:endParaRPr lang="en-US" dirty="0"/>
          </a:p>
        </p:txBody>
      </p:sp>
      <p:sp>
        <p:nvSpPr>
          <p:cNvPr id="3" name="Content Placeholder 2"/>
          <p:cNvSpPr>
            <a:spLocks noGrp="1"/>
          </p:cNvSpPr>
          <p:nvPr>
            <p:ph idx="1"/>
          </p:nvPr>
        </p:nvSpPr>
        <p:spPr>
          <a:xfrm>
            <a:off x="571537" y="1524000"/>
            <a:ext cx="5151773" cy="4579144"/>
          </a:xfrm>
          <a:prstGeom prst="rect">
            <a:avLst/>
          </a:prstGeom>
        </p:spPr>
        <p:txBody>
          <a:bodyPr/>
          <a:lstStyle>
            <a:lvl1pPr marL="0">
              <a:lnSpc>
                <a:spcPts val="3000"/>
              </a:lnSpc>
              <a:spcBef>
                <a:spcPts val="1500"/>
              </a:spcBef>
              <a:spcAft>
                <a:spcPts val="1500"/>
              </a:spcAft>
              <a:defRPr/>
            </a:lvl1pPr>
            <a:lvl2pPr marL="0" indent="-360000">
              <a:lnSpc>
                <a:spcPts val="3000"/>
              </a:lnSpc>
              <a:spcBef>
                <a:spcPts val="0"/>
              </a:spcBef>
              <a:spcAft>
                <a:spcPts val="0"/>
              </a:spcAft>
              <a:buSzPct val="120000"/>
              <a:buFont typeface="Impact" panose="020B0806030902050204" pitchFamily="34" charset="0"/>
              <a:buChar char="▌"/>
              <a:defRPr baseline="0"/>
            </a:lvl2pPr>
            <a:lvl3pPr marL="756000" indent="-360000">
              <a:lnSpc>
                <a:spcPts val="3000"/>
              </a:lnSpc>
              <a:spcBef>
                <a:spcPts val="1500"/>
              </a:spcBef>
              <a:spcAft>
                <a:spcPts val="0"/>
              </a:spcAft>
              <a:defRPr baseline="0"/>
            </a:lvl3pPr>
            <a:lvl4pPr marL="756000" indent="-360000">
              <a:lnSpc>
                <a:spcPts val="3000"/>
              </a:lnSpc>
              <a:spcBef>
                <a:spcPts val="1500"/>
              </a:spcBef>
              <a:spcAft>
                <a:spcPts val="0"/>
              </a:spcAft>
              <a:defRPr/>
            </a:lvl4pPr>
            <a:lvl5pPr>
              <a:lnSpc>
                <a:spcPts val="3000"/>
              </a:lnSpc>
              <a:spcBef>
                <a:spcPts val="1500"/>
              </a:spcBef>
              <a:spcAft>
                <a:spcPts val="1500"/>
              </a:spcAft>
              <a:defRPr sz="240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
        <p:nvSpPr>
          <p:cNvPr id="5" name="Footer Placeholder 4"/>
          <p:cNvSpPr>
            <a:spLocks noGrp="1"/>
          </p:cNvSpPr>
          <p:nvPr>
            <p:ph type="ftr" sz="quarter" idx="11"/>
          </p:nvPr>
        </p:nvSpPr>
        <p:spPr>
          <a:xfrm>
            <a:off x="571537" y="6343650"/>
            <a:ext cx="9731214" cy="190801"/>
          </a:xfrm>
          <a:prstGeom prst="rect">
            <a:avLst/>
          </a:prstGeom>
        </p:spPr>
        <p:txBody>
          <a:bodyPr/>
          <a:lstStyle/>
          <a:p>
            <a:endParaRPr lang="ru-RU"/>
          </a:p>
        </p:txBody>
      </p:sp>
      <p:sp>
        <p:nvSpPr>
          <p:cNvPr id="6" name="Slide Number Placeholder 5"/>
          <p:cNvSpPr>
            <a:spLocks noGrp="1"/>
          </p:cNvSpPr>
          <p:nvPr>
            <p:ph type="sldNum" sz="quarter" idx="12"/>
          </p:nvPr>
        </p:nvSpPr>
        <p:spPr>
          <a:xfrm>
            <a:off x="11056070" y="6343650"/>
            <a:ext cx="572331" cy="190801"/>
          </a:xfrm>
          <a:prstGeom prst="rect">
            <a:avLst/>
          </a:prstGeom>
        </p:spPr>
        <p:txBody>
          <a:bodyPr/>
          <a:lstStyle/>
          <a:p>
            <a:fld id="{741C03D3-FA44-40EC-9A21-1FC4FEA3E22E}" type="slidenum">
              <a:rPr lang="ru-RU" smtClean="0"/>
              <a:t>‹#›</a:t>
            </a:fld>
            <a:endParaRPr lang="ru-RU"/>
          </a:p>
        </p:txBody>
      </p:sp>
      <p:sp>
        <p:nvSpPr>
          <p:cNvPr id="8" name="Content Placeholder 2"/>
          <p:cNvSpPr>
            <a:spLocks noGrp="1"/>
          </p:cNvSpPr>
          <p:nvPr>
            <p:ph idx="13"/>
          </p:nvPr>
        </p:nvSpPr>
        <p:spPr>
          <a:xfrm>
            <a:off x="6477625" y="1523700"/>
            <a:ext cx="5151773" cy="4579144"/>
          </a:xfrm>
          <a:prstGeom prst="rect">
            <a:avLst/>
          </a:prstGeom>
        </p:spPr>
        <p:txBody>
          <a:bodyPr/>
          <a:lstStyle>
            <a:lvl1pPr marL="0">
              <a:lnSpc>
                <a:spcPts val="3000"/>
              </a:lnSpc>
              <a:spcBef>
                <a:spcPts val="1500"/>
              </a:spcBef>
              <a:spcAft>
                <a:spcPts val="1500"/>
              </a:spcAft>
              <a:defRPr/>
            </a:lvl1pPr>
            <a:lvl2pPr marL="0" indent="-360000">
              <a:lnSpc>
                <a:spcPts val="3000"/>
              </a:lnSpc>
              <a:spcBef>
                <a:spcPts val="0"/>
              </a:spcBef>
              <a:spcAft>
                <a:spcPts val="0"/>
              </a:spcAft>
              <a:buSzPct val="120000"/>
              <a:buFont typeface="Impact" panose="020B0806030902050204" pitchFamily="34" charset="0"/>
              <a:buChar char="▌"/>
              <a:defRPr baseline="0"/>
            </a:lvl2pPr>
            <a:lvl3pPr marL="756000" indent="-360000">
              <a:lnSpc>
                <a:spcPts val="3000"/>
              </a:lnSpc>
              <a:spcBef>
                <a:spcPts val="1500"/>
              </a:spcBef>
              <a:spcAft>
                <a:spcPts val="0"/>
              </a:spcAft>
              <a:defRPr baseline="0"/>
            </a:lvl3pPr>
            <a:lvl4pPr marL="756000" indent="-360000">
              <a:lnSpc>
                <a:spcPts val="3000"/>
              </a:lnSpc>
              <a:spcBef>
                <a:spcPts val="1500"/>
              </a:spcBef>
              <a:spcAft>
                <a:spcPts val="0"/>
              </a:spcAft>
              <a:defRPr/>
            </a:lvl4pPr>
            <a:lvl5pPr>
              <a:lnSpc>
                <a:spcPts val="3000"/>
              </a:lnSpc>
              <a:spcBef>
                <a:spcPts val="1500"/>
              </a:spcBef>
              <a:spcAft>
                <a:spcPts val="1500"/>
              </a:spcAft>
              <a:defRPr baseline="0"/>
            </a:lvl5pPr>
          </a:lstStyle>
          <a:p>
            <a:pPr lvl="0"/>
            <a:r>
              <a:rPr lang="ru-RU" dirty="0"/>
              <a:t>Образец текста</a:t>
            </a:r>
          </a:p>
          <a:p>
            <a:pPr lvl="1"/>
            <a:r>
              <a:rPr lang="ru-RU" dirty="0"/>
              <a:t>Ключевая мысль</a:t>
            </a:r>
          </a:p>
          <a:p>
            <a:pPr lvl="2"/>
            <a:r>
              <a:rPr lang="ru-RU" dirty="0"/>
              <a:t>Маркированный список</a:t>
            </a:r>
          </a:p>
          <a:p>
            <a:pPr lvl="3"/>
            <a:r>
              <a:rPr lang="ru-RU" dirty="0"/>
              <a:t>Нумерованный список</a:t>
            </a:r>
          </a:p>
          <a:p>
            <a:pPr lvl="4"/>
            <a:r>
              <a:rPr lang="ru-RU" dirty="0"/>
              <a:t>Образец текста</a:t>
            </a:r>
            <a:endParaRPr lang="en-US" dirty="0"/>
          </a:p>
        </p:txBody>
      </p:sp>
    </p:spTree>
    <p:extLst>
      <p:ext uri="{BB962C8B-B14F-4D97-AF65-F5344CB8AC3E}">
        <p14:creationId xmlns:p14="http://schemas.microsoft.com/office/powerpoint/2010/main" val="319743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0" cap="all">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atin typeface="Microsoft YaHei" charset="-122"/>
                <a:ea typeface="Microsoft YaHei" charset="-122"/>
                <a:cs typeface="Microsoft YaHei"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atin typeface="Microsoft YaHei" charset="-122"/>
                <a:ea typeface="Microsoft YaHei" charset="-122"/>
                <a:cs typeface="Microsoft YaHei" charset="-122"/>
              </a:defRPr>
            </a:lvl1pPr>
            <a:lvl2pPr>
              <a:defRPr sz="2400">
                <a:latin typeface="Microsoft YaHei" charset="-122"/>
                <a:ea typeface="Microsoft YaHei" charset="-122"/>
                <a:cs typeface="Microsoft YaHei" charset="-122"/>
              </a:defRPr>
            </a:lvl2pPr>
            <a:lvl3pPr>
              <a:defRPr sz="2000">
                <a:latin typeface="Microsoft YaHei" charset="-122"/>
                <a:ea typeface="Microsoft YaHei" charset="-122"/>
                <a:cs typeface="Microsoft YaHei" charset="-122"/>
              </a:defRPr>
            </a:lvl3pPr>
            <a:lvl4pPr>
              <a:defRPr sz="1800">
                <a:latin typeface="Microsoft YaHei" charset="-122"/>
                <a:ea typeface="Microsoft YaHei" charset="-122"/>
                <a:cs typeface="Microsoft YaHei" charset="-122"/>
              </a:defRPr>
            </a:lvl4pPr>
            <a:lvl5pPr>
              <a:defRPr sz="1800">
                <a:latin typeface="Microsoft YaHei" charset="-122"/>
                <a:ea typeface="Microsoft YaHei" charset="-122"/>
                <a:cs typeface="Microsoft YaHei"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atin typeface="Microsoft YaHei" charset="-122"/>
                <a:ea typeface="Microsoft YaHei" charset="-122"/>
                <a:cs typeface="Microsoft YaHei"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atin typeface="Microsoft YaHei" charset="-122"/>
                <a:ea typeface="Microsoft YaHei" charset="-122"/>
                <a:cs typeface="Microsoft YaHei" charset="-122"/>
              </a:defRPr>
            </a:lvl1pPr>
            <a:lvl2pPr>
              <a:defRPr sz="2000">
                <a:latin typeface="Microsoft YaHei" charset="-122"/>
                <a:ea typeface="Microsoft YaHei" charset="-122"/>
                <a:cs typeface="Microsoft YaHei" charset="-122"/>
              </a:defRPr>
            </a:lvl2pPr>
            <a:lvl3pPr>
              <a:defRPr sz="1800">
                <a:latin typeface="Microsoft YaHei" charset="-122"/>
                <a:ea typeface="Microsoft YaHei" charset="-122"/>
                <a:cs typeface="Microsoft YaHei" charset="-122"/>
              </a:defRPr>
            </a:lvl3pPr>
            <a:lvl4pPr>
              <a:defRPr sz="1600">
                <a:latin typeface="Microsoft YaHei" charset="-122"/>
                <a:ea typeface="Microsoft YaHei" charset="-122"/>
                <a:cs typeface="Microsoft YaHei" charset="-122"/>
              </a:defRPr>
            </a:lvl4pPr>
            <a:lvl5pPr>
              <a:defRPr sz="1600">
                <a:latin typeface="Microsoft YaHei" charset="-122"/>
                <a:ea typeface="Microsoft YaHei" charset="-122"/>
                <a:cs typeface="Microsoft YaHei"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atin typeface="Microsoft YaHei" charset="-122"/>
                <a:ea typeface="Microsoft YaHei" charset="-122"/>
                <a:cs typeface="Microsoft YaHei" charset="-122"/>
              </a:defRPr>
            </a:lvl1pPr>
          </a:lstStyle>
          <a:p>
            <a:r>
              <a:rPr lang="zh-CN" altLang="en-US" dirty="0"/>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7" y="1147763"/>
            <a:ext cx="10752465" cy="5237271"/>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2800" kern="1200" dirty="0" smtClean="0">
                <a:solidFill>
                  <a:srgbClr val="09405E"/>
                </a:solidFill>
                <a:latin typeface="Microsoft YaHei" charset="-122"/>
                <a:ea typeface="Microsoft YaHei" charset="-122"/>
                <a:cs typeface="Microsoft YaHei" charset="-122"/>
              </a:defRPr>
            </a:lvl1pPr>
            <a:lvl2pPr marL="457200" indent="0">
              <a:buFont typeface="Arial" panose="020B0604020202020204" pitchFamily="34" charset="0"/>
              <a:buChar char="•"/>
              <a:defRPr lang="zh-CN" altLang="en-US" sz="2400" kern="1200" dirty="0" smtClean="0">
                <a:solidFill>
                  <a:srgbClr val="09405E"/>
                </a:solidFill>
                <a:latin typeface="Microsoft YaHei" charset="-122"/>
                <a:ea typeface="Microsoft YaHei" charset="-122"/>
                <a:cs typeface="Microsoft YaHei" charset="-122"/>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7" name="标题 1"/>
          <p:cNvSpPr>
            <a:spLocks noGrp="1"/>
          </p:cNvSpPr>
          <p:nvPr>
            <p:ph type="title"/>
          </p:nvPr>
        </p:nvSpPr>
        <p:spPr>
          <a:xfrm>
            <a:off x="746126" y="158524"/>
            <a:ext cx="9753146" cy="674233"/>
          </a:xfrm>
          <a:prstGeom prst="rect">
            <a:avLst/>
          </a:prstGeom>
        </p:spPr>
        <p:txBody>
          <a:bodyPr/>
          <a:lstStyle>
            <a:lvl1pPr>
              <a:defRPr lang="zh-CN" altLang="en-US" sz="2800" b="1" kern="1200" dirty="0">
                <a:solidFill>
                  <a:schemeClr val="bg1"/>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p>
        </p:txBody>
      </p:sp>
    </p:spTree>
    <p:extLst>
      <p:ext uri="{BB962C8B-B14F-4D97-AF65-F5344CB8AC3E}">
        <p14:creationId xmlns:p14="http://schemas.microsoft.com/office/powerpoint/2010/main" val="315493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atin typeface="Microsoft YaHei" charset="-122"/>
                <a:ea typeface="Microsoft YaHei" charset="-122"/>
                <a:cs typeface="Microsoft YaHei" charset="-122"/>
              </a:defRPr>
            </a:lvl1pPr>
            <a:lvl2pPr>
              <a:defRPr sz="2800">
                <a:latin typeface="Microsoft YaHei" charset="-122"/>
                <a:ea typeface="Microsoft YaHei" charset="-122"/>
                <a:cs typeface="Microsoft YaHei" charset="-122"/>
              </a:defRPr>
            </a:lvl2pPr>
            <a:lvl3pPr>
              <a:defRPr sz="2400">
                <a:latin typeface="Microsoft YaHei" charset="-122"/>
                <a:ea typeface="Microsoft YaHei" charset="-122"/>
                <a:cs typeface="Microsoft YaHei" charset="-122"/>
              </a:defRPr>
            </a:lvl3pPr>
            <a:lvl4pPr>
              <a:defRPr sz="2000">
                <a:latin typeface="Microsoft YaHei" charset="-122"/>
                <a:ea typeface="Microsoft YaHei" charset="-122"/>
                <a:cs typeface="Microsoft YaHei" charset="-122"/>
              </a:defRPr>
            </a:lvl4pPr>
            <a:lvl5pPr>
              <a:defRPr sz="2000">
                <a:latin typeface="Microsoft YaHei" charset="-122"/>
                <a:ea typeface="Microsoft YaHei" charset="-122"/>
                <a:cs typeface="Microsoft YaHei"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atin typeface="Microsoft YaHei" charset="-122"/>
                <a:ea typeface="Microsoft YaHei" charset="-122"/>
                <a:cs typeface="Microsoft YaHei" charset="-122"/>
              </a:defRPr>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atin typeface="Microsoft YaHei" charset="-122"/>
                <a:ea typeface="Microsoft YaHei" charset="-122"/>
                <a:cs typeface="Microsoft YaHei"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atin typeface="Microsoft YaHei" charset="-122"/>
                <a:ea typeface="Microsoft YaHei" charset="-122"/>
                <a:cs typeface="Microsoft YaHei"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4.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17">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38" r:id="rId12"/>
    <p:sldLayoutId id="2147484239" r:id="rId13"/>
    <p:sldLayoutId id="2147484243" r:id="rId14"/>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0686910"/>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40" r:id="rId12"/>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7957316"/>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46.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7.tiff"/></Relationships>
</file>

<file path=ppt/slides/_rels/slide10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49.png"/><Relationship Id="rId7" Type="http://schemas.openxmlformats.org/officeDocument/2006/relationships/image" Target="../media/image15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53.jpe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0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4.xml"/><Relationship Id="rId5" Type="http://schemas.openxmlformats.org/officeDocument/2006/relationships/image" Target="../media/image164.png"/><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xgboost.readthedocs.io/en/latest/" TargetMode="External"/><Relationship Id="rId7" Type="http://schemas.openxmlformats.org/officeDocument/2006/relationships/hyperlink" Target="https://arxiv.org/abs/1603.0275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github.com/dmlc/xgboost/blob/master/demo/README.md" TargetMode="External"/><Relationship Id="rId5" Type="http://schemas.openxmlformats.org/officeDocument/2006/relationships/hyperlink" Target="https://github.com/dmlc/xgboost" TargetMode="External"/><Relationship Id="rId4" Type="http://schemas.openxmlformats.org/officeDocument/2006/relationships/hyperlink" Target="http://xgboost.readthedocs.io/en/latest/python/python_api.html"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www.analyticsvidhya.com/blog/2016/03/complete-guide-parameter-tuning-xgboost-with-codes-python/"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www.slideshare.net/OwenZhang2/tips-for-data-science-competitions?from_action=save" TargetMode="External"/><Relationship Id="rId5" Type="http://schemas.openxmlformats.org/officeDocument/2006/relationships/hyperlink" Target="https://www.cnblogs.com/jasonfreak/p/5720137.html" TargetMode="External"/><Relationship Id="rId4" Type="http://schemas.openxmlformats.org/officeDocument/2006/relationships/hyperlink" Target="http://blog.csdn.net/u010657489/article/details/51952785"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lightgbm.readthedocs.io/en/latest/index.html" TargetMode="External"/><Relationship Id="rId7" Type="http://schemas.openxmlformats.org/officeDocument/2006/relationships/image" Target="../media/image16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www.jiqizhixin.com/articles/2018-03-18-4" TargetMode="External"/><Relationship Id="rId5" Type="http://schemas.openxmlformats.org/officeDocument/2006/relationships/hyperlink" Target="http://lightgbm.readthedocs.io/en/latest/Parameters.html" TargetMode="External"/><Relationship Id="rId4" Type="http://schemas.openxmlformats.org/officeDocument/2006/relationships/hyperlink" Target="http://lightgbm.apachecn.org/cn/latest/Quick-Start.html"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www.zhihu.com/question/26760839"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www.cnblogs.com/jasonfreak/p/5657196.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www.cnblogs.com/jasonfreak/p/5720137.html"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0.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0.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4.emf"/></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2.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1.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0.png"/><Relationship Id="rId10" Type="http://schemas.openxmlformats.org/officeDocument/2006/relationships/image" Target="../media/image47.emf"/><Relationship Id="rId4" Type="http://schemas.openxmlformats.org/officeDocument/2006/relationships/image" Target="../media/image49.png"/><Relationship Id="rId9" Type="http://schemas.openxmlformats.org/officeDocument/2006/relationships/image" Target="../media/image54.png"/></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30.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png"/><Relationship Id="rId4" Type="http://schemas.openxmlformats.org/officeDocument/2006/relationships/image" Target="../media/image49.emf"/></Relationships>
</file>

<file path=ppt/slides/_rels/slide4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7.emf"/><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61.png"/><Relationship Id="rId1" Type="http://schemas.openxmlformats.org/officeDocument/2006/relationships/slideLayout" Target="../slideLayouts/slideLayout7.xml"/><Relationship Id="rId6" Type="http://schemas.openxmlformats.org/officeDocument/2006/relationships/image" Target="../media/image550.png"/><Relationship Id="rId5" Type="http://schemas.openxmlformats.org/officeDocument/2006/relationships/image" Target="../media/image540.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60.png"/><Relationship Id="rId1" Type="http://schemas.openxmlformats.org/officeDocument/2006/relationships/slideLayout" Target="../slideLayouts/slideLayout7.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5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630.png"/><Relationship Id="rId7"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40.png"/><Relationship Id="rId2" Type="http://schemas.openxmlformats.org/officeDocument/2006/relationships/image" Target="../media/image94.png"/><Relationship Id="rId1" Type="http://schemas.openxmlformats.org/officeDocument/2006/relationships/slideLayout" Target="../slideLayouts/slideLayout2.xml"/><Relationship Id="rId10" Type="http://schemas.openxmlformats.org/officeDocument/2006/relationships/image" Target="../media/image99.png"/><Relationship Id="rId4" Type="http://schemas.openxmlformats.org/officeDocument/2006/relationships/image" Target="../media/image96.png"/><Relationship Id="rId9" Type="http://schemas.openxmlformats.org/officeDocument/2006/relationships/image" Target="../media/image98.png"/></Relationships>
</file>

<file path=ppt/slides/_rels/slide58.xml.rels><?xml version="1.0" encoding="UTF-8" standalone="yes"?>
<Relationships xmlns="http://schemas.openxmlformats.org/package/2006/relationships"><Relationship Id="rId8" Type="http://schemas.openxmlformats.org/officeDocument/2006/relationships/image" Target="../media/image101.png"/><Relationship Id="rId7"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90.png"/><Relationship Id="rId5" Type="http://schemas.openxmlformats.org/officeDocument/2006/relationships/image" Target="../media/image980.png"/><Relationship Id="rId9"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04.png"/><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hyperlink" Target="https://blog.csdn.net/fengdu78/article/details/104284924"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6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91.png"/><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6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6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4.xml.rels><?xml version="1.0" encoding="UTF-8" standalone="yes"?>
<Relationships xmlns="http://schemas.openxmlformats.org/package/2006/relationships"><Relationship Id="rId3" Type="http://schemas.openxmlformats.org/officeDocument/2006/relationships/image" Target="../media/image12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4.emf"/><Relationship Id="rId7" Type="http://schemas.openxmlformats.org/officeDocument/2006/relationships/image" Target="../media/image1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2.png"/></Relationships>
</file>

<file path=ppt/slides/_rels/slide8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 Id="rId5" Type="http://schemas.openxmlformats.org/officeDocument/2006/relationships/image" Target="../media/image731.png"/><Relationship Id="rId4" Type="http://schemas.openxmlformats.org/officeDocument/2006/relationships/image" Target="../media/image135.jpeg"/></Relationships>
</file>

<file path=ppt/slides/_rels/slide8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136.emf"/><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3.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9.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0.tif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9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文本框 12"/>
          <p:cNvSpPr txBox="1">
            <a:spLocks noChangeArrowheads="1"/>
          </p:cNvSpPr>
          <p:nvPr/>
        </p:nvSpPr>
        <p:spPr bwMode="auto">
          <a:xfrm>
            <a:off x="1654692" y="1909898"/>
            <a:ext cx="876831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5400" dirty="0">
                <a:solidFill>
                  <a:schemeClr val="bg1"/>
                </a:solidFill>
                <a:effectLst>
                  <a:outerShdw blurRad="38100" dist="38100" dir="2700000" algn="tl">
                    <a:srgbClr val="C0C0C0"/>
                  </a:outerShdw>
                </a:effectLst>
                <a:latin typeface="Arial" charset="0"/>
                <a:ea typeface="Arial" charset="0"/>
                <a:cs typeface="Arial" charset="0"/>
              </a:rPr>
              <a:t>第</a:t>
            </a:r>
            <a:r>
              <a:rPr lang="en-US" altLang="zh-CN" sz="5400" dirty="0">
                <a:solidFill>
                  <a:schemeClr val="bg1"/>
                </a:solidFill>
                <a:effectLst>
                  <a:outerShdw blurRad="38100" dist="38100" dir="2700000" algn="tl">
                    <a:srgbClr val="C0C0C0"/>
                  </a:outerShdw>
                </a:effectLst>
                <a:latin typeface="Arial" charset="0"/>
                <a:ea typeface="Arial" charset="0"/>
                <a:cs typeface="Arial" charset="0"/>
              </a:rPr>
              <a:t>13</a:t>
            </a:r>
            <a:r>
              <a:rPr lang="zh-CN" altLang="en-US" sz="5400" dirty="0">
                <a:solidFill>
                  <a:schemeClr val="bg1"/>
                </a:solidFill>
                <a:effectLst>
                  <a:outerShdw blurRad="38100" dist="38100" dir="2700000" algn="tl">
                    <a:srgbClr val="C0C0C0"/>
                  </a:outerShdw>
                </a:effectLst>
                <a:latin typeface="Arial" charset="0"/>
                <a:ea typeface="Arial" charset="0"/>
                <a:cs typeface="Arial" charset="0"/>
              </a:rPr>
              <a:t>章 集成学习</a:t>
            </a:r>
            <a:br>
              <a:rPr lang="en-US" altLang="zh-CN" sz="5400" dirty="0">
                <a:solidFill>
                  <a:schemeClr val="bg1"/>
                </a:solidFill>
                <a:effectLst>
                  <a:outerShdw blurRad="38100" dist="38100" dir="2700000" algn="tl">
                    <a:srgbClr val="C0C0C0"/>
                  </a:outerShdw>
                </a:effectLst>
                <a:latin typeface="Arial" charset="0"/>
                <a:ea typeface="Arial" charset="0"/>
                <a:cs typeface="Arial" charset="0"/>
              </a:rPr>
            </a:br>
            <a:r>
              <a:rPr lang="zh-CN" altLang="en-US" sz="5400" dirty="0">
                <a:solidFill>
                  <a:schemeClr val="bg1"/>
                </a:solidFill>
                <a:effectLst>
                  <a:outerShdw blurRad="38100" dist="38100" dir="2700000" algn="tl">
                    <a:srgbClr val="C0C0C0"/>
                  </a:outerShdw>
                </a:effectLst>
                <a:latin typeface="Arial" charset="0"/>
                <a:ea typeface="Arial" charset="0"/>
                <a:cs typeface="Arial" charset="0"/>
              </a:rPr>
              <a:t>（</a:t>
            </a:r>
            <a:r>
              <a:rPr lang="en-US" altLang="zh-CN" sz="5400" dirty="0">
                <a:solidFill>
                  <a:schemeClr val="bg1"/>
                </a:solidFill>
                <a:effectLst>
                  <a:outerShdw blurRad="38100" dist="38100" dir="2700000" algn="tl">
                    <a:srgbClr val="C0C0C0"/>
                  </a:outerShdw>
                </a:effectLst>
                <a:latin typeface="Arial" charset="0"/>
                <a:ea typeface="Arial" charset="0"/>
                <a:cs typeface="Arial" charset="0"/>
              </a:rPr>
              <a:t>Ensemble</a:t>
            </a:r>
            <a:r>
              <a:rPr lang="zh-CN" altLang="en-US" sz="5400" dirty="0">
                <a:solidFill>
                  <a:schemeClr val="bg1"/>
                </a:solidFill>
                <a:effectLst>
                  <a:outerShdw blurRad="38100" dist="38100" dir="2700000" algn="tl">
                    <a:srgbClr val="C0C0C0"/>
                  </a:outerShdw>
                </a:effectLst>
                <a:latin typeface="Arial" charset="0"/>
                <a:ea typeface="Arial" charset="0"/>
                <a:cs typeface="Arial" charset="0"/>
              </a:rPr>
              <a:t> </a:t>
            </a:r>
            <a:r>
              <a:rPr lang="en-US" altLang="zh-CN" sz="5400" dirty="0">
                <a:solidFill>
                  <a:schemeClr val="bg1"/>
                </a:solidFill>
                <a:effectLst>
                  <a:outerShdw blurRad="38100" dist="38100" dir="2700000" algn="tl">
                    <a:srgbClr val="C0C0C0"/>
                  </a:outerShdw>
                </a:effectLst>
                <a:latin typeface="Arial" charset="0"/>
                <a:ea typeface="Arial" charset="0"/>
                <a:cs typeface="Arial" charset="0"/>
              </a:rPr>
              <a:t>Learning</a:t>
            </a:r>
            <a:r>
              <a:rPr lang="zh-CN" altLang="en-US" sz="5400" dirty="0">
                <a:solidFill>
                  <a:schemeClr val="bg1"/>
                </a:solidFill>
                <a:effectLst>
                  <a:outerShdw blurRad="38100" dist="38100" dir="2700000" algn="tl">
                    <a:srgbClr val="C0C0C0"/>
                  </a:outerShdw>
                </a:effectLst>
                <a:latin typeface="Arial" charset="0"/>
                <a:ea typeface="Arial" charset="0"/>
                <a:cs typeface="Arial" charset="0"/>
              </a:rPr>
              <a:t>）</a:t>
            </a:r>
          </a:p>
        </p:txBody>
      </p:sp>
      <p:graphicFrame>
        <p:nvGraphicFramePr>
          <p:cNvPr id="5" name="对象 4"/>
          <p:cNvGraphicFramePr>
            <a:graphicFrameLocks noChangeAspect="1"/>
          </p:cNvGraphicFramePr>
          <p:nvPr/>
        </p:nvGraphicFramePr>
        <p:xfrm>
          <a:off x="6038850" y="3338513"/>
          <a:ext cx="114300" cy="177800"/>
        </p:xfrm>
        <a:graphic>
          <a:graphicData uri="http://schemas.openxmlformats.org/presentationml/2006/ole">
            <mc:AlternateContent xmlns:mc="http://schemas.openxmlformats.org/markup-compatibility/2006">
              <mc:Choice xmlns:v="urn:schemas-microsoft-com:vml" Requires="v">
                <p:oleObj name="Equation" r:id="rId2" imgW="114120" imgH="177480" progId="Equation.DSMT4">
                  <p:embed/>
                </p:oleObj>
              </mc:Choice>
              <mc:Fallback>
                <p:oleObj name="Equation" r:id="rId2" imgW="114120" imgH="17748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38513"/>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副标题 2"/>
          <p:cNvSpPr>
            <a:spLocks noGrp="1"/>
          </p:cNvSpPr>
          <p:nvPr>
            <p:ph type="subTitle" idx="1"/>
          </p:nvPr>
        </p:nvSpPr>
        <p:spPr>
          <a:xfrm>
            <a:off x="1771650" y="4216539"/>
            <a:ext cx="8534400" cy="1752600"/>
          </a:xfrm>
        </p:spPr>
        <p:txBody>
          <a:bodyPr/>
          <a:lstStyle/>
          <a:p>
            <a:r>
              <a:rPr kumimoji="1" lang="zh-CN" altLang="en-US" dirty="0">
                <a:solidFill>
                  <a:schemeClr val="bg1">
                    <a:lumMod val="95000"/>
                  </a:schemeClr>
                </a:solidFill>
                <a:latin typeface="SimHei" charset="-122"/>
                <a:ea typeface="SimHei" charset="-122"/>
                <a:cs typeface="SimHei" charset="-122"/>
              </a:rPr>
              <a:t>卿来云</a:t>
            </a:r>
          </a:p>
        </p:txBody>
      </p:sp>
    </p:spTree>
    <p:extLst>
      <p:ext uri="{BB962C8B-B14F-4D97-AF65-F5344CB8AC3E}">
        <p14:creationId xmlns:p14="http://schemas.microsoft.com/office/powerpoint/2010/main" val="75269890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pPr>
                  <a:lnSpc>
                    <a:spcPct val="120000"/>
                  </a:lnSpc>
                  <a:buClr>
                    <a:schemeClr val="tx1"/>
                  </a:buClr>
                </a:pPr>
                <a:r>
                  <a:rPr kumimoji="1" lang="zh-CN" altLang="zh-CN" dirty="0"/>
                  <a:t>通过从原始</a:t>
                </a:r>
                <a:r>
                  <a:rPr kumimoji="1" lang="zh-CN" altLang="en-US" dirty="0"/>
                  <a:t>的</a:t>
                </a:r>
                <a14:m>
                  <m:oMath xmlns:m="http://schemas.openxmlformats.org/officeDocument/2006/math">
                    <m:r>
                      <a:rPr kumimoji="1" lang="en-US" altLang="zh-CN" i="1" dirty="0" smtClean="0">
                        <a:latin typeface="Cambria Math" charset="0"/>
                        <a:ea typeface="Microsoft YaHei" charset="-122"/>
                        <a:cs typeface="Microsoft YaHei" charset="-122"/>
                      </a:rPr>
                      <m:t>𝑁</m:t>
                    </m:r>
                  </m:oMath>
                </a14:m>
                <a:r>
                  <a:rPr kumimoji="1" lang="zh-CN" altLang="en-US" dirty="0"/>
                  <a:t>个样本</a:t>
                </a:r>
                <a:r>
                  <a:rPr kumimoji="1" lang="zh-CN" altLang="zh-CN" dirty="0"/>
                  <a:t>数据</a:t>
                </a:r>
                <a14:m>
                  <m:oMath xmlns:m="http://schemas.openxmlformats.org/officeDocument/2006/math">
                    <m:r>
                      <a:rPr kumimoji="1" lang="zh-CN" altLang="en-US" i="1" dirty="0" smtClean="0">
                        <a:latin typeface="Cambria Math" charset="0"/>
                        <a:ea typeface="Microsoft YaHei" charset="-122"/>
                        <a:cs typeface="Microsoft YaHei" charset="-122"/>
                      </a:rPr>
                      <m:t>𝒟</m:t>
                    </m:r>
                    <m:r>
                      <a:rPr lang="en-US" altLang="zh-CN">
                        <a:latin typeface="Cambria Math" charset="0"/>
                        <a:ea typeface="Microsoft YaHei" charset="-122"/>
                        <a:cs typeface="Microsoft YaHei" charset="-122"/>
                      </a:rPr>
                      <m:t>=</m:t>
                    </m:r>
                    <m:d>
                      <m:dPr>
                        <m:begChr m:val="{"/>
                        <m:endChr m:val="}"/>
                        <m:ctrlPr>
                          <a:rPr lang="en-US" altLang="zh-CN" i="1">
                            <a:latin typeface="Cambria Math" panose="02040503050406030204" pitchFamily="18" charset="0"/>
                            <a:ea typeface="Microsoft YaHei" charset="-122"/>
                            <a:cs typeface="Microsoft YaHei" charset="-122"/>
                          </a:rPr>
                        </m:ctrlPr>
                      </m:dPr>
                      <m:e>
                        <m:sSub>
                          <m:sSubPr>
                            <m:ctrlPr>
                              <a:rPr lang="en-US" altLang="zh-CN" i="1">
                                <a:latin typeface="Cambria Math" panose="02040503050406030204" pitchFamily="18" charset="0"/>
                                <a:ea typeface="Microsoft YaHei" charset="-122"/>
                                <a:cs typeface="Microsoft YaHei" charset="-122"/>
                              </a:rPr>
                            </m:ctrlPr>
                          </m:sSubPr>
                          <m:e>
                            <m:r>
                              <a:rPr lang="en-US" altLang="zh-CN" b="1" i="1">
                                <a:latin typeface="Cambria Math" charset="0"/>
                                <a:ea typeface="Microsoft YaHei" charset="-122"/>
                                <a:cs typeface="Microsoft YaHei" charset="-122"/>
                              </a:rPr>
                              <m:t>𝒙</m:t>
                            </m:r>
                          </m:e>
                          <m:sub>
                            <m:r>
                              <a:rPr lang="en-US" altLang="zh-CN" i="1">
                                <a:latin typeface="Cambria Math" charset="0"/>
                                <a:ea typeface="Microsoft YaHei" charset="-122"/>
                                <a:cs typeface="Microsoft YaHei" charset="-122"/>
                              </a:rPr>
                              <m:t>1</m:t>
                            </m:r>
                          </m:sub>
                        </m:sSub>
                        <m:r>
                          <a:rPr lang="en-US" altLang="zh-CN" i="1">
                            <a:latin typeface="Cambria Math" charset="0"/>
                            <a:ea typeface="Microsoft YaHei" charset="-122"/>
                            <a:cs typeface="Microsoft YaHei" charset="-122"/>
                          </a:rPr>
                          <m:t>,…,</m:t>
                        </m:r>
                        <m:sSub>
                          <m:sSubPr>
                            <m:ctrlPr>
                              <a:rPr lang="en-US" altLang="zh-CN" i="1">
                                <a:latin typeface="Cambria Math" panose="02040503050406030204" pitchFamily="18" charset="0"/>
                                <a:ea typeface="Microsoft YaHei" charset="-122"/>
                                <a:cs typeface="Microsoft YaHei" charset="-122"/>
                              </a:rPr>
                            </m:ctrlPr>
                          </m:sSubPr>
                          <m:e>
                            <m:r>
                              <a:rPr lang="en-US" altLang="zh-CN" b="1" i="1">
                                <a:latin typeface="Cambria Math" charset="0"/>
                                <a:ea typeface="Microsoft YaHei" charset="-122"/>
                                <a:cs typeface="Microsoft YaHei" charset="-122"/>
                              </a:rPr>
                              <m:t>𝒙</m:t>
                            </m:r>
                          </m:e>
                          <m:sub>
                            <m:r>
                              <a:rPr lang="en-US" altLang="zh-CN" i="1">
                                <a:latin typeface="Cambria Math" charset="0"/>
                                <a:ea typeface="Microsoft YaHei" charset="-122"/>
                                <a:cs typeface="Microsoft YaHei" charset="-122"/>
                              </a:rPr>
                              <m:t>𝑁</m:t>
                            </m:r>
                          </m:sub>
                        </m:sSub>
                      </m:e>
                    </m:d>
                  </m:oMath>
                </a14:m>
                <a:r>
                  <a:rPr lang="zh-CN" altLang="zh-CN" dirty="0">
                    <a:latin typeface="Microsoft YaHei" charset="-122"/>
                    <a:ea typeface="Microsoft YaHei" charset="-122"/>
                    <a:cs typeface="Microsoft YaHei" charset="-122"/>
                  </a:rPr>
                  <a:t> </a:t>
                </a:r>
                <a:r>
                  <a:rPr kumimoji="1" lang="zh-CN" altLang="zh-CN" dirty="0"/>
                  <a:t>进行</a:t>
                </a:r>
                <a14:m>
                  <m:oMath xmlns:m="http://schemas.openxmlformats.org/officeDocument/2006/math">
                    <m:r>
                      <a:rPr kumimoji="1" lang="en-US" altLang="zh-CN" i="1" dirty="0" smtClean="0">
                        <a:latin typeface="Cambria Math" charset="0"/>
                      </a:rPr>
                      <m:t>𝑁</m:t>
                    </m:r>
                  </m:oMath>
                </a14:m>
                <a:r>
                  <a:rPr kumimoji="1" lang="zh-CN" altLang="zh-CN" dirty="0"/>
                  <a:t>次有放回采样</a:t>
                </a:r>
                <a14:m>
                  <m:oMath xmlns:m="http://schemas.openxmlformats.org/officeDocument/2006/math">
                    <m:r>
                      <a:rPr kumimoji="1" lang="en-US" altLang="zh-CN" i="1" dirty="0" smtClean="0">
                        <a:latin typeface="Cambria Math" charset="0"/>
                      </a:rPr>
                      <m:t>𝑁</m:t>
                    </m:r>
                  </m:oMath>
                </a14:m>
                <a:r>
                  <a:rPr kumimoji="1" lang="zh-CN" altLang="zh-CN" dirty="0"/>
                  <a:t>个数据</a:t>
                </a:r>
                <a14:m>
                  <m:oMath xmlns:m="http://schemas.openxmlformats.org/officeDocument/2006/math">
                    <m:r>
                      <a:rPr kumimoji="1" lang="zh-CN" altLang="en-US" dirty="0">
                        <a:latin typeface="Cambria Math" charset="0"/>
                      </a:rPr>
                      <m:t>𝒟</m:t>
                    </m:r>
                    <m:r>
                      <a:rPr kumimoji="1" lang="en-US" altLang="zh-CN" dirty="0">
                        <a:latin typeface="Cambria Math" charset="0"/>
                      </a:rPr>
                      <m:t>′</m:t>
                    </m:r>
                  </m:oMath>
                </a14:m>
                <a:r>
                  <a:rPr kumimoji="1" lang="zh-CN" altLang="zh-CN" dirty="0"/>
                  <a:t>，</a:t>
                </a:r>
                <a:r>
                  <a:rPr kumimoji="1" lang="zh-CN" altLang="en-US" dirty="0"/>
                  <a:t>称为一个</a:t>
                </a:r>
                <a:r>
                  <a:rPr kumimoji="1" lang="zh-CN" altLang="zh-CN" dirty="0">
                    <a:solidFill>
                      <a:srgbClr val="C00000"/>
                    </a:solidFill>
                  </a:rPr>
                  <a:t>bootstrap样本</a:t>
                </a:r>
                <a:r>
                  <a:rPr kumimoji="1" lang="zh-CN" altLang="en-US" dirty="0"/>
                  <a:t>。</a:t>
                </a:r>
                <a:endParaRPr kumimoji="1" lang="zh-CN" altLang="zh-CN" dirty="0"/>
              </a:p>
              <a:p>
                <a:pPr marL="914400" lvl="1" indent="-457200">
                  <a:lnSpc>
                    <a:spcPct val="120000"/>
                  </a:lnSpc>
                  <a:buClr>
                    <a:schemeClr val="tx1"/>
                  </a:buClr>
                </a:pPr>
                <a:r>
                  <a:rPr kumimoji="1" lang="zh-CN" altLang="zh-CN" sz="2800" dirty="0"/>
                  <a:t>对原始数据进行</a:t>
                </a:r>
                <a:r>
                  <a:rPr kumimoji="1" lang="zh-CN" altLang="zh-CN" sz="2800" dirty="0">
                    <a:solidFill>
                      <a:srgbClr val="C00000"/>
                    </a:solidFill>
                  </a:rPr>
                  <a:t>有放回</a:t>
                </a:r>
                <a:r>
                  <a:rPr kumimoji="1" lang="zh-CN" altLang="zh-CN" sz="2800" dirty="0"/>
                  <a:t>的随机采样，抽取的样本数目同原始样本数目一样</a:t>
                </a:r>
                <a:r>
                  <a:rPr kumimoji="1" lang="zh-CN" altLang="en-US" sz="2800" dirty="0"/>
                  <a:t>。</a:t>
                </a:r>
                <a:endParaRPr kumimoji="1" lang="en-US" altLang="zh-CN" sz="2800" dirty="0"/>
              </a:p>
              <a:p>
                <a:pPr marL="914400" lvl="1" indent="-457200">
                  <a:buClr>
                    <a:schemeClr val="tx1"/>
                  </a:buClr>
                  <a:buFont typeface="Wingdings" pitchFamily="2" charset="2"/>
                  <a:buChar char="n"/>
                </a:pPr>
                <a:endParaRPr lang="zh-CN" altLang="zh-CN" sz="2800" dirty="0">
                  <a:latin typeface="Microsoft YaHei" charset="-122"/>
                  <a:ea typeface="Microsoft YaHei" charset="-122"/>
                  <a:cs typeface="Microsoft YaHei" charset="-122"/>
                </a:endParaRPr>
              </a:p>
              <a:p>
                <a:pPr>
                  <a:buClr>
                    <a:schemeClr val="tx1"/>
                  </a:buClr>
                </a:pPr>
                <a:r>
                  <a:rPr kumimoji="1" lang="zh-CN" altLang="zh-CN" dirty="0"/>
                  <a:t>如：若原始样本为</a:t>
                </a:r>
                <a14:m>
                  <m:oMath xmlns:m="http://schemas.openxmlformats.org/officeDocument/2006/math">
                    <m:r>
                      <a:rPr kumimoji="1" lang="zh-CN" altLang="en-US" dirty="0">
                        <a:latin typeface="Cambria Math" charset="0"/>
                      </a:rPr>
                      <m:t>𝒟</m:t>
                    </m:r>
                    <m:r>
                      <a:rPr kumimoji="1" lang="en-US" altLang="zh-CN">
                        <a:latin typeface="Cambria Math" charset="0"/>
                      </a:rPr>
                      <m:t>=</m:t>
                    </m:r>
                    <m:d>
                      <m:dPr>
                        <m:begChr m:val="{"/>
                        <m:endChr m:val="}"/>
                        <m:ctrlPr>
                          <a:rPr kumimoji="1" lang="en-US" altLang="zh-CN" i="1">
                            <a:latin typeface="Cambria Math" panose="02040503050406030204" pitchFamily="18" charset="0"/>
                          </a:rPr>
                        </m:ctrlPr>
                      </m:dPr>
                      <m:e>
                        <m:r>
                          <a:rPr kumimoji="1" lang="en-US" altLang="zh-CN" b="0" i="1" smtClean="0">
                            <a:latin typeface="Cambria Math" charset="0"/>
                          </a:rPr>
                          <m:t>𝐴</m:t>
                        </m:r>
                        <m:r>
                          <a:rPr kumimoji="1" lang="en-US" altLang="zh-CN" b="0" i="1" smtClean="0">
                            <a:latin typeface="Cambria Math" charset="0"/>
                          </a:rPr>
                          <m:t>, </m:t>
                        </m:r>
                        <m:r>
                          <a:rPr kumimoji="1" lang="en-US" altLang="zh-CN" b="0" i="1" smtClean="0">
                            <a:latin typeface="Cambria Math" charset="0"/>
                          </a:rPr>
                          <m:t>𝐵</m:t>
                        </m:r>
                        <m:r>
                          <a:rPr kumimoji="1" lang="en-US" altLang="zh-CN" b="0" i="1" smtClean="0">
                            <a:latin typeface="Cambria Math" charset="0"/>
                          </a:rPr>
                          <m:t>, </m:t>
                        </m:r>
                        <m:r>
                          <a:rPr kumimoji="1" lang="en-US" altLang="zh-CN" b="0" i="1" smtClean="0">
                            <a:latin typeface="Cambria Math" charset="0"/>
                          </a:rPr>
                          <m:t>𝐶</m:t>
                        </m:r>
                        <m:r>
                          <a:rPr kumimoji="1" lang="en-US" altLang="zh-CN" b="0" i="1" smtClean="0">
                            <a:latin typeface="Cambria Math" charset="0"/>
                          </a:rPr>
                          <m:t>, </m:t>
                        </m:r>
                        <m:r>
                          <a:rPr kumimoji="1" lang="en-US" altLang="zh-CN" b="0" i="1" smtClean="0">
                            <a:latin typeface="Cambria Math" charset="0"/>
                          </a:rPr>
                          <m:t>𝐷</m:t>
                        </m:r>
                        <m:r>
                          <a:rPr kumimoji="1" lang="en-US" altLang="zh-CN" b="0" i="1" smtClean="0">
                            <a:latin typeface="Cambria Math" charset="0"/>
                          </a:rPr>
                          <m:t>, </m:t>
                        </m:r>
                        <m:r>
                          <a:rPr kumimoji="1" lang="en-US" altLang="zh-CN" b="0" i="1" smtClean="0">
                            <a:latin typeface="Cambria Math" charset="0"/>
                          </a:rPr>
                          <m:t>𝐸</m:t>
                        </m:r>
                      </m:e>
                    </m:d>
                  </m:oMath>
                </a14:m>
                <a:endParaRPr kumimoji="1" lang="zh-CN" altLang="zh-CN" dirty="0"/>
              </a:p>
              <a:p>
                <a:pPr>
                  <a:buClr>
                    <a:schemeClr val="tx1"/>
                  </a:buClr>
                </a:pPr>
                <a:r>
                  <a:rPr kumimoji="1" lang="zh-CN" altLang="zh-CN" dirty="0"/>
                  <a:t>则bootstrap样本可能为</a:t>
                </a:r>
              </a:p>
              <a:p>
                <a:pPr marL="914400" lvl="1" indent="-457200">
                  <a:lnSpc>
                    <a:spcPct val="120000"/>
                  </a:lnSpc>
                  <a:buClr>
                    <a:schemeClr val="tx1"/>
                  </a:buClr>
                </a:pPr>
                <a14:m>
                  <m:oMath xmlns:m="http://schemas.openxmlformats.org/officeDocument/2006/math">
                    <m:sSup>
                      <m:sSupPr>
                        <m:ctrlPr>
                          <a:rPr kumimoji="1" lang="en-US" altLang="zh-CN" sz="2800" i="1">
                            <a:latin typeface="Cambria Math" panose="02040503050406030204" pitchFamily="18" charset="0"/>
                          </a:rPr>
                        </m:ctrlPr>
                      </m:sSupPr>
                      <m:e>
                        <m:r>
                          <a:rPr kumimoji="1" lang="zh-CN" altLang="en-US" sz="2800" dirty="0">
                            <a:latin typeface="Cambria Math" charset="0"/>
                          </a:rPr>
                          <m:t>𝒟</m:t>
                        </m:r>
                      </m:e>
                      <m:sup>
                        <m:r>
                          <a:rPr kumimoji="1" lang="en-US" altLang="zh-CN" sz="2800">
                            <a:latin typeface="Cambria Math" charset="0"/>
                          </a:rPr>
                          <m:t>1</m:t>
                        </m:r>
                      </m:sup>
                    </m:sSup>
                    <m:r>
                      <a:rPr kumimoji="1" lang="en-US" altLang="zh-CN" sz="2800">
                        <a:latin typeface="Cambria Math" charset="0"/>
                      </a:rPr>
                      <m:t>=</m:t>
                    </m:r>
                    <m:d>
                      <m:dPr>
                        <m:begChr m:val="{"/>
                        <m:endChr m:val="}"/>
                        <m:ctrlPr>
                          <a:rPr kumimoji="1" lang="en-US" altLang="zh-CN" sz="2800" i="1">
                            <a:latin typeface="Cambria Math" panose="02040503050406030204" pitchFamily="18" charset="0"/>
                          </a:rPr>
                        </m:ctrlPr>
                      </m:dPr>
                      <m:e>
                        <m:r>
                          <a:rPr kumimoji="1" lang="en-US" altLang="zh-CN" sz="2800">
                            <a:latin typeface="Cambria Math" charset="0"/>
                          </a:rPr>
                          <m:t>𝐴</m:t>
                        </m:r>
                        <m:r>
                          <a:rPr kumimoji="1" lang="en-US" altLang="zh-CN" sz="2800">
                            <a:latin typeface="Cambria Math" charset="0"/>
                          </a:rPr>
                          <m:t>, </m:t>
                        </m:r>
                        <m:r>
                          <a:rPr kumimoji="1" lang="en-US" altLang="zh-CN" sz="2800">
                            <a:latin typeface="Cambria Math" charset="0"/>
                          </a:rPr>
                          <m:t>𝐵</m:t>
                        </m:r>
                        <m:r>
                          <a:rPr kumimoji="1" lang="en-US" altLang="zh-CN" sz="2800">
                            <a:latin typeface="Cambria Math" charset="0"/>
                          </a:rPr>
                          <m:t>, </m:t>
                        </m:r>
                        <m:r>
                          <a:rPr kumimoji="1" lang="en-US" altLang="zh-CN" sz="2800">
                            <a:latin typeface="Cambria Math" charset="0"/>
                          </a:rPr>
                          <m:t>𝐵</m:t>
                        </m:r>
                        <m:r>
                          <a:rPr kumimoji="1" lang="en-US" altLang="zh-CN" sz="2800">
                            <a:latin typeface="Cambria Math" charset="0"/>
                          </a:rPr>
                          <m:t>, </m:t>
                        </m:r>
                        <m:r>
                          <a:rPr kumimoji="1" lang="en-US" altLang="zh-CN" sz="2800">
                            <a:latin typeface="Cambria Math" charset="0"/>
                          </a:rPr>
                          <m:t>𝐷</m:t>
                        </m:r>
                        <m:r>
                          <a:rPr kumimoji="1" lang="en-US" altLang="zh-CN" sz="2800">
                            <a:latin typeface="Cambria Math" charset="0"/>
                          </a:rPr>
                          <m:t>, </m:t>
                        </m:r>
                        <m:r>
                          <a:rPr kumimoji="1" lang="en-US" altLang="zh-CN" sz="2800">
                            <a:latin typeface="Cambria Math" charset="0"/>
                          </a:rPr>
                          <m:t>𝐸</m:t>
                        </m:r>
                      </m:e>
                    </m:d>
                  </m:oMath>
                </a14:m>
                <a:endParaRPr kumimoji="1" lang="en-US" altLang="zh-CN" sz="2800" dirty="0"/>
              </a:p>
              <a:p>
                <a:pPr marL="914400" lvl="1" indent="-457200">
                  <a:lnSpc>
                    <a:spcPct val="120000"/>
                  </a:lnSpc>
                  <a:buClr>
                    <a:schemeClr val="tx1"/>
                  </a:buClr>
                </a:pPr>
                <a14:m>
                  <m:oMath xmlns:m="http://schemas.openxmlformats.org/officeDocument/2006/math">
                    <m:sSup>
                      <m:sSupPr>
                        <m:ctrlPr>
                          <a:rPr kumimoji="1" lang="en-US" altLang="zh-CN" sz="2800" i="1">
                            <a:latin typeface="Cambria Math" panose="02040503050406030204" pitchFamily="18" charset="0"/>
                          </a:rPr>
                        </m:ctrlPr>
                      </m:sSupPr>
                      <m:e>
                        <m:r>
                          <a:rPr kumimoji="1" lang="zh-CN" altLang="en-US" sz="2800" dirty="0">
                            <a:latin typeface="Cambria Math" charset="0"/>
                          </a:rPr>
                          <m:t>𝒟</m:t>
                        </m:r>
                      </m:e>
                      <m:sup>
                        <m:r>
                          <a:rPr kumimoji="1" lang="en-US" altLang="zh-CN" sz="2800" dirty="0">
                            <a:latin typeface="Cambria Math" charset="0"/>
                          </a:rPr>
                          <m:t>2</m:t>
                        </m:r>
                      </m:sup>
                    </m:sSup>
                    <m:r>
                      <a:rPr kumimoji="1" lang="en-US" altLang="zh-CN" sz="2800">
                        <a:latin typeface="Cambria Math" charset="0"/>
                      </a:rPr>
                      <m:t>=</m:t>
                    </m:r>
                    <m:d>
                      <m:dPr>
                        <m:begChr m:val="{"/>
                        <m:endChr m:val="}"/>
                        <m:ctrlPr>
                          <a:rPr kumimoji="1" lang="en-US" altLang="zh-CN" sz="2800" i="1">
                            <a:latin typeface="Cambria Math" panose="02040503050406030204" pitchFamily="18" charset="0"/>
                          </a:rPr>
                        </m:ctrlPr>
                      </m:dPr>
                      <m:e>
                        <m:r>
                          <a:rPr kumimoji="1" lang="en-US" altLang="zh-CN" sz="2800">
                            <a:latin typeface="Cambria Math" charset="0"/>
                          </a:rPr>
                          <m:t>𝐴</m:t>
                        </m:r>
                        <m:r>
                          <a:rPr kumimoji="1" lang="en-US" altLang="zh-CN" sz="2800">
                            <a:latin typeface="Cambria Math" charset="0"/>
                          </a:rPr>
                          <m:t>, </m:t>
                        </m:r>
                        <m:r>
                          <a:rPr kumimoji="1" lang="en-US" altLang="zh-CN" sz="2800">
                            <a:latin typeface="Cambria Math" charset="0"/>
                          </a:rPr>
                          <m:t>𝐶</m:t>
                        </m:r>
                        <m:r>
                          <a:rPr kumimoji="1" lang="en-US" altLang="zh-CN" sz="2800">
                            <a:latin typeface="Cambria Math" charset="0"/>
                          </a:rPr>
                          <m:t>, </m:t>
                        </m:r>
                        <m:r>
                          <a:rPr kumimoji="1" lang="en-US" altLang="zh-CN" sz="2800">
                            <a:latin typeface="Cambria Math" charset="0"/>
                          </a:rPr>
                          <m:t>𝐷</m:t>
                        </m:r>
                        <m:r>
                          <a:rPr kumimoji="1" lang="en-US" altLang="zh-CN" sz="2800">
                            <a:latin typeface="Cambria Math" charset="0"/>
                          </a:rPr>
                          <m:t>, </m:t>
                        </m:r>
                        <m:r>
                          <a:rPr kumimoji="1" lang="en-US" altLang="zh-CN" sz="2800">
                            <a:latin typeface="Cambria Math" charset="0"/>
                          </a:rPr>
                          <m:t>𝐷</m:t>
                        </m:r>
                        <m:r>
                          <a:rPr kumimoji="1" lang="en-US" altLang="zh-CN" sz="2800">
                            <a:latin typeface="Cambria Math" charset="0"/>
                          </a:rPr>
                          <m:t>, </m:t>
                        </m:r>
                        <m:r>
                          <a:rPr kumimoji="1" lang="en-US" altLang="zh-CN" sz="2800">
                            <a:latin typeface="Cambria Math" charset="0"/>
                          </a:rPr>
                          <m:t>𝐸</m:t>
                        </m:r>
                      </m:e>
                    </m:d>
                  </m:oMath>
                </a14:m>
                <a:endParaRPr kumimoji="1" lang="en-US" altLang="zh-CN" sz="2800" dirty="0"/>
              </a:p>
              <a:p>
                <a:endParaRPr kumimoji="1" lang="zh-CN" altLang="en-US" sz="2000" dirty="0">
                  <a:latin typeface="Microsoft YaHei" charset="-122"/>
                  <a:ea typeface="Microsoft YaHei" charset="-122"/>
                  <a:cs typeface="Microsoft YaHei" charset="-122"/>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a:blip r:embed="rId2"/>
                <a:stretch>
                  <a:fillRect l="-943" t="-484" r="-590"/>
                </a:stretch>
              </a:blipFill>
            </p:spPr>
            <p:txBody>
              <a:bodyPr/>
              <a:lstStyle/>
              <a:p>
                <a:r>
                  <a:rPr lang="zh-CN" altLang="en-US">
                    <a:noFill/>
                  </a:rPr>
                  <a:t> </a:t>
                </a:r>
              </a:p>
            </p:txBody>
          </p:sp>
        </mc:Fallback>
      </mc:AlternateContent>
      <p:sp>
        <p:nvSpPr>
          <p:cNvPr id="2" name="标题 1"/>
          <p:cNvSpPr>
            <a:spLocks noGrp="1"/>
          </p:cNvSpPr>
          <p:nvPr>
            <p:ph type="title"/>
          </p:nvPr>
        </p:nvSpPr>
        <p:spPr>
          <a:prstGeom prst="rect">
            <a:avLst/>
          </a:prstGeom>
        </p:spPr>
        <p:txBody>
          <a:bodyPr>
            <a:normAutofit/>
          </a:bodyPr>
          <a:lstStyle/>
          <a:p>
            <a:r>
              <a:rPr lang="en-US" altLang="zh-CN" dirty="0"/>
              <a:t>Bootstrap</a:t>
            </a:r>
            <a:endParaRPr kumimoji="1" lang="zh-CN" altLang="en-US" dirty="0"/>
          </a:p>
        </p:txBody>
      </p:sp>
      <p:pic>
        <p:nvPicPr>
          <p:cNvPr id="1026" name="Picture 2" descr="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356" y="2964766"/>
            <a:ext cx="5534254" cy="389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8141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kumimoji="1" lang="zh-CN" altLang="en-US"/>
          </a:p>
        </p:txBody>
      </p:sp>
      <p:sp>
        <p:nvSpPr>
          <p:cNvPr id="7" name="内容占位符 6"/>
          <p:cNvSpPr>
            <a:spLocks noGrp="1"/>
          </p:cNvSpPr>
          <p:nvPr>
            <p:ph sz="quarter" idx="10"/>
          </p:nvPr>
        </p:nvSpPr>
        <p:spPr/>
        <p:txBody>
          <a:bodyPr/>
          <a:lstStyle/>
          <a:p>
            <a:endParaRPr kumimoji="1" lang="zh-CN" altLang="en-US" dirty="0"/>
          </a:p>
        </p:txBody>
      </p:sp>
      <p:pic>
        <p:nvPicPr>
          <p:cNvPr id="4" name="图片 3"/>
          <p:cNvPicPr>
            <a:picLocks noChangeAspect="1"/>
          </p:cNvPicPr>
          <p:nvPr/>
        </p:nvPicPr>
        <p:blipFill>
          <a:blip r:embed="rId3"/>
          <a:stretch>
            <a:fillRect/>
          </a:stretch>
        </p:blipFill>
        <p:spPr>
          <a:xfrm>
            <a:off x="1379268" y="915435"/>
            <a:ext cx="7254379" cy="2872539"/>
          </a:xfrm>
          <a:prstGeom prst="rect">
            <a:avLst/>
          </a:prstGeom>
        </p:spPr>
      </p:pic>
      <p:pic>
        <p:nvPicPr>
          <p:cNvPr id="5" name="图片 4"/>
          <p:cNvPicPr>
            <a:picLocks noChangeAspect="1"/>
          </p:cNvPicPr>
          <p:nvPr/>
        </p:nvPicPr>
        <p:blipFill>
          <a:blip r:embed="rId4"/>
          <a:stretch>
            <a:fillRect/>
          </a:stretch>
        </p:blipFill>
        <p:spPr>
          <a:xfrm>
            <a:off x="1379268" y="3766398"/>
            <a:ext cx="8880309" cy="3083280"/>
          </a:xfrm>
          <a:prstGeom prst="rect">
            <a:avLst/>
          </a:prstGeom>
        </p:spPr>
      </p:pic>
    </p:spTree>
    <p:extLst>
      <p:ext uri="{BB962C8B-B14F-4D97-AF65-F5344CB8AC3E}">
        <p14:creationId xmlns:p14="http://schemas.microsoft.com/office/powerpoint/2010/main" val="21247334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直接支持类别型特征</a:t>
            </a:r>
            <a:endParaRPr kumimoji="1" lang="zh-CN" altLang="en-US" dirty="0"/>
          </a:p>
        </p:txBody>
      </p:sp>
      <p:sp>
        <p:nvSpPr>
          <p:cNvPr id="3" name="内容占位符 2"/>
          <p:cNvSpPr>
            <a:spLocks noGrp="1"/>
          </p:cNvSpPr>
          <p:nvPr>
            <p:ph sz="quarter" idx="10"/>
          </p:nvPr>
        </p:nvSpPr>
        <p:spPr>
          <a:xfrm>
            <a:off x="630236" y="1147763"/>
            <a:ext cx="11286461" cy="5237271"/>
          </a:xfrm>
          <a:prstGeom prst="rect">
            <a:avLst/>
          </a:prstGeom>
        </p:spPr>
        <p:txBody>
          <a:bodyPr>
            <a:noAutofit/>
          </a:bodyPr>
          <a:lstStyle/>
          <a:p>
            <a:pPr>
              <a:lnSpc>
                <a:spcPct val="100000"/>
              </a:lnSpc>
              <a:buClr>
                <a:schemeClr val="tx1"/>
              </a:buClr>
            </a:pPr>
            <a:r>
              <a:rPr lang="zh-CN" altLang="en-US" dirty="0"/>
              <a:t>大多数机器学习工具都无法直接支持类别型特征，一般需要把类别型特征转化到多维的</a:t>
            </a:r>
            <a:r>
              <a:rPr lang="en-US" altLang="zh-CN" dirty="0"/>
              <a:t>0/1</a:t>
            </a:r>
            <a:r>
              <a:rPr lang="zh-CN" altLang="en-US" dirty="0"/>
              <a:t>特征，降低了空间和时间效率。</a:t>
            </a:r>
            <a:endParaRPr lang="en-US" altLang="zh-CN" dirty="0"/>
          </a:p>
          <a:p>
            <a:pPr>
              <a:lnSpc>
                <a:spcPct val="100000"/>
              </a:lnSpc>
              <a:buClr>
                <a:schemeClr val="tx1"/>
              </a:buClr>
            </a:pPr>
            <a:endParaRPr lang="en-US" altLang="zh-CN" dirty="0"/>
          </a:p>
          <a:p>
            <a:pPr>
              <a:lnSpc>
                <a:spcPct val="100000"/>
              </a:lnSpc>
              <a:buClr>
                <a:schemeClr val="tx1"/>
              </a:buClr>
            </a:pPr>
            <a:r>
              <a:rPr lang="en-US" altLang="zh-CN" dirty="0" err="1"/>
              <a:t>LightGBM</a:t>
            </a:r>
            <a:r>
              <a:rPr lang="zh-CN" altLang="en-US" dirty="0"/>
              <a:t>优化了对类别型特征的支持，直接输入类别特征，不需要额外的</a:t>
            </a:r>
            <a:r>
              <a:rPr lang="en-US" altLang="zh-CN" dirty="0"/>
              <a:t>0/1</a:t>
            </a:r>
            <a:r>
              <a:rPr lang="zh-CN" altLang="en-US" dirty="0"/>
              <a:t>展开，并在决策树算法上增加了类别型特征的决策规则。</a:t>
            </a:r>
            <a:endParaRPr lang="en-US" altLang="zh-CN" dirty="0"/>
          </a:p>
        </p:txBody>
      </p:sp>
      <p:sp>
        <p:nvSpPr>
          <p:cNvPr id="8" name="矩形 7"/>
          <p:cNvSpPr/>
          <p:nvPr/>
        </p:nvSpPr>
        <p:spPr>
          <a:xfrm>
            <a:off x="1146743" y="3350899"/>
            <a:ext cx="10769954" cy="830997"/>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切分不平衡：分裂增益很小</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得到的空间划分太小：落入该区域的数据少，统计信息不准确，学习不充分</a:t>
            </a:r>
          </a:p>
        </p:txBody>
      </p:sp>
      <p:pic>
        <p:nvPicPr>
          <p:cNvPr id="9" name="Picture 10" descr="https://img-blog.csdn.net/20181022170102610?watermark/2/text/aHR0cHM6Ly9ibG9nLmNzZG4ubmV0L2Fuc2h1YWlfYXcx/font/5a6L5L2T/fontsize/400/fill/I0JBQkFCMA==/dissolve/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743" y="4181895"/>
            <a:ext cx="5457280" cy="259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584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直接支持类别型特征</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0"/>
              </p:nvPr>
            </p:nvSpPr>
            <p:spPr>
              <a:xfrm>
                <a:off x="630236" y="970707"/>
                <a:ext cx="11561764" cy="5237271"/>
              </a:xfrm>
              <a:prstGeom prst="rect">
                <a:avLst/>
              </a:prstGeom>
            </p:spPr>
            <p:txBody>
              <a:bodyPr>
                <a:noAutofit/>
              </a:bodyPr>
              <a:lstStyle/>
              <a:p>
                <a:pPr>
                  <a:lnSpc>
                    <a:spcPct val="100000"/>
                  </a:lnSpc>
                  <a:buClr>
                    <a:schemeClr val="tx1"/>
                  </a:buClr>
                </a:pPr>
                <a:r>
                  <a:rPr lang="zh-CN" altLang="en-US" dirty="0">
                    <a:latin typeface="Microsoft YaHei" charset="-122"/>
                    <a:ea typeface="Microsoft YaHei" charset="-122"/>
                    <a:cs typeface="Microsoft YaHei" charset="-122"/>
                  </a:rPr>
                  <a:t>将数据集分成左右两个分支，分割阈值确定：计算每个特征取值的</a:t>
                </a:r>
                <a14:m>
                  <m:oMath xmlns:m="http://schemas.openxmlformats.org/officeDocument/2006/math">
                    <m:f>
                      <m:fPr>
                        <m:ctrlPr>
                          <a:rPr kumimoji="1" lang="mr-IN" altLang="zh-CN" i="1">
                            <a:latin typeface="Cambria Math" panose="02040503050406030204" pitchFamily="18" charset="0"/>
                            <a:ea typeface="Microsoft YaHei" charset="-122"/>
                            <a:cs typeface="Microsoft YaHei" charset="-122"/>
                          </a:rPr>
                        </m:ctrlPr>
                      </m:fPr>
                      <m:num>
                        <m:sSup>
                          <m:sSupPr>
                            <m:ctrlPr>
                              <a:rPr kumimoji="1" lang="mr-IN" altLang="zh-CN" i="1">
                                <a:latin typeface="Cambria Math" panose="02040503050406030204" pitchFamily="18" charset="0"/>
                                <a:ea typeface="Microsoft YaHei" charset="-122"/>
                                <a:cs typeface="Microsoft YaHei" charset="-122"/>
                              </a:rPr>
                            </m:ctrlPr>
                          </m:sSupPr>
                          <m:e>
                            <m:r>
                              <m:rPr>
                                <m:sty m:val="p"/>
                              </m:rPr>
                              <a:rPr kumimoji="1" lang="en-US" altLang="zh-CN" i="1">
                                <a:latin typeface="Cambria Math" charset="0"/>
                                <a:ea typeface="Microsoft YaHei" charset="-122"/>
                                <a:cs typeface="Microsoft YaHei" charset="-122"/>
                              </a:rPr>
                              <m:t>G</m:t>
                            </m:r>
                          </m:e>
                          <m:sup>
                            <m:r>
                              <a:rPr kumimoji="1" lang="en-US" altLang="zh-CN" i="1">
                                <a:latin typeface="Cambria Math" charset="0"/>
                                <a:ea typeface="Microsoft YaHei" charset="-122"/>
                                <a:cs typeface="Microsoft YaHei" charset="-122"/>
                              </a:rPr>
                              <m:t>2</m:t>
                            </m:r>
                          </m:sup>
                        </m:sSup>
                      </m:num>
                      <m:den>
                        <m:r>
                          <a:rPr kumimoji="1" lang="en-US" altLang="zh-CN" i="1">
                            <a:latin typeface="Cambria Math" charset="0"/>
                            <a:ea typeface="Microsoft YaHei" charset="-122"/>
                            <a:cs typeface="Microsoft YaHei" charset="-122"/>
                          </a:rPr>
                          <m:t>𝐻</m:t>
                        </m:r>
                        <m:r>
                          <a:rPr kumimoji="1" lang="en-US" altLang="zh-CN" i="1">
                            <a:latin typeface="Cambria Math" charset="0"/>
                            <a:ea typeface="Microsoft YaHei" charset="-122"/>
                            <a:cs typeface="Microsoft YaHei" charset="-122"/>
                          </a:rPr>
                          <m:t>+</m:t>
                        </m:r>
                        <m:r>
                          <a:rPr kumimoji="1" lang="en-US" altLang="zh-CN" i="1">
                            <a:latin typeface="Cambria Math" charset="0"/>
                            <a:ea typeface="Cambria Math" charset="0"/>
                            <a:cs typeface="Cambria Math" charset="0"/>
                          </a:rPr>
                          <m:t>𝜆</m:t>
                        </m:r>
                      </m:den>
                    </m:f>
                  </m:oMath>
                </a14:m>
                <a:r>
                  <a:rPr lang="zh-CN" altLang="en-US" dirty="0">
                    <a:latin typeface="Microsoft YaHei" charset="-122"/>
                    <a:ea typeface="Microsoft YaHei" charset="-122"/>
                    <a:cs typeface="Microsoft YaHei" charset="-122"/>
                  </a:rPr>
                  <a:t>并排序，然后根据该值依次枚举最优分割点</a:t>
                </a:r>
                <a:endParaRPr lang="en-US" altLang="zh-CN" dirty="0">
                  <a:latin typeface="Microsoft YaHei" charset="-122"/>
                  <a:ea typeface="Microsoft YaHei" charset="-122"/>
                  <a:cs typeface="Microsoft YaHei" charset="-122"/>
                </a:endParaRPr>
              </a:p>
              <a:p>
                <a:pPr lvl="1">
                  <a:lnSpc>
                    <a:spcPct val="100000"/>
                  </a:lnSpc>
                  <a:buClr>
                    <a:schemeClr val="tx1"/>
                  </a:buClr>
                </a:pPr>
                <a:r>
                  <a:rPr lang="zh-CN" altLang="en-US" dirty="0">
                    <a:latin typeface="Microsoft YaHei" charset="-122"/>
                    <a:ea typeface="Microsoft YaHei" charset="-122"/>
                    <a:cs typeface="Microsoft YaHei" charset="-122"/>
                  </a:rPr>
                  <a:t> 精度相当，速度快</a:t>
                </a:r>
                <a:r>
                  <a:rPr lang="en-US" altLang="zh-CN" dirty="0">
                    <a:latin typeface="Microsoft YaHei" charset="-122"/>
                    <a:ea typeface="Microsoft YaHei" charset="-122"/>
                    <a:cs typeface="Microsoft YaHei" charset="-122"/>
                  </a:rPr>
                  <a:t>8</a:t>
                </a:r>
                <a:r>
                  <a:rPr lang="zh-CN" altLang="en-US" dirty="0">
                    <a:latin typeface="Microsoft YaHei" charset="-122"/>
                    <a:ea typeface="Microsoft YaHei" charset="-122"/>
                    <a:cs typeface="Microsoft YaHei" charset="-122"/>
                  </a:rPr>
                  <a:t>倍</a:t>
                </a:r>
                <a:endParaRPr lang="en-US" altLang="zh-CN" dirty="0">
                  <a:latin typeface="Microsoft YaHei" charset="-122"/>
                  <a:ea typeface="Microsoft YaHei" charset="-122"/>
                  <a:cs typeface="Microsoft YaHei" charset="-122"/>
                </a:endParaRPr>
              </a:p>
              <a:p>
                <a:pPr lvl="1">
                  <a:lnSpc>
                    <a:spcPct val="100000"/>
                  </a:lnSpc>
                  <a:buClr>
                    <a:schemeClr val="tx1"/>
                  </a:buClr>
                </a:pPr>
                <a:r>
                  <a:rPr lang="zh-CN" altLang="en-US" dirty="0">
                    <a:latin typeface="Microsoft YaHei" charset="-122"/>
                    <a:ea typeface="Microsoft YaHei" charset="-122"/>
                    <a:cs typeface="Microsoft YaHei" charset="-122"/>
                  </a:rPr>
                  <a:t> 容易过拟合</a:t>
                </a:r>
                <a:endParaRPr lang="en-US" altLang="zh-CN" dirty="0">
                  <a:latin typeface="Microsoft YaHei" charset="-122"/>
                  <a:ea typeface="Microsoft YaHei" charset="-122"/>
                  <a:cs typeface="Microsoft YaHei" charset="-122"/>
                </a:endParaRPr>
              </a:p>
              <a:p>
                <a:pPr>
                  <a:lnSpc>
                    <a:spcPct val="100000"/>
                  </a:lnSpc>
                  <a:buClr>
                    <a:schemeClr val="tx1"/>
                  </a:buClr>
                </a:pPr>
                <a:endParaRPr lang="en-US" altLang="zh-CN" sz="2400" dirty="0">
                  <a:latin typeface="Microsoft YaHei" charset="-122"/>
                  <a:ea typeface="Microsoft YaHei" charset="-122"/>
                  <a:cs typeface="Microsoft YaHei" charset="-122"/>
                </a:endParaRPr>
              </a:p>
              <a:p>
                <a:pPr>
                  <a:lnSpc>
                    <a:spcPct val="100000"/>
                  </a:lnSpc>
                  <a:buClr>
                    <a:schemeClr val="tx1"/>
                  </a:buClr>
                </a:pPr>
                <a:r>
                  <a:rPr lang="zh-CN" altLang="en-US" sz="2400" dirty="0">
                    <a:latin typeface="Microsoft YaHei" charset="-122"/>
                    <a:ea typeface="Microsoft YaHei" charset="-122"/>
                    <a:cs typeface="Microsoft YaHei" charset="-122"/>
                  </a:rPr>
                  <a:t>直方图中统计的信息有一阶梯度</a:t>
                </a:r>
                <a14:m>
                  <m:oMath xmlns:m="http://schemas.openxmlformats.org/officeDocument/2006/math">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charset="0"/>
                            <a:ea typeface="Microsoft YaHei" charset="-122"/>
                            <a:cs typeface="Microsoft YaHei" charset="-122"/>
                          </a:rPr>
                          <m:t>𝑔</m:t>
                        </m:r>
                      </m:e>
                      <m:sub>
                        <m:r>
                          <a:rPr lang="en-US" altLang="zh-CN" sz="2400" i="1">
                            <a:latin typeface="Cambria Math" charset="0"/>
                            <a:ea typeface="Microsoft YaHei" charset="-122"/>
                            <a:cs typeface="Microsoft YaHei" charset="-122"/>
                          </a:rPr>
                          <m:t>𝑚</m:t>
                        </m:r>
                        <m:r>
                          <a:rPr lang="en-US" altLang="zh-CN" sz="2400" i="1">
                            <a:latin typeface="Cambria Math" charset="0"/>
                            <a:ea typeface="Microsoft YaHei" charset="-122"/>
                            <a:cs typeface="Microsoft YaHei" charset="-122"/>
                          </a:rPr>
                          <m:t>,</m:t>
                        </m:r>
                        <m:r>
                          <a:rPr lang="en-US" altLang="zh-CN" sz="2400" i="1">
                            <a:latin typeface="Cambria Math" charset="0"/>
                            <a:ea typeface="Microsoft YaHei" charset="-122"/>
                            <a:cs typeface="Microsoft YaHei" charset="-122"/>
                          </a:rPr>
                          <m:t>𝑖</m:t>
                        </m:r>
                      </m:sub>
                    </m:sSub>
                  </m:oMath>
                </a14:m>
                <a:r>
                  <a:rPr lang="zh-CN" altLang="en-US" sz="2400" dirty="0">
                    <a:latin typeface="Microsoft YaHei" charset="-122"/>
                    <a:ea typeface="Microsoft YaHei" charset="-122"/>
                    <a:cs typeface="Microsoft YaHei" charset="-122"/>
                  </a:rPr>
                  <a:t>之和</a:t>
                </a:r>
                <a14:m>
                  <m:oMath xmlns:m="http://schemas.openxmlformats.org/officeDocument/2006/math">
                    <m:r>
                      <a:rPr lang="en-US" altLang="zh-CN" sz="2400" b="0" i="1" dirty="0" smtClean="0">
                        <a:latin typeface="Cambria Math" charset="0"/>
                        <a:ea typeface="Microsoft YaHei" charset="-122"/>
                        <a:cs typeface="Microsoft YaHei" charset="-122"/>
                      </a:rPr>
                      <m:t>𝐺</m:t>
                    </m:r>
                    <m:r>
                      <a:rPr lang="en-US" altLang="zh-CN" sz="2400" i="1">
                        <a:latin typeface="Cambria Math" charset="0"/>
                        <a:ea typeface="Microsoft YaHei" charset="-122"/>
                        <a:cs typeface="Microsoft YaHei" charset="-122"/>
                      </a:rPr>
                      <m:t> </m:t>
                    </m:r>
                  </m:oMath>
                </a14:m>
                <a:r>
                  <a:rPr lang="zh-CN" altLang="en-US" sz="2400" dirty="0">
                    <a:latin typeface="Microsoft YaHei" charset="-122"/>
                    <a:ea typeface="Microsoft YaHei" charset="-122"/>
                    <a:cs typeface="Microsoft YaHei" charset="-122"/>
                  </a:rPr>
                  <a:t>，二阶梯度</a:t>
                </a:r>
                <a14:m>
                  <m:oMath xmlns:m="http://schemas.openxmlformats.org/officeDocument/2006/math">
                    <m:sSub>
                      <m:sSubPr>
                        <m:ctrlPr>
                          <a:rPr lang="en-US" altLang="zh-CN" sz="2400" i="1">
                            <a:latin typeface="Cambria Math" panose="02040503050406030204" pitchFamily="18" charset="0"/>
                            <a:ea typeface="Microsoft YaHei" charset="-122"/>
                            <a:cs typeface="Microsoft YaHei" charset="-122"/>
                          </a:rPr>
                        </m:ctrlPr>
                      </m:sSubPr>
                      <m:e>
                        <m:r>
                          <a:rPr lang="en-US" altLang="zh-CN" sz="2400" i="1">
                            <a:latin typeface="Cambria Math" charset="0"/>
                            <a:ea typeface="Microsoft YaHei" charset="-122"/>
                            <a:cs typeface="Microsoft YaHei" charset="-122"/>
                          </a:rPr>
                          <m:t>h</m:t>
                        </m:r>
                      </m:e>
                      <m:sub>
                        <m:r>
                          <a:rPr lang="en-US" altLang="zh-CN" sz="2400" i="1">
                            <a:latin typeface="Cambria Math" charset="0"/>
                            <a:ea typeface="Microsoft YaHei" charset="-122"/>
                            <a:cs typeface="Microsoft YaHei" charset="-122"/>
                          </a:rPr>
                          <m:t>𝑚</m:t>
                        </m:r>
                        <m:r>
                          <a:rPr lang="en-US" altLang="zh-CN" sz="2400" i="1">
                            <a:latin typeface="Cambria Math" charset="0"/>
                            <a:ea typeface="Microsoft YaHei" charset="-122"/>
                            <a:cs typeface="Microsoft YaHei" charset="-122"/>
                          </a:rPr>
                          <m:t>,</m:t>
                        </m:r>
                        <m:r>
                          <a:rPr lang="en-US" altLang="zh-CN" sz="2400" i="1">
                            <a:latin typeface="Cambria Math" charset="0"/>
                            <a:ea typeface="Microsoft YaHei" charset="-122"/>
                            <a:cs typeface="Microsoft YaHei" charset="-122"/>
                          </a:rPr>
                          <m:t>𝑖</m:t>
                        </m:r>
                      </m:sub>
                    </m:sSub>
                  </m:oMath>
                </a14:m>
                <a:r>
                  <a:rPr lang="zh-CN" altLang="en-US" sz="2400" dirty="0">
                    <a:latin typeface="Microsoft YaHei" charset="-122"/>
                    <a:ea typeface="Microsoft YaHei" charset="-122"/>
                    <a:cs typeface="Microsoft YaHei" charset="-122"/>
                  </a:rPr>
                  <a:t>之和（样本数目）</a:t>
                </a:r>
                <a:r>
                  <a:rPr lang="en-US" altLang="zh-CN" sz="2400" dirty="0">
                    <a:ea typeface="Microsoft YaHei" charset="-122"/>
                    <a:cs typeface="Microsoft YaHei" charset="-122"/>
                  </a:rPr>
                  <a:t> </a:t>
                </a:r>
                <a14:m>
                  <m:oMath xmlns:m="http://schemas.openxmlformats.org/officeDocument/2006/math">
                    <m:r>
                      <a:rPr lang="en-US" altLang="zh-CN" sz="2400" i="1" dirty="0">
                        <a:latin typeface="Cambria Math" charset="0"/>
                        <a:ea typeface="Microsoft YaHei" charset="-122"/>
                        <a:cs typeface="Microsoft YaHei" charset="-122"/>
                      </a:rPr>
                      <m:t>𝐻</m:t>
                    </m:r>
                  </m:oMath>
                </a14:m>
                <a:endParaRPr lang="zh-CN" altLang="en-US" sz="2400" dirty="0">
                  <a:latin typeface="Microsoft YaHei" charset="-122"/>
                  <a:ea typeface="Microsoft YaHei" charset="-122"/>
                  <a:cs typeface="Microsoft YaHei" charset="-122"/>
                </a:endParaRPr>
              </a:p>
              <a:p>
                <a:pPr marL="457200" indent="-457200">
                  <a:lnSpc>
                    <a:spcPct val="100000"/>
                  </a:lnSpc>
                  <a:buClr>
                    <a:schemeClr val="tx1"/>
                  </a:buClr>
                  <a:buFont typeface="Arial" charset="0"/>
                  <a:buChar char="•"/>
                </a:pPr>
                <a:endParaRPr lang="en-US" altLang="zh-CN" sz="2400"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xfrm>
                <a:off x="630236" y="970707"/>
                <a:ext cx="11561764" cy="5237271"/>
              </a:xfrm>
              <a:prstGeom prst="rect">
                <a:avLst/>
              </a:prstGeom>
              <a:blipFill>
                <a:blip r:embed="rId3"/>
                <a:stretch>
                  <a:fillRect l="-8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7164504" y="3922360"/>
                <a:ext cx="5376597" cy="726161"/>
              </a:xfrm>
              <a:prstGeom prst="rect">
                <a:avLst/>
              </a:prstGeom>
            </p:spPr>
            <p:txBody>
              <a:bodyPr wrap="square">
                <a:spAutoFit/>
              </a:bodyPr>
              <a:lstStyle/>
              <a:p>
                <a14:m>
                  <m:oMath xmlns:m="http://schemas.openxmlformats.org/officeDocument/2006/math">
                    <m:r>
                      <a:rPr kumimoji="1" lang="en-US" altLang="zh-CN" sz="2400" i="1" smtClean="0">
                        <a:solidFill>
                          <a:srgbClr val="09405E"/>
                        </a:solidFill>
                        <a:latin typeface="Cambria Math" charset="0"/>
                      </a:rPr>
                      <m:t>𝐺𝑎𝑖𝑛</m:t>
                    </m:r>
                    <m:r>
                      <a:rPr kumimoji="1" lang="en-US" altLang="zh-CN" sz="2400" i="1" smtClean="0">
                        <a:solidFill>
                          <a:srgbClr val="09405E"/>
                        </a:solidFill>
                        <a:latin typeface="Cambria Math" charset="0"/>
                      </a:rPr>
                      <m:t>=</m:t>
                    </m:r>
                    <m:f>
                      <m:fPr>
                        <m:ctrlPr>
                          <a:rPr kumimoji="1" lang="mr-IN" altLang="zh-CN" sz="2400" i="1">
                            <a:solidFill>
                              <a:srgbClr val="09405E"/>
                            </a:solidFill>
                            <a:latin typeface="Cambria Math" panose="02040503050406030204" pitchFamily="18" charset="0"/>
                            <a:ea typeface="Cambria Math" charset="0"/>
                            <a:cs typeface="Cambria Math" charset="0"/>
                          </a:rPr>
                        </m:ctrlPr>
                      </m:fPr>
                      <m:num>
                        <m:sSubSup>
                          <m:sSubSupPr>
                            <m:ctrlPr>
                              <a:rPr kumimoji="1" lang="en-US" altLang="zh-CN" sz="2400" i="1">
                                <a:solidFill>
                                  <a:srgbClr val="09405E"/>
                                </a:solidFill>
                                <a:latin typeface="Cambria Math" panose="02040503050406030204" pitchFamily="18" charset="0"/>
                                <a:ea typeface="Cambria Math" charset="0"/>
                                <a:cs typeface="Cambria Math" charset="0"/>
                              </a:rPr>
                            </m:ctrlPr>
                          </m:sSubSupPr>
                          <m:e>
                            <m:r>
                              <a:rPr kumimoji="1" lang="en-US" altLang="zh-CN" sz="2400" i="1">
                                <a:solidFill>
                                  <a:srgbClr val="09405E"/>
                                </a:solidFill>
                                <a:latin typeface="Cambria Math" charset="0"/>
                                <a:ea typeface="Cambria Math" charset="0"/>
                                <a:cs typeface="Cambria Math" charset="0"/>
                              </a:rPr>
                              <m:t>𝐺</m:t>
                            </m:r>
                          </m:e>
                          <m:sub>
                            <m:r>
                              <a:rPr kumimoji="1" lang="en-US" altLang="zh-CN" sz="2400" i="1">
                                <a:solidFill>
                                  <a:srgbClr val="09405E"/>
                                </a:solidFill>
                                <a:latin typeface="Cambria Math" charset="0"/>
                                <a:ea typeface="Cambria Math" charset="0"/>
                                <a:cs typeface="Cambria Math" charset="0"/>
                              </a:rPr>
                              <m:t>𝐿</m:t>
                            </m:r>
                          </m:sub>
                          <m:sup>
                            <m:r>
                              <a:rPr kumimoji="1" lang="en-US" altLang="zh-CN" sz="2400" i="1">
                                <a:solidFill>
                                  <a:srgbClr val="09405E"/>
                                </a:solidFill>
                                <a:latin typeface="Cambria Math" charset="0"/>
                                <a:ea typeface="Cambria Math" charset="0"/>
                                <a:cs typeface="Cambria Math" charset="0"/>
                              </a:rPr>
                              <m:t>2</m:t>
                            </m:r>
                          </m:sup>
                        </m:sSubSup>
                      </m:num>
                      <m:den>
                        <m:sSub>
                          <m:sSubPr>
                            <m:ctrlPr>
                              <a:rPr kumimoji="1" lang="en-US" altLang="zh-CN" sz="2400" i="1" dirty="0">
                                <a:solidFill>
                                  <a:srgbClr val="09405E"/>
                                </a:solidFill>
                                <a:latin typeface="Cambria Math" panose="02040503050406030204" pitchFamily="18" charset="0"/>
                              </a:rPr>
                            </m:ctrlPr>
                          </m:sSubPr>
                          <m:e>
                            <m:r>
                              <a:rPr kumimoji="1" lang="en-US" altLang="zh-CN" sz="2400" i="1" dirty="0">
                                <a:solidFill>
                                  <a:srgbClr val="09405E"/>
                                </a:solidFill>
                                <a:latin typeface="Cambria Math" charset="0"/>
                              </a:rPr>
                              <m:t>𝐻</m:t>
                            </m:r>
                          </m:e>
                          <m:sub>
                            <m:r>
                              <a:rPr kumimoji="1" lang="en-US" altLang="zh-CN" sz="2400" i="1" dirty="0">
                                <a:solidFill>
                                  <a:srgbClr val="09405E"/>
                                </a:solidFill>
                                <a:latin typeface="Cambria Math" charset="0"/>
                              </a:rPr>
                              <m:t>𝐿</m:t>
                            </m:r>
                          </m:sub>
                        </m:sSub>
                        <m:r>
                          <a:rPr lang="en-US" altLang="zh-CN" sz="2400" i="1">
                            <a:solidFill>
                              <a:srgbClr val="09405E"/>
                            </a:solidFill>
                            <a:latin typeface="Cambria Math" charset="0"/>
                          </a:rPr>
                          <m:t>+</m:t>
                        </m:r>
                        <m:r>
                          <a:rPr kumimoji="1" lang="en-US" altLang="zh-CN" sz="2400" i="1">
                            <a:solidFill>
                              <a:srgbClr val="09405E"/>
                            </a:solidFill>
                            <a:latin typeface="Cambria Math" charset="0"/>
                            <a:ea typeface="Cambria Math" charset="0"/>
                            <a:cs typeface="Cambria Math" charset="0"/>
                          </a:rPr>
                          <m:t>𝜆</m:t>
                        </m:r>
                      </m:den>
                    </m:f>
                  </m:oMath>
                </a14:m>
                <a:r>
                  <a:rPr kumimoji="1" lang="en-US" altLang="zh-CN" sz="2400" dirty="0">
                    <a:solidFill>
                      <a:srgbClr val="09405E"/>
                    </a:solidFill>
                  </a:rPr>
                  <a:t>+</a:t>
                </a:r>
                <a14:m>
                  <m:oMath xmlns:m="http://schemas.openxmlformats.org/officeDocument/2006/math">
                    <m:f>
                      <m:fPr>
                        <m:ctrlPr>
                          <a:rPr kumimoji="1" lang="mr-IN" altLang="zh-CN" sz="2400" i="1">
                            <a:solidFill>
                              <a:srgbClr val="09405E"/>
                            </a:solidFill>
                            <a:latin typeface="Cambria Math" panose="02040503050406030204" pitchFamily="18" charset="0"/>
                            <a:ea typeface="Cambria Math" charset="0"/>
                            <a:cs typeface="Cambria Math" charset="0"/>
                          </a:rPr>
                        </m:ctrlPr>
                      </m:fPr>
                      <m:num>
                        <m:sSubSup>
                          <m:sSubSupPr>
                            <m:ctrlPr>
                              <a:rPr kumimoji="1" lang="en-US" altLang="zh-CN" sz="2400" i="1">
                                <a:solidFill>
                                  <a:srgbClr val="09405E"/>
                                </a:solidFill>
                                <a:latin typeface="Cambria Math" panose="02040503050406030204" pitchFamily="18" charset="0"/>
                                <a:ea typeface="Cambria Math" charset="0"/>
                                <a:cs typeface="Cambria Math" charset="0"/>
                              </a:rPr>
                            </m:ctrlPr>
                          </m:sSubSupPr>
                          <m:e>
                            <m:r>
                              <a:rPr kumimoji="1" lang="en-US" altLang="zh-CN" sz="2400" i="1">
                                <a:solidFill>
                                  <a:srgbClr val="09405E"/>
                                </a:solidFill>
                                <a:latin typeface="Cambria Math" charset="0"/>
                                <a:ea typeface="Cambria Math" charset="0"/>
                                <a:cs typeface="Cambria Math" charset="0"/>
                              </a:rPr>
                              <m:t>𝐺</m:t>
                            </m:r>
                          </m:e>
                          <m:sub>
                            <m:r>
                              <a:rPr kumimoji="1" lang="en-US" altLang="zh-CN" sz="2400" i="1">
                                <a:solidFill>
                                  <a:srgbClr val="09405E"/>
                                </a:solidFill>
                                <a:latin typeface="Cambria Math" charset="0"/>
                                <a:ea typeface="Cambria Math" charset="0"/>
                                <a:cs typeface="Cambria Math" charset="0"/>
                              </a:rPr>
                              <m:t>𝑅</m:t>
                            </m:r>
                          </m:sub>
                          <m:sup>
                            <m:r>
                              <a:rPr kumimoji="1" lang="en-US" altLang="zh-CN" sz="2400" i="1">
                                <a:solidFill>
                                  <a:srgbClr val="09405E"/>
                                </a:solidFill>
                                <a:latin typeface="Cambria Math" charset="0"/>
                                <a:ea typeface="Cambria Math" charset="0"/>
                                <a:cs typeface="Cambria Math" charset="0"/>
                              </a:rPr>
                              <m:t>2</m:t>
                            </m:r>
                          </m:sup>
                        </m:sSubSup>
                      </m:num>
                      <m:den>
                        <m:sSub>
                          <m:sSubPr>
                            <m:ctrlPr>
                              <a:rPr kumimoji="1" lang="en-US" altLang="zh-CN" sz="2400" i="1" dirty="0">
                                <a:solidFill>
                                  <a:srgbClr val="09405E"/>
                                </a:solidFill>
                                <a:latin typeface="Cambria Math" panose="02040503050406030204" pitchFamily="18" charset="0"/>
                              </a:rPr>
                            </m:ctrlPr>
                          </m:sSubPr>
                          <m:e>
                            <m:r>
                              <a:rPr kumimoji="1" lang="en-US" altLang="zh-CN" sz="2400" i="1" dirty="0">
                                <a:solidFill>
                                  <a:srgbClr val="09405E"/>
                                </a:solidFill>
                                <a:latin typeface="Cambria Math" charset="0"/>
                              </a:rPr>
                              <m:t>𝐻</m:t>
                            </m:r>
                          </m:e>
                          <m:sub>
                            <m:r>
                              <a:rPr kumimoji="1" lang="en-US" altLang="zh-CN" sz="2400" i="1" dirty="0">
                                <a:solidFill>
                                  <a:srgbClr val="09405E"/>
                                </a:solidFill>
                                <a:latin typeface="Cambria Math" charset="0"/>
                              </a:rPr>
                              <m:t>𝑅</m:t>
                            </m:r>
                          </m:sub>
                        </m:sSub>
                        <m:r>
                          <a:rPr lang="en-US" altLang="zh-CN" sz="2400" i="1">
                            <a:solidFill>
                              <a:srgbClr val="09405E"/>
                            </a:solidFill>
                            <a:latin typeface="Cambria Math" charset="0"/>
                          </a:rPr>
                          <m:t>+</m:t>
                        </m:r>
                        <m:r>
                          <a:rPr kumimoji="1" lang="en-US" altLang="zh-CN" sz="2400" i="1">
                            <a:solidFill>
                              <a:srgbClr val="09405E"/>
                            </a:solidFill>
                            <a:latin typeface="Cambria Math" charset="0"/>
                            <a:ea typeface="Cambria Math" charset="0"/>
                            <a:cs typeface="Cambria Math" charset="0"/>
                          </a:rPr>
                          <m:t>𝜆</m:t>
                        </m:r>
                      </m:den>
                    </m:f>
                  </m:oMath>
                </a14:m>
                <a:r>
                  <a:rPr kumimoji="1" lang="en-US" altLang="zh-CN" sz="2400" dirty="0">
                    <a:solidFill>
                      <a:srgbClr val="09405E"/>
                    </a:solidFill>
                  </a:rPr>
                  <a:t> </a:t>
                </a:r>
                <a14:m>
                  <m:oMath xmlns:m="http://schemas.openxmlformats.org/officeDocument/2006/math">
                    <m:r>
                      <a:rPr kumimoji="1" lang="en-US" altLang="zh-CN" sz="2400">
                        <a:solidFill>
                          <a:srgbClr val="09405E"/>
                        </a:solidFill>
                        <a:latin typeface="Cambria Math" charset="0"/>
                      </a:rPr>
                      <m:t>−</m:t>
                    </m:r>
                    <m:f>
                      <m:fPr>
                        <m:ctrlPr>
                          <a:rPr kumimoji="1" lang="mr-IN" altLang="zh-CN" sz="2400" i="1">
                            <a:solidFill>
                              <a:srgbClr val="09405E"/>
                            </a:solidFill>
                            <a:latin typeface="Cambria Math" panose="02040503050406030204" pitchFamily="18" charset="0"/>
                            <a:ea typeface="Cambria Math" charset="0"/>
                            <a:cs typeface="Cambria Math" charset="0"/>
                          </a:rPr>
                        </m:ctrlPr>
                      </m:fPr>
                      <m:num>
                        <m:sSubSup>
                          <m:sSubSupPr>
                            <m:ctrlPr>
                              <a:rPr kumimoji="1" lang="en-US" altLang="zh-CN" sz="2400" i="1">
                                <a:solidFill>
                                  <a:srgbClr val="09405E"/>
                                </a:solidFill>
                                <a:latin typeface="Cambria Math" panose="02040503050406030204" pitchFamily="18" charset="0"/>
                                <a:ea typeface="Cambria Math" charset="0"/>
                                <a:cs typeface="Cambria Math" charset="0"/>
                              </a:rPr>
                            </m:ctrlPr>
                          </m:sSubSupPr>
                          <m:e>
                            <m:sSubSup>
                              <m:sSubSupPr>
                                <m:ctrlPr>
                                  <a:rPr kumimoji="1" lang="en-US" altLang="zh-CN" sz="2400" i="1">
                                    <a:solidFill>
                                      <a:srgbClr val="09405E"/>
                                    </a:solidFill>
                                    <a:latin typeface="Cambria Math" panose="02040503050406030204" pitchFamily="18" charset="0"/>
                                    <a:ea typeface="Cambria Math" charset="0"/>
                                    <a:cs typeface="Cambria Math" charset="0"/>
                                  </a:rPr>
                                </m:ctrlPr>
                              </m:sSubSupPr>
                              <m:e>
                                <m:r>
                                  <a:rPr kumimoji="1" lang="en-US" altLang="zh-CN" sz="2400" i="1">
                                    <a:solidFill>
                                      <a:srgbClr val="09405E"/>
                                    </a:solidFill>
                                    <a:latin typeface="Cambria Math" charset="0"/>
                                    <a:ea typeface="Cambria Math" charset="0"/>
                                    <a:cs typeface="Cambria Math" charset="0"/>
                                  </a:rPr>
                                  <m:t>𝐺</m:t>
                                </m:r>
                              </m:e>
                              <m:sub>
                                <m:r>
                                  <a:rPr kumimoji="1" lang="en-US" altLang="zh-CN" sz="2400" i="1">
                                    <a:solidFill>
                                      <a:srgbClr val="09405E"/>
                                    </a:solidFill>
                                    <a:latin typeface="Cambria Math" charset="0"/>
                                    <a:ea typeface="Cambria Math" charset="0"/>
                                    <a:cs typeface="Cambria Math" charset="0"/>
                                  </a:rPr>
                                  <m:t>𝐿</m:t>
                                </m:r>
                              </m:sub>
                              <m:sup>
                                <m:r>
                                  <a:rPr kumimoji="1" lang="en-US" altLang="zh-CN" sz="2400" i="1">
                                    <a:solidFill>
                                      <a:srgbClr val="09405E"/>
                                    </a:solidFill>
                                    <a:latin typeface="Cambria Math" charset="0"/>
                                    <a:ea typeface="Cambria Math" charset="0"/>
                                    <a:cs typeface="Cambria Math" charset="0"/>
                                  </a:rPr>
                                  <m:t>2</m:t>
                                </m:r>
                              </m:sup>
                            </m:sSubSup>
                            <m:r>
                              <a:rPr kumimoji="1" lang="en-US" altLang="zh-CN" sz="2400" i="1">
                                <a:solidFill>
                                  <a:srgbClr val="09405E"/>
                                </a:solidFill>
                                <a:latin typeface="Cambria Math" charset="0"/>
                                <a:ea typeface="Cambria Math" charset="0"/>
                                <a:cs typeface="Cambria Math" charset="0"/>
                              </a:rPr>
                              <m:t>+</m:t>
                            </m:r>
                            <m:r>
                              <a:rPr kumimoji="1" lang="en-US" altLang="zh-CN" sz="2400" i="1">
                                <a:solidFill>
                                  <a:srgbClr val="09405E"/>
                                </a:solidFill>
                                <a:latin typeface="Cambria Math" charset="0"/>
                                <a:ea typeface="Cambria Math" charset="0"/>
                                <a:cs typeface="Cambria Math" charset="0"/>
                              </a:rPr>
                              <m:t>𝐺</m:t>
                            </m:r>
                          </m:e>
                          <m:sub>
                            <m:r>
                              <a:rPr kumimoji="1" lang="en-US" altLang="zh-CN" sz="2400" i="1">
                                <a:solidFill>
                                  <a:srgbClr val="09405E"/>
                                </a:solidFill>
                                <a:latin typeface="Cambria Math" charset="0"/>
                                <a:ea typeface="Cambria Math" charset="0"/>
                                <a:cs typeface="Cambria Math" charset="0"/>
                              </a:rPr>
                              <m:t>𝑅</m:t>
                            </m:r>
                          </m:sub>
                          <m:sup>
                            <m:r>
                              <a:rPr kumimoji="1" lang="en-US" altLang="zh-CN" sz="2400" i="1">
                                <a:solidFill>
                                  <a:srgbClr val="09405E"/>
                                </a:solidFill>
                                <a:latin typeface="Cambria Math" charset="0"/>
                                <a:ea typeface="Cambria Math" charset="0"/>
                                <a:cs typeface="Cambria Math" charset="0"/>
                              </a:rPr>
                              <m:t>2</m:t>
                            </m:r>
                          </m:sup>
                        </m:sSubSup>
                      </m:num>
                      <m:den>
                        <m:sSub>
                          <m:sSubPr>
                            <m:ctrlPr>
                              <a:rPr kumimoji="1" lang="en-US" altLang="zh-CN" sz="2400" i="1" dirty="0">
                                <a:solidFill>
                                  <a:srgbClr val="09405E"/>
                                </a:solidFill>
                                <a:latin typeface="Cambria Math" panose="02040503050406030204" pitchFamily="18" charset="0"/>
                              </a:rPr>
                            </m:ctrlPr>
                          </m:sSubPr>
                          <m:e>
                            <m:sSub>
                              <m:sSubPr>
                                <m:ctrlPr>
                                  <a:rPr kumimoji="1" lang="en-US" altLang="zh-CN" sz="2400" i="1" dirty="0">
                                    <a:solidFill>
                                      <a:srgbClr val="09405E"/>
                                    </a:solidFill>
                                    <a:latin typeface="Cambria Math" panose="02040503050406030204" pitchFamily="18" charset="0"/>
                                  </a:rPr>
                                </m:ctrlPr>
                              </m:sSubPr>
                              <m:e>
                                <m:r>
                                  <a:rPr kumimoji="1" lang="en-US" altLang="zh-CN" sz="2400" i="1" dirty="0">
                                    <a:solidFill>
                                      <a:srgbClr val="09405E"/>
                                    </a:solidFill>
                                    <a:latin typeface="Cambria Math" charset="0"/>
                                  </a:rPr>
                                  <m:t>𝐻</m:t>
                                </m:r>
                              </m:e>
                              <m:sub>
                                <m:r>
                                  <a:rPr kumimoji="1" lang="en-US" altLang="zh-CN" sz="2400" i="1" dirty="0">
                                    <a:solidFill>
                                      <a:srgbClr val="09405E"/>
                                    </a:solidFill>
                                    <a:latin typeface="Cambria Math" charset="0"/>
                                  </a:rPr>
                                  <m:t>𝐿</m:t>
                                </m:r>
                              </m:sub>
                            </m:sSub>
                            <m:r>
                              <a:rPr lang="en-US" altLang="zh-CN" sz="2400" i="1">
                                <a:solidFill>
                                  <a:srgbClr val="09405E"/>
                                </a:solidFill>
                                <a:latin typeface="Cambria Math" charset="0"/>
                              </a:rPr>
                              <m:t>+</m:t>
                            </m:r>
                            <m:r>
                              <a:rPr kumimoji="1" lang="en-US" altLang="zh-CN" sz="2400" i="1" dirty="0">
                                <a:solidFill>
                                  <a:srgbClr val="09405E"/>
                                </a:solidFill>
                                <a:latin typeface="Cambria Math" charset="0"/>
                              </a:rPr>
                              <m:t>𝐻</m:t>
                            </m:r>
                          </m:e>
                          <m:sub>
                            <m:r>
                              <a:rPr kumimoji="1" lang="en-US" altLang="zh-CN" sz="2400" i="1" dirty="0">
                                <a:solidFill>
                                  <a:srgbClr val="09405E"/>
                                </a:solidFill>
                                <a:latin typeface="Cambria Math" charset="0"/>
                              </a:rPr>
                              <m:t>𝑅</m:t>
                            </m:r>
                          </m:sub>
                        </m:sSub>
                        <m:r>
                          <a:rPr lang="en-US" altLang="zh-CN" sz="2400" i="1">
                            <a:solidFill>
                              <a:srgbClr val="09405E"/>
                            </a:solidFill>
                            <a:latin typeface="Cambria Math" charset="0"/>
                          </a:rPr>
                          <m:t>+</m:t>
                        </m:r>
                        <m:r>
                          <a:rPr kumimoji="1" lang="en-US" altLang="zh-CN" sz="2400" i="1">
                            <a:solidFill>
                              <a:srgbClr val="09405E"/>
                            </a:solidFill>
                            <a:latin typeface="Cambria Math" charset="0"/>
                            <a:ea typeface="Cambria Math" charset="0"/>
                            <a:cs typeface="Cambria Math" charset="0"/>
                          </a:rPr>
                          <m:t>𝜆</m:t>
                        </m:r>
                      </m:den>
                    </m:f>
                    <m:r>
                      <a:rPr kumimoji="1" lang="en-US" altLang="zh-CN" sz="2400" i="1">
                        <a:solidFill>
                          <a:srgbClr val="09405E"/>
                        </a:solidFill>
                        <a:latin typeface="Cambria Math" charset="0"/>
                      </a:rPr>
                      <m:t>−</m:t>
                    </m:r>
                    <m:r>
                      <a:rPr kumimoji="1" lang="en-US" altLang="zh-CN" sz="2400" i="1">
                        <a:solidFill>
                          <a:srgbClr val="09405E"/>
                        </a:solidFill>
                        <a:latin typeface="Cambria Math" charset="0"/>
                        <a:ea typeface="Cambria Math" charset="0"/>
                        <a:cs typeface="Cambria Math" charset="0"/>
                      </a:rPr>
                      <m:t>𝛾</m:t>
                    </m:r>
                  </m:oMath>
                </a14:m>
                <a:endParaRPr lang="en-US" altLang="zh-CN" sz="2400" dirty="0">
                  <a:solidFill>
                    <a:srgbClr val="09405E"/>
                  </a:solidFill>
                </a:endParaRPr>
              </a:p>
            </p:txBody>
          </p:sp>
        </mc:Choice>
        <mc:Fallback>
          <p:sp>
            <p:nvSpPr>
              <p:cNvPr id="9" name="矩形 8"/>
              <p:cNvSpPr>
                <a:spLocks noRot="1" noChangeAspect="1" noMove="1" noResize="1" noEditPoints="1" noAdjustHandles="1" noChangeArrowheads="1" noChangeShapeType="1" noTextEdit="1"/>
              </p:cNvSpPr>
              <p:nvPr/>
            </p:nvSpPr>
            <p:spPr>
              <a:xfrm>
                <a:off x="7164504" y="3922360"/>
                <a:ext cx="5376597" cy="726161"/>
              </a:xfrm>
              <a:prstGeom prst="rect">
                <a:avLst/>
              </a:prstGeom>
              <a:blipFill>
                <a:blip r:embed="rId4"/>
                <a:stretch>
                  <a:fillRect l="-236" b="-16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7112000" y="4774488"/>
                <a:ext cx="4874591" cy="1037720"/>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对同一个类别型特征不同分裂点的比较，无需关注</a:t>
                </a:r>
                <a14:m>
                  <m:oMath xmlns:m="http://schemas.openxmlformats.org/officeDocument/2006/math">
                    <m:r>
                      <a:rPr kumimoji="1" lang="en-US" altLang="zh-CN" sz="2400" i="1">
                        <a:solidFill>
                          <a:srgbClr val="09405E"/>
                        </a:solidFill>
                        <a:latin typeface="Cambria Math" charset="0"/>
                        <a:ea typeface="Microsoft YaHei" charset="-122"/>
                        <a:cs typeface="Microsoft YaHei" charset="-122"/>
                      </a:rPr>
                      <m:t>𝛾</m:t>
                    </m:r>
                  </m:oMath>
                </a14:m>
                <a:r>
                  <a:rPr lang="zh-CN" altLang="en-US" sz="2400" dirty="0">
                    <a:solidFill>
                      <a:srgbClr val="09405E"/>
                    </a:solidFill>
                    <a:latin typeface="Microsoft YaHei" charset="-122"/>
                    <a:ea typeface="Microsoft YaHei" charset="-122"/>
                    <a:cs typeface="Microsoft YaHei" charset="-122"/>
                  </a:rPr>
                  <a:t>，只需考虑</a:t>
                </a:r>
                <a14:m>
                  <m:oMath xmlns:m="http://schemas.openxmlformats.org/officeDocument/2006/math">
                    <m:f>
                      <m:fPr>
                        <m:ctrlPr>
                          <a:rPr kumimoji="1" lang="mr-IN" altLang="zh-CN" sz="2400" i="1">
                            <a:solidFill>
                              <a:srgbClr val="09405E"/>
                            </a:solidFill>
                            <a:latin typeface="Cambria Math" panose="02040503050406030204" pitchFamily="18" charset="0"/>
                            <a:ea typeface="Microsoft YaHei" charset="-122"/>
                            <a:cs typeface="Microsoft YaHei" charset="-122"/>
                          </a:rPr>
                        </m:ctrlPr>
                      </m:fPr>
                      <m:num>
                        <m:sSup>
                          <m:sSupPr>
                            <m:ctrlPr>
                              <a:rPr kumimoji="1" lang="mr-IN" altLang="zh-CN" sz="2400" i="1" smtClean="0">
                                <a:solidFill>
                                  <a:srgbClr val="09405E"/>
                                </a:solidFill>
                                <a:latin typeface="Cambria Math" panose="02040503050406030204" pitchFamily="18" charset="0"/>
                                <a:ea typeface="Microsoft YaHei" charset="-122"/>
                                <a:cs typeface="Microsoft YaHei" charset="-122"/>
                              </a:rPr>
                            </m:ctrlPr>
                          </m:sSupPr>
                          <m:e>
                            <m:r>
                              <m:rPr>
                                <m:sty m:val="p"/>
                              </m:rPr>
                              <a:rPr kumimoji="1" lang="en-US" altLang="zh-CN" sz="2400" i="1">
                                <a:solidFill>
                                  <a:srgbClr val="09405E"/>
                                </a:solidFill>
                                <a:latin typeface="Cambria Math" charset="0"/>
                                <a:ea typeface="Microsoft YaHei" charset="-122"/>
                                <a:cs typeface="Microsoft YaHei" charset="-122"/>
                              </a:rPr>
                              <m:t>G</m:t>
                            </m:r>
                          </m:e>
                          <m:sup>
                            <m:r>
                              <a:rPr kumimoji="1" lang="en-US" altLang="zh-CN" sz="2400" b="0" i="1" smtClean="0">
                                <a:solidFill>
                                  <a:srgbClr val="09405E"/>
                                </a:solidFill>
                                <a:latin typeface="Cambria Math" charset="0"/>
                                <a:ea typeface="Microsoft YaHei" charset="-122"/>
                                <a:cs typeface="Microsoft YaHei" charset="-122"/>
                              </a:rPr>
                              <m:t>2</m:t>
                            </m:r>
                          </m:sup>
                        </m:sSup>
                      </m:num>
                      <m:den>
                        <m:r>
                          <a:rPr kumimoji="1" lang="en-US" altLang="zh-CN" sz="2400" b="0" i="1" smtClean="0">
                            <a:solidFill>
                              <a:srgbClr val="09405E"/>
                            </a:solidFill>
                            <a:latin typeface="Cambria Math" charset="0"/>
                            <a:ea typeface="Microsoft YaHei" charset="-122"/>
                            <a:cs typeface="Microsoft YaHei" charset="-122"/>
                          </a:rPr>
                          <m:t>𝐻</m:t>
                        </m:r>
                        <m:r>
                          <a:rPr kumimoji="1" lang="en-US" altLang="zh-CN" sz="2400" b="0" i="1" smtClean="0">
                            <a:solidFill>
                              <a:srgbClr val="09405E"/>
                            </a:solidFill>
                            <a:latin typeface="Cambria Math" charset="0"/>
                            <a:ea typeface="Microsoft YaHei" charset="-122"/>
                            <a:cs typeface="Microsoft YaHei" charset="-122"/>
                          </a:rPr>
                          <m:t>+</m:t>
                        </m:r>
                        <m:r>
                          <a:rPr kumimoji="1" lang="en-US" altLang="zh-CN" sz="2400" b="0" i="1" smtClean="0">
                            <a:solidFill>
                              <a:srgbClr val="09405E"/>
                            </a:solidFill>
                            <a:latin typeface="Cambria Math" charset="0"/>
                            <a:ea typeface="Cambria Math" charset="0"/>
                            <a:cs typeface="Cambria Math" charset="0"/>
                          </a:rPr>
                          <m:t>𝜆</m:t>
                        </m:r>
                      </m:den>
                    </m:f>
                  </m:oMath>
                </a14:m>
                <a:endParaRPr lang="en-US" altLang="zh-CN" sz="2400" dirty="0">
                  <a:solidFill>
                    <a:srgbClr val="09405E"/>
                  </a:solidFill>
                  <a:latin typeface="Microsoft YaHei" charset="-122"/>
                  <a:ea typeface="Microsoft YaHei" charset="-122"/>
                  <a:cs typeface="Microsoft YaHei" charset="-122"/>
                </a:endParaRPr>
              </a:p>
            </p:txBody>
          </p:sp>
        </mc:Choice>
        <mc:Fallback>
          <p:sp>
            <p:nvSpPr>
              <p:cNvPr id="7" name="矩形 6"/>
              <p:cNvSpPr>
                <a:spLocks noRot="1" noChangeAspect="1" noMove="1" noResize="1" noEditPoints="1" noAdjustHandles="1" noChangeArrowheads="1" noChangeShapeType="1" noTextEdit="1"/>
              </p:cNvSpPr>
              <p:nvPr/>
            </p:nvSpPr>
            <p:spPr>
              <a:xfrm>
                <a:off x="7112000" y="4774488"/>
                <a:ext cx="4874591" cy="1037720"/>
              </a:xfrm>
              <a:prstGeom prst="rect">
                <a:avLst/>
              </a:prstGeom>
              <a:blipFill>
                <a:blip r:embed="rId5"/>
                <a:stretch>
                  <a:fillRect l="-2083" t="-3614" b="-4819"/>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10517AA6-FD71-C95C-F53A-032783798314}"/>
              </a:ext>
            </a:extLst>
          </p:cNvPr>
          <p:cNvGrpSpPr/>
          <p:nvPr/>
        </p:nvGrpSpPr>
        <p:grpSpPr>
          <a:xfrm>
            <a:off x="254000" y="4069385"/>
            <a:ext cx="6858000" cy="2447925"/>
            <a:chOff x="440323" y="3402793"/>
            <a:chExt cx="6858000" cy="2447925"/>
          </a:xfrm>
        </p:grpSpPr>
        <p:pic>
          <p:nvPicPr>
            <p:cNvPr id="51202" name="Picture 2" descr="https://img-blog.csdn.net/20181022170912994?watermark/2/text/aHR0cHM6Ly9ibG9nLmNzZG4ubmV0L2Fuc2h1YWlfYXcx/font/5a6L5L2T/fontsize/400/fill/I0JBQkFCMA==/dissolve/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323" y="3402793"/>
              <a:ext cx="6858000" cy="24479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8" name="矩形 7"/>
                <p:cNvSpPr/>
                <p:nvPr/>
              </p:nvSpPr>
              <p:spPr>
                <a:xfrm>
                  <a:off x="2652323" y="5011079"/>
                  <a:ext cx="1638782" cy="476221"/>
                </a:xfrm>
                <a:prstGeom prst="rect">
                  <a:avLst/>
                </a:prstGeom>
                <a:solidFill>
                  <a:schemeClr val="bg1"/>
                </a:solidFill>
              </p:spPr>
              <p:txBody>
                <a:bodyPr wrap="none">
                  <a:spAutoFit/>
                </a:bodyPr>
                <a:lstStyle/>
                <a:p>
                  <a:r>
                    <a:rPr kumimoji="1" lang="zh-CN" altLang="en-US" sz="1600" dirty="0">
                      <a:solidFill>
                        <a:srgbClr val="09405E"/>
                      </a:solidFill>
                      <a:ea typeface="Microsoft YaHei" charset="-122"/>
                      <a:cs typeface="Microsoft YaHei" charset="-122"/>
                    </a:rPr>
                    <a:t>           </a:t>
                  </a:r>
                  <a14:m>
                    <m:oMath xmlns:m="http://schemas.openxmlformats.org/officeDocument/2006/math">
                      <m:f>
                        <m:fPr>
                          <m:ctrlPr>
                            <a:rPr kumimoji="1" lang="mr-IN" altLang="zh-CN" sz="1600" i="1">
                              <a:solidFill>
                                <a:srgbClr val="09405E"/>
                              </a:solidFill>
                              <a:latin typeface="Cambria Math" panose="02040503050406030204" pitchFamily="18" charset="0"/>
                              <a:ea typeface="Microsoft YaHei" charset="-122"/>
                              <a:cs typeface="Microsoft YaHei" charset="-122"/>
                            </a:rPr>
                          </m:ctrlPr>
                        </m:fPr>
                        <m:num>
                          <m:sSup>
                            <m:sSupPr>
                              <m:ctrlPr>
                                <a:rPr kumimoji="1" lang="mr-IN" altLang="zh-CN" sz="1600" i="1">
                                  <a:solidFill>
                                    <a:srgbClr val="09405E"/>
                                  </a:solidFill>
                                  <a:latin typeface="Cambria Math" panose="02040503050406030204" pitchFamily="18" charset="0"/>
                                  <a:ea typeface="Microsoft YaHei" charset="-122"/>
                                  <a:cs typeface="Microsoft YaHei" charset="-122"/>
                                </a:rPr>
                              </m:ctrlPr>
                            </m:sSupPr>
                            <m:e>
                              <m:r>
                                <m:rPr>
                                  <m:sty m:val="p"/>
                                </m:rPr>
                                <a:rPr kumimoji="1" lang="en-US" altLang="zh-CN" sz="1600" i="1">
                                  <a:solidFill>
                                    <a:srgbClr val="09405E"/>
                                  </a:solidFill>
                                  <a:latin typeface="Cambria Math" charset="0"/>
                                  <a:ea typeface="Microsoft YaHei" charset="-122"/>
                                  <a:cs typeface="Microsoft YaHei" charset="-122"/>
                                </a:rPr>
                                <m:t>G</m:t>
                              </m:r>
                            </m:e>
                            <m:sup>
                              <m:r>
                                <a:rPr kumimoji="1" lang="en-US" altLang="zh-CN" sz="1600" i="1">
                                  <a:solidFill>
                                    <a:srgbClr val="09405E"/>
                                  </a:solidFill>
                                  <a:latin typeface="Cambria Math" charset="0"/>
                                  <a:ea typeface="Microsoft YaHei" charset="-122"/>
                                  <a:cs typeface="Microsoft YaHei" charset="-122"/>
                                </a:rPr>
                                <m:t>2</m:t>
                              </m:r>
                            </m:sup>
                          </m:sSup>
                        </m:num>
                        <m:den>
                          <m:r>
                            <a:rPr kumimoji="1" lang="en-US" altLang="zh-CN" sz="1600" i="1">
                              <a:solidFill>
                                <a:srgbClr val="09405E"/>
                              </a:solidFill>
                              <a:latin typeface="Cambria Math" charset="0"/>
                              <a:ea typeface="Microsoft YaHei" charset="-122"/>
                              <a:cs typeface="Microsoft YaHei" charset="-122"/>
                            </a:rPr>
                            <m:t>𝐻</m:t>
                          </m:r>
                          <m:r>
                            <a:rPr kumimoji="1" lang="en-US" altLang="zh-CN" sz="1600" i="1">
                              <a:solidFill>
                                <a:srgbClr val="09405E"/>
                              </a:solidFill>
                              <a:latin typeface="Cambria Math" charset="0"/>
                              <a:ea typeface="Microsoft YaHei" charset="-122"/>
                              <a:cs typeface="Microsoft YaHei" charset="-122"/>
                            </a:rPr>
                            <m:t>+</m:t>
                          </m:r>
                          <m:r>
                            <a:rPr kumimoji="1" lang="en-US" altLang="zh-CN" sz="1600" i="1">
                              <a:solidFill>
                                <a:srgbClr val="09405E"/>
                              </a:solidFill>
                              <a:latin typeface="Cambria Math" charset="0"/>
                              <a:ea typeface="Cambria Math" charset="0"/>
                              <a:cs typeface="Cambria Math" charset="0"/>
                            </a:rPr>
                            <m:t>𝜆</m:t>
                          </m:r>
                        </m:den>
                      </m:f>
                      <m:r>
                        <a:rPr kumimoji="1" lang="zh-CN" altLang="en-US" sz="1600" b="0" i="1" smtClean="0">
                          <a:solidFill>
                            <a:srgbClr val="09405E"/>
                          </a:solidFill>
                          <a:latin typeface="Cambria Math" charset="0"/>
                          <a:ea typeface="Cambria Math" charset="0"/>
                          <a:cs typeface="Cambria Math" charset="0"/>
                        </a:rPr>
                        <m:t>              </m:t>
                      </m:r>
                    </m:oMath>
                  </a14:m>
                  <a:endParaRPr lang="zh-CN" altLang="en-US" sz="1600" dirty="0"/>
                </a:p>
              </p:txBody>
            </p:sp>
          </mc:Choice>
          <mc:Fallback>
            <p:sp>
              <p:nvSpPr>
                <p:cNvPr id="8" name="矩形 7"/>
                <p:cNvSpPr>
                  <a:spLocks noRot="1" noChangeAspect="1" noMove="1" noResize="1" noEditPoints="1" noAdjustHandles="1" noChangeArrowheads="1" noChangeShapeType="1" noTextEdit="1"/>
                </p:cNvSpPr>
                <p:nvPr/>
              </p:nvSpPr>
              <p:spPr>
                <a:xfrm>
                  <a:off x="2652323" y="5011079"/>
                  <a:ext cx="1638782" cy="47622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3383196" y="3402793"/>
                  <a:ext cx="547458"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charset="0"/>
                            <a:ea typeface="Microsoft YaHei" charset="-122"/>
                            <a:cs typeface="Microsoft YaHei" charset="-122"/>
                          </a:rPr>
                          <m:t>𝐺</m:t>
                        </m:r>
                        <m:r>
                          <a:rPr lang="en-US" altLang="zh-CN" b="0" i="1" dirty="0" smtClean="0">
                            <a:latin typeface="Cambria Math" charset="0"/>
                            <a:ea typeface="Microsoft YaHei" charset="-122"/>
                            <a:cs typeface="Microsoft YaHei" charset="-122"/>
                          </a:rPr>
                          <m:t>   </m:t>
                        </m:r>
                      </m:oMath>
                    </m:oMathPara>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3383196" y="3402793"/>
                  <a:ext cx="547458" cy="369332"/>
                </a:xfrm>
                <a:prstGeom prst="rect">
                  <a:avLst/>
                </a:prstGeom>
                <a:blipFill>
                  <a:blip r:embed="rId8"/>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3416328" y="3793730"/>
                  <a:ext cx="669093"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charset="0"/>
                            <a:ea typeface="Microsoft YaHei" charset="-122"/>
                            <a:cs typeface="Microsoft YaHei" charset="-122"/>
                          </a:rPr>
                          <m:t>𝐻</m:t>
                        </m:r>
                        <m:r>
                          <a:rPr lang="en-US" altLang="zh-CN" b="0" i="1" dirty="0" smtClean="0">
                            <a:latin typeface="Cambria Math" charset="0"/>
                            <a:ea typeface="Microsoft YaHei" charset="-122"/>
                            <a:cs typeface="Microsoft YaHei" charset="-122"/>
                          </a:rPr>
                          <m:t>     </m:t>
                        </m:r>
                      </m:oMath>
                    </m:oMathPara>
                  </a14:m>
                  <a:endParaRPr lang="zh-CN" altLang="en-US" dirty="0"/>
                </a:p>
              </p:txBody>
            </p:sp>
          </mc:Choice>
          <mc:Fallback>
            <p:sp>
              <p:nvSpPr>
                <p:cNvPr id="13" name="矩形 12"/>
                <p:cNvSpPr>
                  <a:spLocks noRot="1" noChangeAspect="1" noMove="1" noResize="1" noEditPoints="1" noAdjustHandles="1" noChangeArrowheads="1" noChangeShapeType="1" noTextEdit="1"/>
                </p:cNvSpPr>
                <p:nvPr/>
              </p:nvSpPr>
              <p:spPr>
                <a:xfrm>
                  <a:off x="3416328" y="3793730"/>
                  <a:ext cx="669093" cy="369332"/>
                </a:xfrm>
                <a:prstGeom prst="rect">
                  <a:avLst/>
                </a:prstGeom>
                <a:blipFill>
                  <a:blip r:embed="rId9"/>
                  <a:stretch>
                    <a:fillRect b="-13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0488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38195" y="0"/>
            <a:ext cx="5653805" cy="712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Bagging</a:t>
            </a:r>
          </a:p>
          <a:p>
            <a:pPr eaLnBrk="1" hangingPunct="1">
              <a:lnSpc>
                <a:spcPct val="150000"/>
              </a:lnSpc>
              <a:buFont typeface="Wingdings" panose="05000000000000000000" pitchFamily="2" charset="2"/>
              <a:buChar char="n"/>
            </a:pP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Boosting</a:t>
            </a:r>
          </a:p>
          <a:p>
            <a:pPr lvl="1" eaLnBrk="1" hangingPunct="1">
              <a:lnSpc>
                <a:spcPct val="150000"/>
              </a:lnSpc>
              <a:buFont typeface="Wingdings" panose="05000000000000000000" pitchFamily="2" charset="2"/>
              <a:buChar char="n"/>
            </a:pPr>
            <a:r>
              <a:rPr kumimoji="1" lang="en-US" altLang="zh-CN" sz="2800" dirty="0" err="1">
                <a:solidFill>
                  <a:schemeClr val="bg1">
                    <a:lumMod val="75000"/>
                  </a:schemeClr>
                </a:solidFill>
                <a:latin typeface="微软雅黑" panose="020B0503020204020204" pitchFamily="34" charset="-122"/>
                <a:ea typeface="微软雅黑" panose="020B0503020204020204" pitchFamily="34" charset="-122"/>
              </a:rPr>
              <a:t>AdaBoost</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Gradient</a:t>
            </a: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 </a:t>
            </a: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Boosting</a:t>
            </a: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 </a:t>
            </a: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Decision</a:t>
            </a: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 </a:t>
            </a: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Tree (GBDT)</a:t>
            </a:r>
          </a:p>
          <a:p>
            <a:pPr lvl="1" eaLnBrk="1" hangingPunct="1">
              <a:lnSpc>
                <a:spcPct val="150000"/>
              </a:lnSpc>
              <a:buFont typeface="Wingdings" panose="05000000000000000000" pitchFamily="2" charset="2"/>
              <a:buChar char="n"/>
            </a:pPr>
            <a:r>
              <a:rPr kumimoji="1" lang="en-US" altLang="zh-CN" sz="2800" dirty="0" err="1">
                <a:solidFill>
                  <a:schemeClr val="bg1">
                    <a:lumMod val="75000"/>
                  </a:schemeClr>
                </a:solidFill>
                <a:latin typeface="微软雅黑" panose="020B0503020204020204" pitchFamily="34" charset="-122"/>
                <a:ea typeface="微软雅黑" panose="020B0503020204020204" pitchFamily="34" charset="-122"/>
              </a:rPr>
              <a:t>XGBoost</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en-US" altLang="zh-CN" sz="2800" dirty="0" err="1">
                <a:solidFill>
                  <a:schemeClr val="bg1">
                    <a:lumMod val="75000"/>
                  </a:schemeClr>
                </a:solidFill>
                <a:latin typeface="微软雅黑" panose="020B0503020204020204" pitchFamily="34" charset="-122"/>
                <a:ea typeface="微软雅黑" panose="020B0503020204020204" pitchFamily="34" charset="-122"/>
              </a:rPr>
              <a:t>LightGBM</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en-US" altLang="zh-CN" sz="2800" dirty="0" err="1">
                <a:solidFill>
                  <a:srgbClr val="094162"/>
                </a:solidFill>
                <a:latin typeface="微软雅黑" panose="020B0503020204020204" pitchFamily="34" charset="-122"/>
                <a:ea typeface="微软雅黑" panose="020B0503020204020204" pitchFamily="34" charset="-122"/>
              </a:rPr>
              <a:t>CatBoost</a:t>
            </a:r>
            <a:endParaRPr kumimoji="1" lang="en-US" altLang="zh-CN" sz="2800" dirty="0">
              <a:solidFill>
                <a:srgbClr val="094162"/>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投票法</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堆叠法</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endParaRPr lang="en-US" altLang="zh-CN" sz="2800" dirty="0">
              <a:solidFill>
                <a:schemeClr val="bg1">
                  <a:lumMod val="6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38538958"/>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类别型特征</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pPr marL="285750" lvl="2" indent="-285750">
                  <a:spcBef>
                    <a:spcPct val="0"/>
                  </a:spcBef>
                  <a:buFont typeface="Wingdings" panose="05000000000000000000" pitchFamily="2" charset="2"/>
                  <a:buChar char="n"/>
                </a:pPr>
                <a:r>
                  <a:rPr kumimoji="1" lang="zh-CN" altLang="en-US" sz="2800" kern="1200" dirty="0">
                    <a:solidFill>
                      <a:srgbClr val="09405E"/>
                    </a:solidFill>
                    <a:latin typeface="微软雅黑" panose="020B0503020204020204" pitchFamily="34" charset="-122"/>
                    <a:ea typeface="微软雅黑" panose="020B0503020204020204" pitchFamily="34" charset="-122"/>
                    <a:cs typeface="+mn-cs"/>
                  </a:rPr>
                  <a:t>独热编码：内存需求和计算成本大，当特征取值数目较小时采用</a:t>
                </a:r>
                <a:endParaRPr kumimoji="1" lang="en-US" altLang="zh-CN" sz="2800" kern="1200" dirty="0">
                  <a:solidFill>
                    <a:srgbClr val="09405E"/>
                  </a:solidFill>
                  <a:latin typeface="微软雅黑" panose="020B0503020204020204" pitchFamily="34" charset="-122"/>
                  <a:ea typeface="微软雅黑" panose="020B0503020204020204" pitchFamily="34" charset="-122"/>
                  <a:cs typeface="+mn-cs"/>
                </a:endParaRPr>
              </a:p>
              <a:p>
                <a:pPr marL="285750" lvl="2" indent="-285750">
                  <a:spcBef>
                    <a:spcPct val="0"/>
                  </a:spcBef>
                  <a:buFont typeface="Wingdings" panose="05000000000000000000" pitchFamily="2" charset="2"/>
                  <a:buChar char="n"/>
                </a:pPr>
                <a:endParaRPr kumimoji="1" lang="en-US" altLang="zh-CN" sz="2800" kern="1200" dirty="0">
                  <a:solidFill>
                    <a:srgbClr val="09405E"/>
                  </a:solidFill>
                  <a:latin typeface="微软雅黑" panose="020B0503020204020204" pitchFamily="34" charset="-122"/>
                  <a:ea typeface="微软雅黑" panose="020B0503020204020204" pitchFamily="34" charset="-122"/>
                  <a:cs typeface="+mn-cs"/>
                </a:endParaRPr>
              </a:p>
              <a:p>
                <a:endParaRPr kumimoji="1" lang="en-US" altLang="zh-CN" dirty="0"/>
              </a:p>
              <a:p>
                <a:r>
                  <a:rPr kumimoji="1" lang="zh-CN" altLang="en-US" dirty="0"/>
                  <a:t>计数编码：基于标签的统计量</a:t>
                </a:r>
                <a:endParaRPr kumimoji="1" lang="en-US" altLang="zh-CN" dirty="0"/>
              </a:p>
              <a:p>
                <a:r>
                  <a:rPr kumimoji="1" lang="zh-CN" altLang="en-US" dirty="0"/>
                  <a:t>用条件概率</a:t>
                </a:r>
                <a14:m>
                  <m:oMath xmlns:m="http://schemas.openxmlformats.org/officeDocument/2006/math">
                    <m:r>
                      <a:rPr kumimoji="1" lang="en-US" altLang="zh-CN" i="1" dirty="0">
                        <a:latin typeface="Cambria Math" charset="0"/>
                      </a:rPr>
                      <m:t>𝑃</m:t>
                    </m:r>
                    <m:d>
                      <m:dPr>
                        <m:ctrlPr>
                          <a:rPr lang="mr-IN" altLang="zh-CN" i="1">
                            <a:latin typeface="Cambria Math" panose="02040503050406030204" pitchFamily="18" charset="0"/>
                          </a:rPr>
                        </m:ctrlPr>
                      </m:dPr>
                      <m:e>
                        <m:r>
                          <a:rPr lang="en-US" altLang="zh-CN" i="1">
                            <a:latin typeface="Cambria Math" charset="0"/>
                          </a:rPr>
                          <m:t>𝑌</m:t>
                        </m:r>
                        <m:r>
                          <a:rPr lang="en-US" altLang="zh-CN" i="1">
                            <a:latin typeface="Cambria Math" charset="0"/>
                          </a:rPr>
                          <m:t>=</m:t>
                        </m:r>
                        <m:r>
                          <a:rPr lang="en-US" altLang="zh-CN" i="1">
                            <a:latin typeface="Cambria Math" charset="0"/>
                          </a:rPr>
                          <m:t>𝑐</m:t>
                        </m:r>
                        <m:r>
                          <a:rPr lang="en-US" altLang="zh-CN" i="1">
                            <a:latin typeface="Cambria Math" charset="0"/>
                          </a:rPr>
                          <m:t>|</m:t>
                        </m:r>
                        <m:r>
                          <a:rPr lang="en-US" altLang="zh-CN" i="1">
                            <a:latin typeface="Cambria Math" charset="0"/>
                          </a:rPr>
                          <m:t>𝑋</m:t>
                        </m:r>
                        <m:r>
                          <a:rPr lang="en-US" altLang="zh-CN" i="1">
                            <a:latin typeface="Cambria Math" charset="0"/>
                          </a:rPr>
                          <m:t>=</m:t>
                        </m:r>
                        <m:r>
                          <a:rPr lang="en-US" altLang="zh-CN" i="1">
                            <a:latin typeface="Cambria Math" charset="0"/>
                          </a:rPr>
                          <m:t>𝑘</m:t>
                        </m:r>
                      </m:e>
                    </m:d>
                  </m:oMath>
                </a14:m>
                <a:r>
                  <a:rPr kumimoji="1" lang="zh-CN" altLang="en-US" dirty="0"/>
                  <a:t>对特征值</a:t>
                </a:r>
                <a14:m>
                  <m:oMath xmlns:m="http://schemas.openxmlformats.org/officeDocument/2006/math">
                    <m:r>
                      <a:rPr lang="en-US" altLang="zh-CN" i="1">
                        <a:latin typeface="Cambria Math" charset="0"/>
                      </a:rPr>
                      <m:t>𝑋</m:t>
                    </m:r>
                    <m:r>
                      <a:rPr lang="en-US" altLang="zh-CN" i="1">
                        <a:latin typeface="Cambria Math" charset="0"/>
                      </a:rPr>
                      <m:t>=</m:t>
                    </m:r>
                    <m:r>
                      <a:rPr lang="en-US" altLang="zh-CN" i="1">
                        <a:latin typeface="Cambria Math" charset="0"/>
                      </a:rPr>
                      <m:t>𝑘</m:t>
                    </m:r>
                  </m:oMath>
                </a14:m>
                <a:r>
                  <a:rPr kumimoji="1" lang="zh-CN" altLang="en-US" dirty="0"/>
                  <a:t>编码</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通常再加入先验概率</a:t>
                </a:r>
                <a14:m>
                  <m:oMath xmlns:m="http://schemas.openxmlformats.org/officeDocument/2006/math">
                    <m:r>
                      <a:rPr kumimoji="1" lang="en-US" altLang="zh-CN" i="1" dirty="0">
                        <a:latin typeface="Cambria Math" charset="0"/>
                      </a:rPr>
                      <m:t>𝑃</m:t>
                    </m:r>
                    <m:d>
                      <m:dPr>
                        <m:ctrlPr>
                          <a:rPr lang="mr-IN" altLang="zh-CN" i="1">
                            <a:latin typeface="Cambria Math" panose="02040503050406030204" pitchFamily="18" charset="0"/>
                          </a:rPr>
                        </m:ctrlPr>
                      </m:dPr>
                      <m:e>
                        <m:r>
                          <a:rPr lang="en-US" altLang="zh-CN" i="1">
                            <a:latin typeface="Cambria Math" charset="0"/>
                          </a:rPr>
                          <m:t>𝑌</m:t>
                        </m:r>
                        <m:r>
                          <a:rPr lang="en-US" altLang="zh-CN" i="1">
                            <a:latin typeface="Cambria Math" charset="0"/>
                          </a:rPr>
                          <m:t>=</m:t>
                        </m:r>
                        <m:r>
                          <a:rPr lang="en-US" altLang="zh-CN" i="1">
                            <a:latin typeface="Cambria Math" charset="0"/>
                          </a:rPr>
                          <m:t>𝑐</m:t>
                        </m:r>
                      </m:e>
                    </m:d>
                  </m:oMath>
                </a14:m>
                <a:r>
                  <a:rPr kumimoji="1" lang="zh-CN" altLang="en-US" dirty="0"/>
                  <a:t>和后验概率</a:t>
                </a:r>
                <a14:m>
                  <m:oMath xmlns:m="http://schemas.openxmlformats.org/officeDocument/2006/math">
                    <m:r>
                      <a:rPr lang="en-US" altLang="zh-CN" i="1">
                        <a:latin typeface="Cambria Math" charset="0"/>
                      </a:rPr>
                      <m:t>𝑃</m:t>
                    </m:r>
                    <m:d>
                      <m:dPr>
                        <m:ctrlPr>
                          <a:rPr lang="mr-IN" altLang="zh-CN" i="1">
                            <a:latin typeface="Cambria Math" panose="02040503050406030204" pitchFamily="18" charset="0"/>
                          </a:rPr>
                        </m:ctrlPr>
                      </m:dPr>
                      <m:e>
                        <m:r>
                          <a:rPr lang="en-US" altLang="zh-CN" i="1">
                            <a:latin typeface="Cambria Math" charset="0"/>
                          </a:rPr>
                          <m:t>𝑌</m:t>
                        </m:r>
                        <m:r>
                          <a:rPr lang="en-US" altLang="zh-CN" i="1">
                            <a:latin typeface="Cambria Math" charset="0"/>
                          </a:rPr>
                          <m:t>=</m:t>
                        </m:r>
                        <m:r>
                          <a:rPr lang="en-US" altLang="zh-CN" i="1">
                            <a:latin typeface="Cambria Math" charset="0"/>
                          </a:rPr>
                          <m:t>𝑐</m:t>
                        </m:r>
                        <m:r>
                          <a:rPr lang="en-US" altLang="zh-CN" i="1">
                            <a:latin typeface="Cambria Math" charset="0"/>
                          </a:rPr>
                          <m:t>|</m:t>
                        </m:r>
                        <m:r>
                          <a:rPr lang="en-US" altLang="zh-CN" i="1">
                            <a:latin typeface="Cambria Math" charset="0"/>
                          </a:rPr>
                          <m:t>𝑋</m:t>
                        </m:r>
                        <m:r>
                          <a:rPr lang="en-US" altLang="zh-CN" i="1">
                            <a:latin typeface="Cambria Math" charset="0"/>
                          </a:rPr>
                          <m:t>=</m:t>
                        </m:r>
                        <m:r>
                          <a:rPr lang="en-US" altLang="zh-CN" i="1">
                            <a:latin typeface="Cambria Math" charset="0"/>
                          </a:rPr>
                          <m:t>𝑘</m:t>
                        </m:r>
                      </m:e>
                    </m:d>
                  </m:oMath>
                </a14:m>
                <a:r>
                  <a:rPr kumimoji="1" lang="zh-CN" altLang="en-US" dirty="0"/>
                  <a:t>的组合</a:t>
                </a:r>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l="-943" t="-1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09582" y="3353133"/>
                <a:ext cx="10477966" cy="10384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𝑃</m:t>
                      </m:r>
                      <m:d>
                        <m:dPr>
                          <m:ctrlPr>
                            <a:rPr lang="mr-IN" altLang="zh-CN" sz="2800" i="1">
                              <a:solidFill>
                                <a:srgbClr val="09405E"/>
                              </a:solidFill>
                              <a:latin typeface="Cambria Math" panose="02040503050406030204" pitchFamily="18" charset="0"/>
                            </a:rPr>
                          </m:ctrlPr>
                        </m:dPr>
                        <m:e>
                          <m:r>
                            <a:rPr lang="en-US" altLang="zh-CN" sz="2800" i="1">
                              <a:latin typeface="Cambria Math" charset="0"/>
                            </a:rPr>
                            <m:t>𝑌</m:t>
                          </m:r>
                          <m:r>
                            <a:rPr lang="en-US" altLang="zh-CN" sz="2800" i="1">
                              <a:latin typeface="Cambria Math" charset="0"/>
                            </a:rPr>
                            <m:t>=</m:t>
                          </m:r>
                          <m:r>
                            <a:rPr lang="en-US" altLang="zh-CN" sz="2800" i="1">
                              <a:latin typeface="Cambria Math" charset="0"/>
                            </a:rPr>
                            <m:t>𝑐</m:t>
                          </m:r>
                          <m:r>
                            <a:rPr lang="en-US" altLang="zh-CN" sz="2800" i="1">
                              <a:latin typeface="Cambria Math" charset="0"/>
                            </a:rPr>
                            <m:t>|</m:t>
                          </m:r>
                          <m:r>
                            <a:rPr lang="en-US" altLang="zh-CN" sz="2800" i="1">
                              <a:latin typeface="Cambria Math" charset="0"/>
                            </a:rPr>
                            <m:t>𝑋</m:t>
                          </m:r>
                          <m:r>
                            <a:rPr lang="en-US" altLang="zh-CN" sz="2800" i="1">
                              <a:latin typeface="Cambria Math" charset="0"/>
                            </a:rPr>
                            <m:t>=</m:t>
                          </m:r>
                          <m:r>
                            <a:rPr lang="en-US" altLang="zh-CN" sz="2800" i="1">
                              <a:latin typeface="Cambria Math" charset="0"/>
                            </a:rPr>
                            <m:t>𝑘</m:t>
                          </m:r>
                        </m:e>
                      </m:d>
                      <m:r>
                        <a:rPr lang="en-US" altLang="zh-CN" sz="2800" i="1">
                          <a:solidFill>
                            <a:srgbClr val="09405E"/>
                          </a:solidFill>
                          <a:latin typeface="Cambria Math" charset="0"/>
                        </a:rPr>
                        <m:t>=</m:t>
                      </m:r>
                      <m:f>
                        <m:fPr>
                          <m:ctrlPr>
                            <a:rPr lang="mr-IN" altLang="zh-CN" sz="2800" i="1">
                              <a:solidFill>
                                <a:srgbClr val="09405E"/>
                              </a:solidFill>
                              <a:latin typeface="Cambria Math" panose="02040503050406030204" pitchFamily="18" charset="0"/>
                            </a:rPr>
                          </m:ctrlPr>
                        </m:fPr>
                        <m:num>
                          <m:r>
                            <a:rPr lang="en-US" altLang="zh-CN" sz="2800" i="1">
                              <a:solidFill>
                                <a:srgbClr val="09405E"/>
                              </a:solidFill>
                              <a:latin typeface="Cambria Math" charset="0"/>
                            </a:rPr>
                            <m:t>𝑃</m:t>
                          </m:r>
                          <m:d>
                            <m:dPr>
                              <m:ctrlPr>
                                <a:rPr lang="mr-IN" altLang="zh-CN" sz="2800" i="1">
                                  <a:solidFill>
                                    <a:srgbClr val="09405E"/>
                                  </a:solidFill>
                                  <a:latin typeface="Cambria Math" panose="02040503050406030204" pitchFamily="18" charset="0"/>
                                </a:rPr>
                              </m:ctrlPr>
                            </m:dPr>
                            <m:e>
                              <m:r>
                                <a:rPr lang="en-US" altLang="zh-CN" sz="2800" i="1">
                                  <a:latin typeface="Cambria Math" charset="0"/>
                                </a:rPr>
                                <m:t>𝑌</m:t>
                              </m:r>
                              <m:r>
                                <a:rPr lang="en-US" altLang="zh-CN" sz="2800" i="1">
                                  <a:latin typeface="Cambria Math" charset="0"/>
                                </a:rPr>
                                <m:t>=</m:t>
                              </m:r>
                              <m:r>
                                <a:rPr lang="en-US" altLang="zh-CN" sz="2800" i="1">
                                  <a:latin typeface="Cambria Math" charset="0"/>
                                </a:rPr>
                                <m:t>𝑐</m:t>
                              </m:r>
                              <m:r>
                                <a:rPr lang="en-US" altLang="zh-CN" sz="2800" b="0" i="1" smtClean="0">
                                  <a:latin typeface="Cambria Math" charset="0"/>
                                </a:rPr>
                                <m:t>, </m:t>
                              </m:r>
                              <m:r>
                                <a:rPr lang="en-US" altLang="zh-CN" sz="2800" i="1">
                                  <a:latin typeface="Cambria Math" charset="0"/>
                                </a:rPr>
                                <m:t>𝑋</m:t>
                              </m:r>
                              <m:r>
                                <a:rPr lang="en-US" altLang="zh-CN" sz="2800" i="1">
                                  <a:latin typeface="Cambria Math" charset="0"/>
                                </a:rPr>
                                <m:t>=</m:t>
                              </m:r>
                              <m:r>
                                <a:rPr lang="en-US" altLang="zh-CN" sz="2800" i="1">
                                  <a:latin typeface="Cambria Math" charset="0"/>
                                </a:rPr>
                                <m:t>𝑘</m:t>
                              </m:r>
                            </m:e>
                          </m:d>
                        </m:num>
                        <m:den>
                          <m:r>
                            <a:rPr lang="en-US" altLang="zh-CN" sz="2800" i="1">
                              <a:solidFill>
                                <a:srgbClr val="09405E"/>
                              </a:solidFill>
                              <a:latin typeface="Cambria Math" charset="0"/>
                            </a:rPr>
                            <m:t>𝑃</m:t>
                          </m:r>
                          <m:d>
                            <m:dPr>
                              <m:ctrlPr>
                                <a:rPr lang="mr-IN" altLang="zh-CN" sz="2800" i="1">
                                  <a:solidFill>
                                    <a:srgbClr val="09405E"/>
                                  </a:solidFill>
                                  <a:latin typeface="Cambria Math" panose="02040503050406030204" pitchFamily="18" charset="0"/>
                                </a:rPr>
                              </m:ctrlPr>
                            </m:dPr>
                            <m:e>
                              <m:r>
                                <a:rPr lang="en-US" altLang="zh-CN" sz="2800" i="1">
                                  <a:latin typeface="Cambria Math" charset="0"/>
                                </a:rPr>
                                <m:t>𝑋</m:t>
                              </m:r>
                              <m:r>
                                <a:rPr lang="en-US" altLang="zh-CN" sz="2800" i="1">
                                  <a:latin typeface="Cambria Math" charset="0"/>
                                </a:rPr>
                                <m:t>=</m:t>
                              </m:r>
                              <m:r>
                                <a:rPr lang="en-US" altLang="zh-CN" sz="2800" i="1">
                                  <a:latin typeface="Cambria Math" charset="0"/>
                                </a:rPr>
                                <m:t>𝑘</m:t>
                              </m:r>
                            </m:e>
                          </m:d>
                        </m:den>
                      </m:f>
                      <m:r>
                        <a:rPr lang="en-US" altLang="zh-CN" sz="2800" i="1">
                          <a:solidFill>
                            <a:srgbClr val="09405E"/>
                          </a:solidFill>
                          <a:latin typeface="Cambria Math" charset="0"/>
                        </a:rPr>
                        <m:t>=</m:t>
                      </m:r>
                      <m:f>
                        <m:fPr>
                          <m:ctrlPr>
                            <a:rPr lang="mr-IN" altLang="zh-CN" sz="2800" i="1">
                              <a:solidFill>
                                <a:srgbClr val="09405E"/>
                              </a:solidFill>
                              <a:latin typeface="Cambria Math" panose="02040503050406030204" pitchFamily="18" charset="0"/>
                            </a:rPr>
                          </m:ctrlPr>
                        </m:fPr>
                        <m:num>
                          <m:r>
                            <m:rPr>
                              <m:nor/>
                            </m:rPr>
                            <a:rPr lang="mr-IN" altLang="zh-CN" sz="2800">
                              <a:solidFill>
                                <a:srgbClr val="09405E"/>
                              </a:solidFill>
                            </a:rPr>
                            <m:t>(</m:t>
                          </m:r>
                          <m:r>
                            <a:rPr lang="en-US" altLang="zh-CN" sz="2800" b="0" i="1" smtClean="0">
                              <a:solidFill>
                                <a:srgbClr val="09405E"/>
                              </a:solidFill>
                              <a:latin typeface="Cambria Math" charset="0"/>
                            </a:rPr>
                            <m:t>𝑌</m:t>
                          </m:r>
                          <m:r>
                            <a:rPr lang="en-US" altLang="zh-CN" sz="2800" i="1">
                              <a:solidFill>
                                <a:srgbClr val="09405E"/>
                              </a:solidFill>
                              <a:latin typeface="Cambria Math" charset="0"/>
                            </a:rPr>
                            <m:t>=</m:t>
                          </m:r>
                          <m:r>
                            <a:rPr lang="en-US" altLang="zh-CN" sz="2800" i="1">
                              <a:solidFill>
                                <a:srgbClr val="09405E"/>
                              </a:solidFill>
                              <a:latin typeface="Cambria Math" charset="0"/>
                            </a:rPr>
                            <m:t>𝑐</m:t>
                          </m:r>
                          <m:r>
                            <a:rPr lang="en-US" altLang="zh-CN" sz="2800" i="1">
                              <a:solidFill>
                                <a:srgbClr val="09405E"/>
                              </a:solidFill>
                              <a:latin typeface="Cambria Math" charset="0"/>
                            </a:rPr>
                            <m:t>,</m:t>
                          </m:r>
                          <m:r>
                            <a:rPr lang="en-US" altLang="zh-CN" sz="2800" i="1">
                              <a:solidFill>
                                <a:srgbClr val="09405E"/>
                              </a:solidFill>
                              <a:latin typeface="Cambria Math" charset="0"/>
                            </a:rPr>
                            <m:t>且</m:t>
                          </m:r>
                          <m:r>
                            <a:rPr lang="en-US" altLang="zh-CN" sz="2800" b="0" i="1" smtClean="0">
                              <a:solidFill>
                                <a:srgbClr val="09405E"/>
                              </a:solidFill>
                              <a:latin typeface="Cambria Math" charset="0"/>
                            </a:rPr>
                            <m:t>𝑋</m:t>
                          </m:r>
                          <m:r>
                            <a:rPr lang="en-US" altLang="zh-CN" sz="2800" i="1">
                              <a:solidFill>
                                <a:srgbClr val="09405E"/>
                              </a:solidFill>
                              <a:latin typeface="Cambria Math" charset="0"/>
                            </a:rPr>
                            <m:t>=</m:t>
                          </m:r>
                          <m:r>
                            <a:rPr lang="en-US" altLang="zh-CN" sz="2800" i="1">
                              <a:solidFill>
                                <a:srgbClr val="09405E"/>
                              </a:solidFill>
                              <a:latin typeface="Cambria Math" charset="0"/>
                            </a:rPr>
                            <m:t>𝑘</m:t>
                          </m:r>
                          <m:r>
                            <m:rPr>
                              <m:nor/>
                            </m:rPr>
                            <a:rPr lang="mr-IN" altLang="zh-CN" sz="2800">
                              <a:solidFill>
                                <a:srgbClr val="09405E"/>
                              </a:solidFill>
                            </a:rPr>
                            <m:t>)</m:t>
                          </m:r>
                          <m:r>
                            <m:rPr>
                              <m:nor/>
                            </m:rPr>
                            <a:rPr lang="zh-CN" altLang="mr-IN" sz="2800">
                              <a:solidFill>
                                <a:srgbClr val="09405E"/>
                              </a:solidFill>
                            </a:rPr>
                            <m:t>的</m:t>
                          </m:r>
                          <m:r>
                            <a:rPr lang="zh-CN" altLang="en-US" sz="2800" i="1">
                              <a:solidFill>
                                <a:srgbClr val="09405E"/>
                              </a:solidFill>
                              <a:latin typeface="Cambria Math" charset="0"/>
                            </a:rPr>
                            <m:t>样本</m:t>
                          </m:r>
                          <m:r>
                            <m:rPr>
                              <m:nor/>
                            </m:rPr>
                            <a:rPr lang="zh-CN" altLang="mr-IN" sz="2800">
                              <a:solidFill>
                                <a:srgbClr val="09405E"/>
                              </a:solidFill>
                            </a:rPr>
                            <m:t>数量 </m:t>
                          </m:r>
                        </m:num>
                        <m:den>
                          <m:r>
                            <m:rPr>
                              <m:nor/>
                            </m:rPr>
                            <a:rPr lang="mr-IN" altLang="zh-CN" sz="2800">
                              <a:solidFill>
                                <a:srgbClr val="09405E"/>
                              </a:solidFill>
                            </a:rPr>
                            <m:t>(</m:t>
                          </m:r>
                          <m:r>
                            <a:rPr lang="en-US" altLang="zh-CN" sz="2800" b="0" i="1" smtClean="0">
                              <a:solidFill>
                                <a:srgbClr val="09405E"/>
                              </a:solidFill>
                              <a:latin typeface="Cambria Math" charset="0"/>
                            </a:rPr>
                            <m:t>𝑋</m:t>
                          </m:r>
                          <m:r>
                            <a:rPr lang="en-US" altLang="zh-CN" sz="2800" i="1">
                              <a:solidFill>
                                <a:srgbClr val="09405E"/>
                              </a:solidFill>
                              <a:latin typeface="Cambria Math" charset="0"/>
                            </a:rPr>
                            <m:t>=</m:t>
                          </m:r>
                          <m:r>
                            <a:rPr lang="en-US" altLang="zh-CN" sz="2800" i="1">
                              <a:solidFill>
                                <a:srgbClr val="09405E"/>
                              </a:solidFill>
                              <a:latin typeface="Cambria Math" charset="0"/>
                            </a:rPr>
                            <m:t>𝑘</m:t>
                          </m:r>
                          <m:r>
                            <m:rPr>
                              <m:nor/>
                            </m:rPr>
                            <a:rPr lang="mr-IN" altLang="zh-CN" sz="2800">
                              <a:solidFill>
                                <a:srgbClr val="09405E"/>
                              </a:solidFill>
                            </a:rPr>
                            <m:t>)</m:t>
                          </m:r>
                          <m:r>
                            <m:rPr>
                              <m:nor/>
                            </m:rPr>
                            <a:rPr lang="zh-CN" altLang="mr-IN" sz="2800">
                              <a:solidFill>
                                <a:srgbClr val="09405E"/>
                              </a:solidFill>
                            </a:rPr>
                            <m:t>的</m:t>
                          </m:r>
                          <m:r>
                            <a:rPr lang="zh-CN" altLang="en-US" sz="2800" i="1">
                              <a:solidFill>
                                <a:srgbClr val="09405E"/>
                              </a:solidFill>
                              <a:latin typeface="Cambria Math" charset="0"/>
                            </a:rPr>
                            <m:t>样本</m:t>
                          </m:r>
                          <m:r>
                            <m:rPr>
                              <m:nor/>
                            </m:rPr>
                            <a:rPr lang="zh-CN" altLang="mr-IN" sz="2800">
                              <a:solidFill>
                                <a:srgbClr val="09405E"/>
                              </a:solidFill>
                            </a:rPr>
                            <m:t>数量</m:t>
                          </m:r>
                        </m:den>
                      </m:f>
                    </m:oMath>
                  </m:oMathPara>
                </a14:m>
                <a:endParaRPr lang="zh-CN" altLang="en-US" sz="3200" dirty="0">
                  <a:solidFill>
                    <a:srgbClr val="09405E"/>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509582" y="3353133"/>
                <a:ext cx="10477966" cy="1038489"/>
              </a:xfrm>
              <a:prstGeom prst="rect">
                <a:avLst/>
              </a:prstGeom>
              <a:blipFill>
                <a:blip r:embed="rId3"/>
                <a:stretch>
                  <a:fillRect t="-4878" b="-12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630237" y="5187017"/>
                <a:ext cx="56369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solidFill>
                            <a:srgbClr val="09405E"/>
                          </a:solidFill>
                          <a:latin typeface="Cambria Math" charset="0"/>
                        </a:rPr>
                        <m:t>𝑃</m:t>
                      </m:r>
                      <m:d>
                        <m:dPr>
                          <m:ctrlPr>
                            <a:rPr lang="mr-IN"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𝑌</m:t>
                          </m:r>
                          <m:r>
                            <a:rPr lang="en-US" altLang="zh-CN" sz="2800" i="1">
                              <a:solidFill>
                                <a:srgbClr val="09405E"/>
                              </a:solidFill>
                              <a:latin typeface="Cambria Math" charset="0"/>
                            </a:rPr>
                            <m:t>=</m:t>
                          </m:r>
                          <m:r>
                            <a:rPr lang="en-US" altLang="zh-CN" sz="2800" i="1">
                              <a:solidFill>
                                <a:srgbClr val="09405E"/>
                              </a:solidFill>
                              <a:latin typeface="Cambria Math" charset="0"/>
                            </a:rPr>
                            <m:t>𝑐</m:t>
                          </m:r>
                        </m:e>
                      </m:d>
                      <m:r>
                        <a:rPr lang="en-US" altLang="zh-CN" sz="2800" i="1">
                          <a:solidFill>
                            <a:srgbClr val="09405E"/>
                          </a:solidFill>
                          <a:latin typeface="Cambria Math" charset="0"/>
                        </a:rPr>
                        <m:t>+</m:t>
                      </m:r>
                      <m:d>
                        <m:dPr>
                          <m:ctrlPr>
                            <a:rPr lang="mr-IN"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1−</m:t>
                          </m:r>
                          <m:r>
                            <a:rPr lang="en-US" altLang="zh-CN" sz="2800" i="1">
                              <a:solidFill>
                                <a:srgbClr val="09405E"/>
                              </a:solidFill>
                              <a:latin typeface="Cambria Math" charset="0"/>
                              <a:ea typeface="Cambria Math" charset="0"/>
                              <a:cs typeface="Cambria Math" charset="0"/>
                            </a:rPr>
                            <m:t>𝜆</m:t>
                          </m:r>
                        </m:e>
                      </m:d>
                      <m:r>
                        <a:rPr lang="en-US" altLang="zh-CN" sz="2800" i="1">
                          <a:solidFill>
                            <a:srgbClr val="09405E"/>
                          </a:solidFill>
                          <a:latin typeface="Cambria Math" charset="0"/>
                        </a:rPr>
                        <m:t>𝑃</m:t>
                      </m:r>
                      <m:d>
                        <m:dPr>
                          <m:ctrlPr>
                            <a:rPr lang="mr-IN"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𝑌</m:t>
                          </m:r>
                          <m:r>
                            <a:rPr lang="en-US" altLang="zh-CN" sz="2800" i="1">
                              <a:solidFill>
                                <a:srgbClr val="09405E"/>
                              </a:solidFill>
                              <a:latin typeface="Cambria Math" charset="0"/>
                            </a:rPr>
                            <m:t>=</m:t>
                          </m:r>
                          <m:r>
                            <a:rPr lang="en-US" altLang="zh-CN" sz="2800" i="1">
                              <a:solidFill>
                                <a:srgbClr val="09405E"/>
                              </a:solidFill>
                              <a:latin typeface="Cambria Math" charset="0"/>
                            </a:rPr>
                            <m:t>𝑐</m:t>
                          </m:r>
                          <m:r>
                            <a:rPr lang="en-US" altLang="zh-CN" sz="2800" i="1">
                              <a:solidFill>
                                <a:srgbClr val="09405E"/>
                              </a:solidFill>
                              <a:latin typeface="Cambria Math" charset="0"/>
                            </a:rPr>
                            <m:t>|</m:t>
                          </m:r>
                          <m:r>
                            <a:rPr lang="en-US" altLang="zh-CN" sz="2800" i="1">
                              <a:solidFill>
                                <a:srgbClr val="09405E"/>
                              </a:solidFill>
                              <a:latin typeface="Cambria Math" charset="0"/>
                            </a:rPr>
                            <m:t>𝑋</m:t>
                          </m:r>
                          <m:r>
                            <a:rPr lang="en-US" altLang="zh-CN" sz="2800" i="1">
                              <a:solidFill>
                                <a:srgbClr val="09405E"/>
                              </a:solidFill>
                              <a:latin typeface="Cambria Math" charset="0"/>
                            </a:rPr>
                            <m:t>=</m:t>
                          </m:r>
                          <m:r>
                            <a:rPr lang="en-US" altLang="zh-CN" sz="2800" i="1">
                              <a:solidFill>
                                <a:srgbClr val="09405E"/>
                              </a:solidFill>
                              <a:latin typeface="Cambria Math" charset="0"/>
                            </a:rPr>
                            <m:t>𝑘</m:t>
                          </m:r>
                        </m:e>
                      </m:d>
                    </m:oMath>
                  </m:oMathPara>
                </a14:m>
                <a:endParaRPr lang="zh-CN" altLang="en-US" sz="3200" dirty="0">
                  <a:solidFill>
                    <a:srgbClr val="09405E"/>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630237" y="5187017"/>
                <a:ext cx="5636928" cy="523220"/>
              </a:xfrm>
              <a:prstGeom prst="rect">
                <a:avLst/>
              </a:prstGeom>
              <a:blipFill>
                <a:blip r:embed="rId4"/>
                <a:stretch>
                  <a:fillRect b="-190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46021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153724" cy="5237271"/>
              </a:xfrm>
            </p:spPr>
            <p:txBody>
              <a:bodyPr/>
              <a:lstStyle/>
              <a:p>
                <a:r>
                  <a:rPr kumimoji="1" lang="zh-CN" altLang="en-US" dirty="0">
                    <a:solidFill>
                      <a:srgbClr val="09405E"/>
                    </a:solidFill>
                  </a:rPr>
                  <a:t>分箱计数策略中使用了标签</a:t>
                </a:r>
                <a14:m>
                  <m:oMath xmlns:m="http://schemas.openxmlformats.org/officeDocument/2006/math">
                    <m:r>
                      <a:rPr kumimoji="1" lang="en-US" altLang="zh-CN" i="1">
                        <a:solidFill>
                          <a:srgbClr val="09405E"/>
                        </a:solidFill>
                        <a:latin typeface="Cambria Math" charset="0"/>
                      </a:rPr>
                      <m:t>𝑦</m:t>
                    </m:r>
                  </m:oMath>
                </a14:m>
                <a:r>
                  <a:rPr lang="zh-CN" altLang="en-US" dirty="0">
                    <a:solidFill>
                      <a:srgbClr val="09405E"/>
                    </a:solidFill>
                  </a:rPr>
                  <a:t>的信息，容易发生信息泄漏。</a:t>
                </a:r>
                <a:endParaRPr lang="en-US" altLang="zh-CN" dirty="0">
                  <a:solidFill>
                    <a:srgbClr val="09405E"/>
                  </a:solidFill>
                </a:endParaRPr>
              </a:p>
              <a:p>
                <a:r>
                  <a:rPr lang="zh-CN" altLang="en-US" dirty="0">
                    <a:solidFill>
                      <a:srgbClr val="09405E"/>
                    </a:solidFill>
                  </a:rPr>
                  <a:t>一种防漏的方式是使用历史数据进行统计，这些统计信息用于当前的特征编码。</a:t>
                </a:r>
                <a:endParaRPr lang="en-US" altLang="zh-CN" dirty="0">
                  <a:solidFill>
                    <a:srgbClr val="09405E"/>
                  </a:solidFill>
                </a:endParaRPr>
              </a:p>
              <a:p>
                <a:r>
                  <a:rPr lang="zh-CN" altLang="en-US" dirty="0">
                    <a:solidFill>
                      <a:srgbClr val="09405E"/>
                    </a:solidFill>
                  </a:rPr>
                  <a:t>实践中，增加一个拉普拉斯分布的小随机噪声，可以掩盖单个数据点潜在的泄漏。</a:t>
                </a:r>
                <a:endParaRPr kumimoji="1" lang="zh-CN" altLang="en-US" dirty="0">
                  <a:solidFill>
                    <a:srgbClr val="09405E"/>
                  </a:solidFill>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153724" cy="5237271"/>
              </a:xfrm>
              <a:blipFill>
                <a:blip r:embed="rId2"/>
                <a:stretch>
                  <a:fillRect l="-910" r="-1024"/>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dirty="0">
                <a:latin typeface="Microsoft YaHei" charset="-122"/>
                <a:ea typeface="Microsoft YaHei" charset="-122"/>
                <a:cs typeface="Microsoft YaHei" charset="-122"/>
              </a:rPr>
              <a:t>信息泄漏</a:t>
            </a:r>
            <a:endParaRPr kumimoji="1" lang="zh-CN" altLang="en-US" dirty="0"/>
          </a:p>
        </p:txBody>
      </p:sp>
    </p:spTree>
    <p:extLst>
      <p:ext uri="{BB962C8B-B14F-4D97-AF65-F5344CB8AC3E}">
        <p14:creationId xmlns:p14="http://schemas.microsoft.com/office/powerpoint/2010/main" val="140010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sz="quarter" idx="10"/>
              </p:nvPr>
            </p:nvSpPr>
            <p:spPr>
              <a:xfrm>
                <a:off x="512250" y="1070045"/>
                <a:ext cx="11094731" cy="5237271"/>
              </a:xfrm>
              <a:prstGeom prst="rect">
                <a:avLst/>
              </a:prstGeom>
            </p:spPr>
            <p:txBody>
              <a:bodyPr/>
              <a:lstStyle/>
              <a:p>
                <a:pPr>
                  <a:lnSpc>
                    <a:spcPct val="100000"/>
                  </a:lnSpc>
                  <a:spcBef>
                    <a:spcPts val="600"/>
                  </a:spcBef>
                  <a:spcAft>
                    <a:spcPts val="600"/>
                  </a:spcAft>
                </a:pPr>
                <a:r>
                  <a:rPr kumimoji="1" lang="zh-CN" altLang="en-US" sz="2400" dirty="0"/>
                  <a:t>计数编码可能发生信息泄漏，引起过拟合：用标签</a:t>
                </a:r>
                <a14:m>
                  <m:oMath xmlns:m="http://schemas.openxmlformats.org/officeDocument/2006/math">
                    <m:r>
                      <a:rPr lang="en-US" altLang="zh-CN" sz="2400" i="1">
                        <a:latin typeface="Cambria Math" charset="0"/>
                      </a:rPr>
                      <m:t>𝑌</m:t>
                    </m:r>
                  </m:oMath>
                </a14:m>
                <a:r>
                  <a:rPr kumimoji="1" lang="zh-CN" altLang="en-US" sz="2400" dirty="0"/>
                  <a:t>的信息编码特征</a:t>
                </a:r>
                <a14:m>
                  <m:oMath xmlns:m="http://schemas.openxmlformats.org/officeDocument/2006/math">
                    <m:r>
                      <a:rPr lang="en-US" altLang="zh-CN" sz="2400" i="1">
                        <a:latin typeface="Cambria Math" charset="0"/>
                      </a:rPr>
                      <m:t>𝑋</m:t>
                    </m:r>
                  </m:oMath>
                </a14:m>
                <a:r>
                  <a:rPr kumimoji="1" lang="zh-CN" altLang="en-US" sz="2400" dirty="0"/>
                  <a:t>，又用于对</a:t>
                </a:r>
                <a14:m>
                  <m:oMath xmlns:m="http://schemas.openxmlformats.org/officeDocument/2006/math">
                    <m:r>
                      <a:rPr lang="en-US" altLang="zh-CN" sz="2400" i="1">
                        <a:latin typeface="Cambria Math" charset="0"/>
                      </a:rPr>
                      <m:t>𝑌</m:t>
                    </m:r>
                  </m:oMath>
                </a14:m>
                <a:r>
                  <a:rPr kumimoji="1" lang="zh-CN" altLang="en-US" sz="2400" dirty="0"/>
                  <a:t>进行估计</a:t>
                </a:r>
                <a:endParaRPr kumimoji="1" lang="en-US" altLang="zh-CN" sz="2400" dirty="0"/>
              </a:p>
              <a:p>
                <a:pPr>
                  <a:lnSpc>
                    <a:spcPct val="100000"/>
                  </a:lnSpc>
                  <a:spcBef>
                    <a:spcPts val="600"/>
                  </a:spcBef>
                  <a:spcAft>
                    <a:spcPts val="600"/>
                  </a:spcAft>
                </a:pPr>
                <a:r>
                  <a:rPr kumimoji="1" lang="zh-CN" altLang="en-US" sz="2400" dirty="0"/>
                  <a:t>解决方案</a:t>
                </a:r>
                <a:r>
                  <a:rPr kumimoji="1" lang="en-US" altLang="zh-CN" sz="2400" dirty="0"/>
                  <a:t>1</a:t>
                </a:r>
                <a:r>
                  <a:rPr kumimoji="1" lang="zh-CN" altLang="en-US" sz="2400" dirty="0"/>
                  <a:t>：留出当前样本，用余下的样本估计概率</a:t>
                </a:r>
                <a:endParaRPr kumimoji="1" lang="en-US" altLang="zh-CN" sz="2400" dirty="0"/>
              </a:p>
              <a:p>
                <a:pPr lvl="1">
                  <a:spcBef>
                    <a:spcPts val="600"/>
                  </a:spcBef>
                </a:pPr>
                <a:r>
                  <a:rPr kumimoji="1" lang="zh-CN" altLang="en-US" dirty="0"/>
                  <a:t> 用于数据集充足，足以用于估计概率</a:t>
                </a:r>
                <a:endParaRPr kumimoji="1" lang="en-US" altLang="zh-CN" dirty="0"/>
              </a:p>
              <a:p>
                <a:pPr lvl="1">
                  <a:spcBef>
                    <a:spcPts val="600"/>
                  </a:spcBef>
                </a:pPr>
                <a:endParaRPr kumimoji="1" lang="en-US" altLang="zh-CN" dirty="0"/>
              </a:p>
              <a:p>
                <a:pPr lvl="1">
                  <a:spcBef>
                    <a:spcPts val="600"/>
                  </a:spcBef>
                </a:pPr>
                <a:endParaRPr kumimoji="1" lang="en-US" altLang="zh-CN" dirty="0"/>
              </a:p>
              <a:p>
                <a:pPr lvl="1">
                  <a:spcBef>
                    <a:spcPts val="600"/>
                  </a:spcBef>
                </a:pPr>
                <a:endParaRPr kumimoji="1" lang="en-US" altLang="zh-CN" dirty="0"/>
              </a:p>
              <a:p>
                <a:pPr marL="0" lvl="1" eaLnBrk="1" hangingPunct="1">
                  <a:lnSpc>
                    <a:spcPct val="100000"/>
                  </a:lnSpc>
                  <a:spcBef>
                    <a:spcPts val="600"/>
                  </a:spcBef>
                  <a:spcAft>
                    <a:spcPts val="600"/>
                  </a:spcAft>
                  <a:buNone/>
                </a:pPr>
                <a:endParaRPr kumimoji="1" lang="en-US" altLang="zh-CN" dirty="0"/>
              </a:p>
              <a:p>
                <a:pPr marL="285750" lvl="1" indent="-285750" eaLnBrk="1" hangingPunct="1">
                  <a:lnSpc>
                    <a:spcPct val="100000"/>
                  </a:lnSpc>
                  <a:spcBef>
                    <a:spcPts val="600"/>
                  </a:spcBef>
                  <a:spcAft>
                    <a:spcPts val="600"/>
                  </a:spcAft>
                  <a:buFont typeface="Wingdings" panose="05000000000000000000" pitchFamily="2" charset="2"/>
                  <a:buChar char="n"/>
                </a:pPr>
                <a:r>
                  <a:rPr kumimoji="1" lang="zh-CN" altLang="en-US" dirty="0"/>
                  <a:t>解决方案</a:t>
                </a:r>
                <a:r>
                  <a:rPr kumimoji="1" lang="en-US" altLang="zh-CN" dirty="0"/>
                  <a:t>2</a:t>
                </a:r>
                <a:r>
                  <a:rPr kumimoji="1" lang="zh-CN" altLang="en-US" dirty="0"/>
                  <a:t>：统计历史数据，统计信息编码当前样本</a:t>
                </a:r>
                <a:endParaRPr kumimoji="1" lang="en-US" altLang="zh-CN" dirty="0"/>
              </a:p>
              <a:p>
                <a:pPr marL="285750" lvl="1" indent="-285750" eaLnBrk="1" hangingPunct="1">
                  <a:lnSpc>
                    <a:spcPct val="100000"/>
                  </a:lnSpc>
                  <a:spcBef>
                    <a:spcPts val="600"/>
                  </a:spcBef>
                  <a:spcAft>
                    <a:spcPts val="600"/>
                  </a:spcAft>
                  <a:buFont typeface="Wingdings" panose="05000000000000000000" pitchFamily="2" charset="2"/>
                  <a:buChar char="n"/>
                </a:pPr>
                <a:r>
                  <a:rPr kumimoji="1" lang="zh-CN" altLang="en-US" dirty="0"/>
                  <a:t>解决方案</a:t>
                </a:r>
                <a:r>
                  <a:rPr kumimoji="1" lang="en-US" altLang="zh-CN" dirty="0"/>
                  <a:t>3</a:t>
                </a:r>
                <a:r>
                  <a:rPr kumimoji="1" lang="zh-CN" altLang="en-US" dirty="0"/>
                  <a:t>：增加一个拉普拉斯分布的小随机噪声，掩盖单个数据点潜在的泄漏</a:t>
                </a:r>
                <a:endParaRPr kumimoji="1" lang="en-US" altLang="zh-CN" dirty="0"/>
              </a:p>
              <a:p>
                <a:pPr lvl="1">
                  <a:spcBef>
                    <a:spcPts val="600"/>
                  </a:spcBef>
                </a:pPr>
                <a:endParaRPr kumimoji="1" lang="en-US" altLang="zh-CN"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xfrm>
                <a:off x="512250" y="1070045"/>
                <a:ext cx="11094731" cy="5237271"/>
              </a:xfrm>
              <a:prstGeom prst="rect">
                <a:avLst/>
              </a:prstGeom>
              <a:blipFill>
                <a:blip r:embed="rId2"/>
                <a:stretch>
                  <a:fillRect l="-801" t="-969" r="-114"/>
                </a:stretch>
              </a:blipFill>
            </p:spPr>
            <p:txBody>
              <a:bodyPr/>
              <a:lstStyle/>
              <a:p>
                <a:r>
                  <a:rPr lang="zh-CN" altLang="en-US">
                    <a:noFill/>
                  </a:rPr>
                  <a:t> </a:t>
                </a:r>
              </a:p>
            </p:txBody>
          </p:sp>
        </mc:Fallback>
      </mc:AlternateContent>
      <p:sp>
        <p:nvSpPr>
          <p:cNvPr id="6" name="文本占位符 5"/>
          <p:cNvSpPr>
            <a:spLocks noGrp="1"/>
          </p:cNvSpPr>
          <p:nvPr>
            <p:ph type="body" sz="quarter" idx="12"/>
          </p:nvPr>
        </p:nvSpPr>
        <p:spPr/>
        <p:txBody>
          <a:bodyPr/>
          <a:lstStyle/>
          <a:p>
            <a:r>
              <a:rPr kumimoji="1" lang="zh-CN" altLang="en-US" dirty="0"/>
              <a:t>计数编码</a:t>
            </a:r>
          </a:p>
        </p:txBody>
      </p:sp>
      <mc:AlternateContent xmlns:mc="http://schemas.openxmlformats.org/markup-compatibility/2006">
        <mc:Choice xmlns:a14="http://schemas.microsoft.com/office/drawing/2010/main" Requires="a14">
          <p:sp>
            <p:nvSpPr>
              <p:cNvPr id="4" name="矩形 3"/>
              <p:cNvSpPr/>
              <p:nvPr/>
            </p:nvSpPr>
            <p:spPr>
              <a:xfrm>
                <a:off x="1055885" y="2909755"/>
                <a:ext cx="10407137" cy="10384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𝑃</m:t>
                      </m:r>
                      <m:d>
                        <m:dPr>
                          <m:ctrlPr>
                            <a:rPr lang="mr-IN" altLang="zh-CN" sz="2800" i="1">
                              <a:solidFill>
                                <a:srgbClr val="09405E"/>
                              </a:solidFill>
                              <a:latin typeface="Cambria Math" panose="02040503050406030204" pitchFamily="18" charset="0"/>
                            </a:rPr>
                          </m:ctrlPr>
                        </m:dPr>
                        <m:e>
                          <m:r>
                            <a:rPr lang="en-US" altLang="zh-CN" sz="2800" i="1">
                              <a:latin typeface="Cambria Math" charset="0"/>
                            </a:rPr>
                            <m:t>𝑌</m:t>
                          </m:r>
                          <m:r>
                            <a:rPr lang="en-US" altLang="zh-CN" sz="2800" i="1">
                              <a:latin typeface="Cambria Math" charset="0"/>
                            </a:rPr>
                            <m:t>=</m:t>
                          </m:r>
                          <m:r>
                            <a:rPr lang="en-US" altLang="zh-CN" sz="2800" i="1">
                              <a:latin typeface="Cambria Math" charset="0"/>
                            </a:rPr>
                            <m:t>𝑐</m:t>
                          </m:r>
                          <m:r>
                            <a:rPr lang="en-US" altLang="zh-CN" sz="2800" i="1">
                              <a:latin typeface="Cambria Math" charset="0"/>
                            </a:rPr>
                            <m:t>|</m:t>
                          </m:r>
                          <m:r>
                            <a:rPr lang="en-US" altLang="zh-CN" sz="2800" i="1">
                              <a:latin typeface="Cambria Math" charset="0"/>
                            </a:rPr>
                            <m:t>𝑋</m:t>
                          </m:r>
                          <m:r>
                            <a:rPr lang="en-US" altLang="zh-CN" sz="2800" i="1">
                              <a:latin typeface="Cambria Math" charset="0"/>
                            </a:rPr>
                            <m:t>=</m:t>
                          </m:r>
                          <m:r>
                            <a:rPr lang="en-US" altLang="zh-CN" sz="2800" i="1">
                              <a:latin typeface="Cambria Math" charset="0"/>
                            </a:rPr>
                            <m:t>𝑘</m:t>
                          </m:r>
                        </m:e>
                      </m:d>
                      <m:r>
                        <a:rPr lang="en-US" altLang="zh-CN" sz="2800" i="1">
                          <a:solidFill>
                            <a:srgbClr val="09405E"/>
                          </a:solidFill>
                          <a:latin typeface="Cambria Math" charset="0"/>
                        </a:rPr>
                        <m:t>=</m:t>
                      </m:r>
                      <m:f>
                        <m:fPr>
                          <m:ctrlPr>
                            <a:rPr lang="mr-IN" altLang="zh-CN" sz="2800" i="1">
                              <a:solidFill>
                                <a:srgbClr val="09405E"/>
                              </a:solidFill>
                              <a:latin typeface="Cambria Math" panose="02040503050406030204" pitchFamily="18" charset="0"/>
                            </a:rPr>
                          </m:ctrlPr>
                        </m:fPr>
                        <m:num>
                          <m:r>
                            <a:rPr lang="en-US" altLang="zh-CN" sz="2800" i="1">
                              <a:solidFill>
                                <a:srgbClr val="09405E"/>
                              </a:solidFill>
                              <a:latin typeface="Cambria Math" charset="0"/>
                            </a:rPr>
                            <m:t>𝑃</m:t>
                          </m:r>
                          <m:d>
                            <m:dPr>
                              <m:ctrlPr>
                                <a:rPr lang="mr-IN" altLang="zh-CN" sz="2800" i="1">
                                  <a:solidFill>
                                    <a:srgbClr val="09405E"/>
                                  </a:solidFill>
                                  <a:latin typeface="Cambria Math" panose="02040503050406030204" pitchFamily="18" charset="0"/>
                                </a:rPr>
                              </m:ctrlPr>
                            </m:dPr>
                            <m:e>
                              <m:r>
                                <a:rPr lang="en-US" altLang="zh-CN" sz="2800" i="1">
                                  <a:latin typeface="Cambria Math" charset="0"/>
                                </a:rPr>
                                <m:t>𝑌</m:t>
                              </m:r>
                              <m:r>
                                <a:rPr lang="en-US" altLang="zh-CN" sz="2800" i="1">
                                  <a:latin typeface="Cambria Math" charset="0"/>
                                </a:rPr>
                                <m:t>=</m:t>
                              </m:r>
                              <m:r>
                                <a:rPr lang="en-US" altLang="zh-CN" sz="2800" i="1">
                                  <a:latin typeface="Cambria Math" charset="0"/>
                                </a:rPr>
                                <m:t>𝑐</m:t>
                              </m:r>
                              <m:r>
                                <a:rPr lang="en-US" altLang="zh-CN" sz="2800" b="0" i="1" smtClean="0">
                                  <a:latin typeface="Cambria Math" charset="0"/>
                                </a:rPr>
                                <m:t>, </m:t>
                              </m:r>
                              <m:r>
                                <a:rPr lang="en-US" altLang="zh-CN" sz="2800" i="1">
                                  <a:latin typeface="Cambria Math" charset="0"/>
                                </a:rPr>
                                <m:t>𝑋</m:t>
                              </m:r>
                              <m:r>
                                <a:rPr lang="en-US" altLang="zh-CN" sz="2800" i="1">
                                  <a:latin typeface="Cambria Math" charset="0"/>
                                </a:rPr>
                                <m:t>=</m:t>
                              </m:r>
                              <m:r>
                                <a:rPr lang="en-US" altLang="zh-CN" sz="2800" i="1">
                                  <a:latin typeface="Cambria Math" charset="0"/>
                                </a:rPr>
                                <m:t>𝑘</m:t>
                              </m:r>
                            </m:e>
                          </m:d>
                        </m:num>
                        <m:den>
                          <m:r>
                            <a:rPr lang="en-US" altLang="zh-CN" sz="2800" i="1">
                              <a:solidFill>
                                <a:srgbClr val="09405E"/>
                              </a:solidFill>
                              <a:latin typeface="Cambria Math" charset="0"/>
                            </a:rPr>
                            <m:t>𝑃</m:t>
                          </m:r>
                          <m:d>
                            <m:dPr>
                              <m:ctrlPr>
                                <a:rPr lang="mr-IN" altLang="zh-CN" sz="2800" i="1">
                                  <a:solidFill>
                                    <a:srgbClr val="09405E"/>
                                  </a:solidFill>
                                  <a:latin typeface="Cambria Math" panose="02040503050406030204" pitchFamily="18" charset="0"/>
                                </a:rPr>
                              </m:ctrlPr>
                            </m:dPr>
                            <m:e>
                              <m:r>
                                <a:rPr lang="en-US" altLang="zh-CN" sz="2800" i="1">
                                  <a:latin typeface="Cambria Math" charset="0"/>
                                </a:rPr>
                                <m:t>𝑋</m:t>
                              </m:r>
                              <m:r>
                                <a:rPr lang="en-US" altLang="zh-CN" sz="2800" i="1">
                                  <a:latin typeface="Cambria Math" charset="0"/>
                                </a:rPr>
                                <m:t>=</m:t>
                              </m:r>
                              <m:r>
                                <a:rPr lang="en-US" altLang="zh-CN" sz="2800" i="1">
                                  <a:latin typeface="Cambria Math" charset="0"/>
                                </a:rPr>
                                <m:t>𝑘</m:t>
                              </m:r>
                            </m:e>
                          </m:d>
                        </m:den>
                      </m:f>
                      <m:r>
                        <a:rPr lang="en-US" altLang="zh-CN" sz="2800" i="1">
                          <a:solidFill>
                            <a:srgbClr val="09405E"/>
                          </a:solidFill>
                          <a:latin typeface="Cambria Math" charset="0"/>
                        </a:rPr>
                        <m:t>=</m:t>
                      </m:r>
                      <m:f>
                        <m:fPr>
                          <m:ctrlPr>
                            <a:rPr lang="mr-IN" altLang="zh-CN" sz="2800" i="1">
                              <a:solidFill>
                                <a:srgbClr val="09405E"/>
                              </a:solidFill>
                              <a:latin typeface="Cambria Math" panose="02040503050406030204" pitchFamily="18" charset="0"/>
                            </a:rPr>
                          </m:ctrlPr>
                        </m:fPr>
                        <m:num>
                          <m:r>
                            <m:rPr>
                              <m:nor/>
                            </m:rPr>
                            <a:rPr lang="mr-IN" altLang="zh-CN" sz="2800">
                              <a:solidFill>
                                <a:srgbClr val="09405E"/>
                              </a:solidFill>
                            </a:rPr>
                            <m:t>(</m:t>
                          </m:r>
                          <m:r>
                            <a:rPr lang="en-US" altLang="zh-CN" sz="2800" b="0" i="1" smtClean="0">
                              <a:solidFill>
                                <a:srgbClr val="09405E"/>
                              </a:solidFill>
                              <a:latin typeface="Cambria Math" charset="0"/>
                            </a:rPr>
                            <m:t>𝑌</m:t>
                          </m:r>
                          <m:r>
                            <a:rPr lang="en-US" altLang="zh-CN" sz="2800" i="1">
                              <a:solidFill>
                                <a:srgbClr val="09405E"/>
                              </a:solidFill>
                              <a:latin typeface="Cambria Math" charset="0"/>
                            </a:rPr>
                            <m:t>=</m:t>
                          </m:r>
                          <m:r>
                            <a:rPr lang="en-US" altLang="zh-CN" sz="2800" i="1">
                              <a:solidFill>
                                <a:srgbClr val="09405E"/>
                              </a:solidFill>
                              <a:latin typeface="Cambria Math" charset="0"/>
                            </a:rPr>
                            <m:t>𝑐</m:t>
                          </m:r>
                          <m:r>
                            <a:rPr lang="en-US" altLang="zh-CN" sz="2800" i="1">
                              <a:solidFill>
                                <a:srgbClr val="09405E"/>
                              </a:solidFill>
                              <a:latin typeface="Cambria Math" charset="0"/>
                            </a:rPr>
                            <m:t>,</m:t>
                          </m:r>
                          <m:r>
                            <a:rPr lang="en-US" altLang="zh-CN" sz="2800" i="1">
                              <a:solidFill>
                                <a:srgbClr val="09405E"/>
                              </a:solidFill>
                              <a:latin typeface="Cambria Math" charset="0"/>
                            </a:rPr>
                            <m:t>且</m:t>
                          </m:r>
                          <m:r>
                            <a:rPr lang="en-US" altLang="zh-CN" sz="2800" b="0" i="1" smtClean="0">
                              <a:solidFill>
                                <a:srgbClr val="09405E"/>
                              </a:solidFill>
                              <a:latin typeface="Cambria Math" charset="0"/>
                            </a:rPr>
                            <m:t>𝑋</m:t>
                          </m:r>
                          <m:r>
                            <a:rPr lang="en-US" altLang="zh-CN" sz="2800" i="1">
                              <a:solidFill>
                                <a:srgbClr val="09405E"/>
                              </a:solidFill>
                              <a:latin typeface="Cambria Math" charset="0"/>
                            </a:rPr>
                            <m:t>=</m:t>
                          </m:r>
                          <m:r>
                            <a:rPr lang="en-US" altLang="zh-CN" sz="2800" i="1">
                              <a:solidFill>
                                <a:srgbClr val="09405E"/>
                              </a:solidFill>
                              <a:latin typeface="Cambria Math" charset="0"/>
                            </a:rPr>
                            <m:t>𝑘</m:t>
                          </m:r>
                          <m:r>
                            <m:rPr>
                              <m:nor/>
                            </m:rPr>
                            <a:rPr lang="mr-IN" altLang="zh-CN" sz="2800">
                              <a:solidFill>
                                <a:srgbClr val="09405E"/>
                              </a:solidFill>
                            </a:rPr>
                            <m:t>)</m:t>
                          </m:r>
                          <m:r>
                            <m:rPr>
                              <m:nor/>
                            </m:rPr>
                            <a:rPr lang="zh-CN" altLang="mr-IN" sz="2800">
                              <a:solidFill>
                                <a:srgbClr val="09405E"/>
                              </a:solidFill>
                            </a:rPr>
                            <m:t>的</m:t>
                          </m:r>
                          <m:r>
                            <a:rPr lang="zh-CN" altLang="en-US" sz="2800" i="1">
                              <a:solidFill>
                                <a:srgbClr val="09405E"/>
                              </a:solidFill>
                              <a:latin typeface="Cambria Math" charset="0"/>
                            </a:rPr>
                            <m:t>样本</m:t>
                          </m:r>
                          <m:r>
                            <m:rPr>
                              <m:nor/>
                            </m:rPr>
                            <a:rPr lang="zh-CN" altLang="mr-IN" sz="2800">
                              <a:solidFill>
                                <a:srgbClr val="09405E"/>
                              </a:solidFill>
                            </a:rPr>
                            <m:t>数量 </m:t>
                          </m:r>
                        </m:num>
                        <m:den>
                          <m:r>
                            <m:rPr>
                              <m:nor/>
                            </m:rPr>
                            <a:rPr lang="mr-IN" altLang="zh-CN" sz="2800">
                              <a:solidFill>
                                <a:srgbClr val="09405E"/>
                              </a:solidFill>
                            </a:rPr>
                            <m:t>(</m:t>
                          </m:r>
                          <m:r>
                            <a:rPr lang="en-US" altLang="zh-CN" sz="2800" b="0" i="1" smtClean="0">
                              <a:solidFill>
                                <a:srgbClr val="09405E"/>
                              </a:solidFill>
                              <a:latin typeface="Cambria Math" charset="0"/>
                            </a:rPr>
                            <m:t>𝑋</m:t>
                          </m:r>
                          <m:r>
                            <a:rPr lang="en-US" altLang="zh-CN" sz="2800" i="1">
                              <a:solidFill>
                                <a:srgbClr val="09405E"/>
                              </a:solidFill>
                              <a:latin typeface="Cambria Math" charset="0"/>
                            </a:rPr>
                            <m:t>=</m:t>
                          </m:r>
                          <m:r>
                            <a:rPr lang="en-US" altLang="zh-CN" sz="2800" i="1">
                              <a:solidFill>
                                <a:srgbClr val="09405E"/>
                              </a:solidFill>
                              <a:latin typeface="Cambria Math" charset="0"/>
                            </a:rPr>
                            <m:t>𝑘</m:t>
                          </m:r>
                          <m:r>
                            <m:rPr>
                              <m:nor/>
                            </m:rPr>
                            <a:rPr lang="mr-IN" altLang="zh-CN" sz="2800">
                              <a:solidFill>
                                <a:srgbClr val="09405E"/>
                              </a:solidFill>
                            </a:rPr>
                            <m:t>)</m:t>
                          </m:r>
                          <m:r>
                            <m:rPr>
                              <m:nor/>
                            </m:rPr>
                            <a:rPr lang="zh-CN" altLang="mr-IN" sz="2800">
                              <a:solidFill>
                                <a:srgbClr val="09405E"/>
                              </a:solidFill>
                            </a:rPr>
                            <m:t>的</m:t>
                          </m:r>
                          <m:r>
                            <a:rPr lang="zh-CN" altLang="en-US" sz="2800" i="1">
                              <a:solidFill>
                                <a:srgbClr val="09405E"/>
                              </a:solidFill>
                              <a:latin typeface="Cambria Math" charset="0"/>
                            </a:rPr>
                            <m:t>样本</m:t>
                          </m:r>
                          <m:r>
                            <m:rPr>
                              <m:nor/>
                            </m:rPr>
                            <a:rPr lang="zh-CN" altLang="mr-IN" sz="2800">
                              <a:solidFill>
                                <a:srgbClr val="09405E"/>
                              </a:solidFill>
                            </a:rPr>
                            <m:t>数量</m:t>
                          </m:r>
                        </m:den>
                      </m:f>
                    </m:oMath>
                  </m:oMathPara>
                </a14:m>
                <a:endParaRPr lang="zh-CN" altLang="en-US" sz="3200" dirty="0">
                  <a:solidFill>
                    <a:srgbClr val="09405E"/>
                  </a:solidFill>
                </a:endParaRPr>
              </a:p>
            </p:txBody>
          </p:sp>
        </mc:Choice>
        <mc:Fallback>
          <p:sp>
            <p:nvSpPr>
              <p:cNvPr id="4" name="矩形 3"/>
              <p:cNvSpPr>
                <a:spLocks noRot="1" noChangeAspect="1" noMove="1" noResize="1" noEditPoints="1" noAdjustHandles="1" noChangeArrowheads="1" noChangeShapeType="1" noTextEdit="1"/>
              </p:cNvSpPr>
              <p:nvPr/>
            </p:nvSpPr>
            <p:spPr>
              <a:xfrm>
                <a:off x="1055885" y="2909755"/>
                <a:ext cx="10407137" cy="1038489"/>
              </a:xfrm>
              <a:prstGeom prst="rect">
                <a:avLst/>
              </a:prstGeom>
              <a:blipFill>
                <a:blip r:embed="rId3"/>
                <a:stretch>
                  <a:fillRect t="-3571" r="-244" b="-107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055885" y="3929919"/>
                <a:ext cx="56369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solidFill>
                            <a:srgbClr val="09405E"/>
                          </a:solidFill>
                          <a:latin typeface="Cambria Math" charset="0"/>
                        </a:rPr>
                        <m:t>𝑃</m:t>
                      </m:r>
                      <m:d>
                        <m:dPr>
                          <m:ctrlPr>
                            <a:rPr lang="mr-IN" altLang="zh-CN" sz="2800" i="1" smtClean="0">
                              <a:solidFill>
                                <a:srgbClr val="09405E"/>
                              </a:solidFill>
                              <a:latin typeface="Cambria Math" panose="02040503050406030204" pitchFamily="18" charset="0"/>
                            </a:rPr>
                          </m:ctrlPr>
                        </m:dPr>
                        <m:e>
                          <m:r>
                            <a:rPr lang="en-US" altLang="zh-CN" sz="2800" i="1">
                              <a:solidFill>
                                <a:srgbClr val="09405E"/>
                              </a:solidFill>
                              <a:latin typeface="Cambria Math" charset="0"/>
                            </a:rPr>
                            <m:t>𝑌</m:t>
                          </m:r>
                          <m:r>
                            <a:rPr lang="en-US" altLang="zh-CN" sz="2800" i="1">
                              <a:solidFill>
                                <a:srgbClr val="09405E"/>
                              </a:solidFill>
                              <a:latin typeface="Cambria Math" charset="0"/>
                            </a:rPr>
                            <m:t>=</m:t>
                          </m:r>
                          <m:r>
                            <a:rPr lang="en-US" altLang="zh-CN" sz="2800" i="1">
                              <a:solidFill>
                                <a:srgbClr val="09405E"/>
                              </a:solidFill>
                              <a:latin typeface="Cambria Math" charset="0"/>
                            </a:rPr>
                            <m:t>𝑐</m:t>
                          </m:r>
                        </m:e>
                      </m:d>
                      <m:r>
                        <a:rPr lang="en-US" altLang="zh-CN" sz="2800" i="1">
                          <a:solidFill>
                            <a:srgbClr val="09405E"/>
                          </a:solidFill>
                          <a:latin typeface="Cambria Math" charset="0"/>
                        </a:rPr>
                        <m:t>+</m:t>
                      </m:r>
                      <m:d>
                        <m:dPr>
                          <m:ctrlPr>
                            <a:rPr lang="mr-IN"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1−</m:t>
                          </m:r>
                          <m:r>
                            <a:rPr lang="en-US" altLang="zh-CN" sz="2800" i="1">
                              <a:solidFill>
                                <a:srgbClr val="09405E"/>
                              </a:solidFill>
                              <a:latin typeface="Cambria Math" charset="0"/>
                              <a:ea typeface="Cambria Math" charset="0"/>
                              <a:cs typeface="Cambria Math" charset="0"/>
                            </a:rPr>
                            <m:t>𝜆</m:t>
                          </m:r>
                        </m:e>
                      </m:d>
                      <m:r>
                        <a:rPr lang="en-US" altLang="zh-CN" sz="2800" i="1">
                          <a:solidFill>
                            <a:srgbClr val="09405E"/>
                          </a:solidFill>
                          <a:latin typeface="Cambria Math" charset="0"/>
                        </a:rPr>
                        <m:t>𝑃</m:t>
                      </m:r>
                      <m:d>
                        <m:dPr>
                          <m:ctrlPr>
                            <a:rPr lang="mr-IN"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𝑌</m:t>
                          </m:r>
                          <m:r>
                            <a:rPr lang="en-US" altLang="zh-CN" sz="2800" i="1">
                              <a:solidFill>
                                <a:srgbClr val="09405E"/>
                              </a:solidFill>
                              <a:latin typeface="Cambria Math" charset="0"/>
                            </a:rPr>
                            <m:t>=</m:t>
                          </m:r>
                          <m:r>
                            <a:rPr lang="en-US" altLang="zh-CN" sz="2800" i="1">
                              <a:solidFill>
                                <a:srgbClr val="09405E"/>
                              </a:solidFill>
                              <a:latin typeface="Cambria Math" charset="0"/>
                            </a:rPr>
                            <m:t>𝑐</m:t>
                          </m:r>
                          <m:r>
                            <a:rPr lang="en-US" altLang="zh-CN" sz="2800" i="1">
                              <a:solidFill>
                                <a:srgbClr val="09405E"/>
                              </a:solidFill>
                              <a:latin typeface="Cambria Math" charset="0"/>
                            </a:rPr>
                            <m:t>|</m:t>
                          </m:r>
                          <m:r>
                            <a:rPr lang="en-US" altLang="zh-CN" sz="2800" i="1">
                              <a:solidFill>
                                <a:srgbClr val="09405E"/>
                              </a:solidFill>
                              <a:latin typeface="Cambria Math" charset="0"/>
                            </a:rPr>
                            <m:t>𝑋</m:t>
                          </m:r>
                          <m:r>
                            <a:rPr lang="en-US" altLang="zh-CN" sz="2800" i="1">
                              <a:solidFill>
                                <a:srgbClr val="09405E"/>
                              </a:solidFill>
                              <a:latin typeface="Cambria Math" charset="0"/>
                            </a:rPr>
                            <m:t>=</m:t>
                          </m:r>
                          <m:r>
                            <a:rPr lang="en-US" altLang="zh-CN" sz="2800" i="1">
                              <a:solidFill>
                                <a:srgbClr val="09405E"/>
                              </a:solidFill>
                              <a:latin typeface="Cambria Math" charset="0"/>
                            </a:rPr>
                            <m:t>𝑘</m:t>
                          </m:r>
                        </m:e>
                      </m:d>
                    </m:oMath>
                  </m:oMathPara>
                </a14:m>
                <a:endParaRPr lang="zh-CN" altLang="en-US" sz="3200" dirty="0">
                  <a:solidFill>
                    <a:srgbClr val="09405E"/>
                  </a:solidFill>
                </a:endParaRPr>
              </a:p>
            </p:txBody>
          </p:sp>
        </mc:Choice>
        <mc:Fallback>
          <p:sp>
            <p:nvSpPr>
              <p:cNvPr id="5" name="矩形 4"/>
              <p:cNvSpPr>
                <a:spLocks noRot="1" noChangeAspect="1" noMove="1" noResize="1" noEditPoints="1" noAdjustHandles="1" noChangeArrowheads="1" noChangeShapeType="1" noTextEdit="1"/>
              </p:cNvSpPr>
              <p:nvPr/>
            </p:nvSpPr>
            <p:spPr>
              <a:xfrm>
                <a:off x="1055885" y="3929919"/>
                <a:ext cx="5636928" cy="523220"/>
              </a:xfrm>
              <a:prstGeom prst="rect">
                <a:avLst/>
              </a:prstGeom>
              <a:blipFill>
                <a:blip r:embed="rId4"/>
                <a:stretch>
                  <a:fillRect b="-190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7CC3A73E-B83E-9180-0CEF-6CCCF9158DCF}"/>
                  </a:ext>
                </a:extLst>
              </p:cNvPr>
              <p:cNvSpPr/>
              <p:nvPr/>
            </p:nvSpPr>
            <p:spPr>
              <a:xfrm>
                <a:off x="585019" y="5646473"/>
                <a:ext cx="9298396" cy="10384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rPr>
                        <m:t>𝑃</m:t>
                      </m:r>
                      <m:d>
                        <m:dPr>
                          <m:ctrlPr>
                            <a:rPr lang="mr-IN" altLang="zh-CN" sz="2800" i="1">
                              <a:solidFill>
                                <a:srgbClr val="09405E"/>
                              </a:solidFill>
                              <a:latin typeface="Cambria Math" panose="02040503050406030204" pitchFamily="18" charset="0"/>
                            </a:rPr>
                          </m:ctrlPr>
                        </m:dPr>
                        <m:e>
                          <m:r>
                            <a:rPr lang="en-US" altLang="zh-CN" sz="2800" i="1">
                              <a:latin typeface="Cambria Math" charset="0"/>
                            </a:rPr>
                            <m:t>𝑌</m:t>
                          </m:r>
                          <m:r>
                            <a:rPr lang="en-US" altLang="zh-CN" sz="2800" i="1">
                              <a:latin typeface="Cambria Math" charset="0"/>
                            </a:rPr>
                            <m:t>=</m:t>
                          </m:r>
                          <m:r>
                            <a:rPr lang="en-US" altLang="zh-CN" sz="2800" i="1">
                              <a:latin typeface="Cambria Math" charset="0"/>
                            </a:rPr>
                            <m:t>𝑐</m:t>
                          </m:r>
                          <m:r>
                            <a:rPr lang="en-US" altLang="zh-CN" sz="2800" i="1">
                              <a:latin typeface="Cambria Math" charset="0"/>
                            </a:rPr>
                            <m:t>|</m:t>
                          </m:r>
                          <m:r>
                            <a:rPr lang="en-US" altLang="zh-CN" sz="2800" i="1">
                              <a:latin typeface="Cambria Math" charset="0"/>
                            </a:rPr>
                            <m:t>𝑋</m:t>
                          </m:r>
                          <m:r>
                            <a:rPr lang="en-US" altLang="zh-CN" sz="2800" i="1">
                              <a:latin typeface="Cambria Math" charset="0"/>
                            </a:rPr>
                            <m:t>=</m:t>
                          </m:r>
                          <m:r>
                            <a:rPr lang="en-US" altLang="zh-CN" sz="2800" i="1">
                              <a:latin typeface="Cambria Math" charset="0"/>
                            </a:rPr>
                            <m:t>𝑘</m:t>
                          </m:r>
                        </m:e>
                      </m:d>
                      <m:r>
                        <a:rPr lang="en-US" altLang="zh-CN" sz="2800" i="1">
                          <a:solidFill>
                            <a:srgbClr val="09405E"/>
                          </a:solidFill>
                          <a:latin typeface="Cambria Math" charset="0"/>
                        </a:rPr>
                        <m:t>=</m:t>
                      </m:r>
                      <m:f>
                        <m:fPr>
                          <m:ctrlPr>
                            <a:rPr lang="mr-IN" altLang="zh-CN" sz="2800" i="1">
                              <a:solidFill>
                                <a:srgbClr val="09405E"/>
                              </a:solidFill>
                              <a:latin typeface="Cambria Math" panose="02040503050406030204" pitchFamily="18" charset="0"/>
                            </a:rPr>
                          </m:ctrlPr>
                        </m:fPr>
                        <m:num>
                          <m:r>
                            <m:rPr>
                              <m:nor/>
                            </m:rPr>
                            <a:rPr lang="mr-IN" altLang="zh-CN" sz="2800">
                              <a:solidFill>
                                <a:srgbClr val="09405E"/>
                              </a:solidFill>
                            </a:rPr>
                            <m:t>(</m:t>
                          </m:r>
                          <m:r>
                            <a:rPr lang="en-US" altLang="zh-CN" sz="2800" i="1">
                              <a:solidFill>
                                <a:srgbClr val="09405E"/>
                              </a:solidFill>
                              <a:latin typeface="Cambria Math" charset="0"/>
                            </a:rPr>
                            <m:t>𝑌</m:t>
                          </m:r>
                          <m:r>
                            <a:rPr lang="en-US" altLang="zh-CN" sz="2800" i="1">
                              <a:solidFill>
                                <a:srgbClr val="09405E"/>
                              </a:solidFill>
                              <a:latin typeface="Cambria Math" charset="0"/>
                            </a:rPr>
                            <m:t>=</m:t>
                          </m:r>
                          <m:r>
                            <a:rPr lang="en-US" altLang="zh-CN" sz="2800" i="1">
                              <a:solidFill>
                                <a:srgbClr val="09405E"/>
                              </a:solidFill>
                              <a:latin typeface="Cambria Math" charset="0"/>
                            </a:rPr>
                            <m:t>𝑐</m:t>
                          </m:r>
                          <m:r>
                            <a:rPr lang="en-US" altLang="zh-CN" sz="2800" i="1">
                              <a:solidFill>
                                <a:srgbClr val="09405E"/>
                              </a:solidFill>
                              <a:latin typeface="Cambria Math" charset="0"/>
                            </a:rPr>
                            <m:t>,</m:t>
                          </m:r>
                          <m:r>
                            <a:rPr lang="en-US" altLang="zh-CN" sz="2800" i="1">
                              <a:solidFill>
                                <a:srgbClr val="09405E"/>
                              </a:solidFill>
                              <a:latin typeface="Cambria Math" charset="0"/>
                            </a:rPr>
                            <m:t>且</m:t>
                          </m:r>
                          <m:r>
                            <a:rPr lang="en-US" altLang="zh-CN" sz="2800" i="1">
                              <a:solidFill>
                                <a:srgbClr val="09405E"/>
                              </a:solidFill>
                              <a:latin typeface="Cambria Math" charset="0"/>
                            </a:rPr>
                            <m:t>𝑋</m:t>
                          </m:r>
                          <m:r>
                            <a:rPr lang="en-US" altLang="zh-CN" sz="2800" i="1">
                              <a:solidFill>
                                <a:srgbClr val="09405E"/>
                              </a:solidFill>
                              <a:latin typeface="Cambria Math" charset="0"/>
                            </a:rPr>
                            <m:t>=</m:t>
                          </m:r>
                          <m:r>
                            <a:rPr lang="en-US" altLang="zh-CN" sz="2800" i="1">
                              <a:solidFill>
                                <a:srgbClr val="09405E"/>
                              </a:solidFill>
                              <a:latin typeface="Cambria Math" charset="0"/>
                            </a:rPr>
                            <m:t>𝑘</m:t>
                          </m:r>
                          <m:r>
                            <m:rPr>
                              <m:nor/>
                            </m:rPr>
                            <a:rPr lang="mr-IN" altLang="zh-CN" sz="2800">
                              <a:solidFill>
                                <a:srgbClr val="09405E"/>
                              </a:solidFill>
                            </a:rPr>
                            <m:t>)</m:t>
                          </m:r>
                          <m:r>
                            <m:rPr>
                              <m:nor/>
                            </m:rPr>
                            <a:rPr lang="zh-CN" altLang="mr-IN" sz="2800">
                              <a:solidFill>
                                <a:srgbClr val="09405E"/>
                              </a:solidFill>
                            </a:rPr>
                            <m:t>的</m:t>
                          </m:r>
                          <m:r>
                            <a:rPr lang="zh-CN" altLang="en-US" sz="2800" i="1">
                              <a:solidFill>
                                <a:srgbClr val="09405E"/>
                              </a:solidFill>
                              <a:latin typeface="Cambria Math" charset="0"/>
                            </a:rPr>
                            <m:t>样本</m:t>
                          </m:r>
                          <m:r>
                            <m:rPr>
                              <m:nor/>
                            </m:rPr>
                            <a:rPr lang="zh-CN" altLang="mr-IN" sz="2800">
                              <a:solidFill>
                                <a:srgbClr val="09405E"/>
                              </a:solidFill>
                            </a:rPr>
                            <m:t>数量</m:t>
                          </m:r>
                          <m:r>
                            <m:rPr>
                              <m:nor/>
                            </m:rPr>
                            <a:rPr lang="en-US" altLang="zh-CN" sz="2800" b="0" i="0" smtClean="0">
                              <a:solidFill>
                                <a:srgbClr val="09405E"/>
                              </a:solidFill>
                            </a:rPr>
                            <m:t>+</m:t>
                          </m:r>
                          <m:r>
                            <a:rPr lang="el-GR" altLang="zh-CN" sz="2800" i="1">
                              <a:solidFill>
                                <a:srgbClr val="C00000"/>
                              </a:solidFill>
                              <a:latin typeface="Cambria Math" panose="02040503050406030204" pitchFamily="18" charset="0"/>
                              <a:ea typeface="Cambria Math" panose="02040503050406030204" pitchFamily="18" charset="0"/>
                            </a:rPr>
                            <m:t>𝛼</m:t>
                          </m:r>
                          <m:r>
                            <a:rPr lang="en-US" altLang="zh-CN" sz="2800" i="1" smtClean="0">
                              <a:solidFill>
                                <a:srgbClr val="C00000"/>
                              </a:solidFill>
                              <a:latin typeface="Cambria Math" panose="02040503050406030204" pitchFamily="18" charset="0"/>
                              <a:ea typeface="Cambria Math" panose="02040503050406030204" pitchFamily="18" charset="0"/>
                            </a:rPr>
                            <m:t>𝑃</m:t>
                          </m:r>
                        </m:num>
                        <m:den>
                          <m:r>
                            <m:rPr>
                              <m:nor/>
                            </m:rPr>
                            <a:rPr lang="mr-IN" altLang="zh-CN" sz="2800">
                              <a:solidFill>
                                <a:srgbClr val="09405E"/>
                              </a:solidFill>
                            </a:rPr>
                            <m:t>(</m:t>
                          </m:r>
                          <m:r>
                            <a:rPr lang="en-US" altLang="zh-CN" sz="2800" i="1">
                              <a:solidFill>
                                <a:srgbClr val="09405E"/>
                              </a:solidFill>
                              <a:latin typeface="Cambria Math" charset="0"/>
                            </a:rPr>
                            <m:t>𝑋</m:t>
                          </m:r>
                          <m:r>
                            <a:rPr lang="en-US" altLang="zh-CN" sz="2800" i="1">
                              <a:solidFill>
                                <a:srgbClr val="09405E"/>
                              </a:solidFill>
                              <a:latin typeface="Cambria Math" charset="0"/>
                            </a:rPr>
                            <m:t>=</m:t>
                          </m:r>
                          <m:r>
                            <a:rPr lang="en-US" altLang="zh-CN" sz="2800" i="1">
                              <a:solidFill>
                                <a:srgbClr val="09405E"/>
                              </a:solidFill>
                              <a:latin typeface="Cambria Math" charset="0"/>
                            </a:rPr>
                            <m:t>𝑘</m:t>
                          </m:r>
                          <m:r>
                            <m:rPr>
                              <m:nor/>
                            </m:rPr>
                            <a:rPr lang="mr-IN" altLang="zh-CN" sz="2800">
                              <a:solidFill>
                                <a:srgbClr val="09405E"/>
                              </a:solidFill>
                            </a:rPr>
                            <m:t>)</m:t>
                          </m:r>
                          <m:r>
                            <m:rPr>
                              <m:nor/>
                            </m:rPr>
                            <a:rPr lang="zh-CN" altLang="mr-IN" sz="2800">
                              <a:solidFill>
                                <a:srgbClr val="09405E"/>
                              </a:solidFill>
                            </a:rPr>
                            <m:t>的</m:t>
                          </m:r>
                          <m:r>
                            <a:rPr lang="zh-CN" altLang="en-US" sz="2800" i="1">
                              <a:solidFill>
                                <a:srgbClr val="09405E"/>
                              </a:solidFill>
                              <a:latin typeface="Cambria Math" charset="0"/>
                            </a:rPr>
                            <m:t>样本</m:t>
                          </m:r>
                          <m:r>
                            <m:rPr>
                              <m:nor/>
                            </m:rPr>
                            <a:rPr lang="zh-CN" altLang="mr-IN" sz="2800">
                              <a:solidFill>
                                <a:srgbClr val="09405E"/>
                              </a:solidFill>
                            </a:rPr>
                            <m:t>数量</m:t>
                          </m:r>
                          <m:r>
                            <m:rPr>
                              <m:nor/>
                            </m:rPr>
                            <a:rPr lang="en-US" altLang="zh-CN" sz="2800" b="0" i="0" smtClean="0">
                              <a:solidFill>
                                <a:srgbClr val="09405E"/>
                              </a:solidFill>
                            </a:rPr>
                            <m:t>+</m:t>
                          </m:r>
                          <m:r>
                            <a:rPr lang="el-GR" altLang="zh-CN" sz="2800" i="1">
                              <a:solidFill>
                                <a:srgbClr val="C00000"/>
                              </a:solidFill>
                              <a:latin typeface="Cambria Math" panose="02040503050406030204" pitchFamily="18" charset="0"/>
                              <a:ea typeface="Cambria Math" panose="02040503050406030204" pitchFamily="18" charset="0"/>
                            </a:rPr>
                            <m:t>𝛼</m:t>
                          </m:r>
                        </m:den>
                      </m:f>
                    </m:oMath>
                  </m:oMathPara>
                </a14:m>
                <a:endParaRPr lang="zh-CN" altLang="en-US" sz="3200" dirty="0">
                  <a:solidFill>
                    <a:srgbClr val="09405E"/>
                  </a:solidFill>
                </a:endParaRPr>
              </a:p>
            </p:txBody>
          </p:sp>
        </mc:Choice>
        <mc:Fallback>
          <p:sp>
            <p:nvSpPr>
              <p:cNvPr id="2" name="矩形 1">
                <a:extLst>
                  <a:ext uri="{FF2B5EF4-FFF2-40B4-BE49-F238E27FC236}">
                    <a16:creationId xmlns:a16="http://schemas.microsoft.com/office/drawing/2014/main" id="{7CC3A73E-B83E-9180-0CEF-6CCCF9158DCF}"/>
                  </a:ext>
                </a:extLst>
              </p:cNvPr>
              <p:cNvSpPr>
                <a:spLocks noRot="1" noChangeAspect="1" noMove="1" noResize="1" noEditPoints="1" noAdjustHandles="1" noChangeArrowheads="1" noChangeShapeType="1" noTextEdit="1"/>
              </p:cNvSpPr>
              <p:nvPr/>
            </p:nvSpPr>
            <p:spPr>
              <a:xfrm>
                <a:off x="585019" y="5646473"/>
                <a:ext cx="9298396" cy="1038489"/>
              </a:xfrm>
              <a:prstGeom prst="rect">
                <a:avLst/>
              </a:prstGeom>
              <a:blipFill>
                <a:blip r:embed="rId5"/>
                <a:stretch>
                  <a:fillRect b="-10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96970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计数编码</a:t>
            </a:r>
          </a:p>
        </p:txBody>
      </p:sp>
      <p:sp>
        <p:nvSpPr>
          <p:cNvPr id="3" name="内容占位符 2"/>
          <p:cNvSpPr>
            <a:spLocks noGrp="1"/>
          </p:cNvSpPr>
          <p:nvPr>
            <p:ph sz="quarter" idx="10"/>
          </p:nvPr>
        </p:nvSpPr>
        <p:spPr/>
        <p:txBody>
          <a:bodyPr/>
          <a:lstStyle/>
          <a:p>
            <a:r>
              <a:rPr kumimoji="1" lang="zh-CN" altLang="en-US" dirty="0"/>
              <a:t>解决方案</a:t>
            </a:r>
            <a:r>
              <a:rPr kumimoji="1" lang="en-US" altLang="zh-CN" dirty="0"/>
              <a:t>4: </a:t>
            </a:r>
            <a:r>
              <a:rPr kumimoji="1" lang="zh-CN" altLang="en-US" dirty="0"/>
              <a:t>随机置换，然后采用方案</a:t>
            </a:r>
            <a:r>
              <a:rPr kumimoji="1" lang="en-US" altLang="zh-CN" dirty="0"/>
              <a:t>2</a:t>
            </a:r>
          </a:p>
          <a:p>
            <a:pPr lvl="1"/>
            <a:r>
              <a:rPr kumimoji="1" lang="zh-CN" altLang="en-US" dirty="0"/>
              <a:t> 训练集的统计量计算：历史信息</a:t>
            </a:r>
            <a:endParaRPr kumimoji="1" lang="en-US" altLang="zh-CN" dirty="0"/>
          </a:p>
          <a:p>
            <a:pPr lvl="1"/>
            <a:r>
              <a:rPr kumimoji="1" lang="zh-CN" altLang="en-US" dirty="0"/>
              <a:t> 测试的统计量计算：所有训练样本</a:t>
            </a:r>
            <a:endParaRPr kumimoji="1" lang="en-US" altLang="zh-CN" dirty="0"/>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3312257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38195" y="1997839"/>
            <a:ext cx="5653805"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ts val="600"/>
              </a:spcBef>
              <a:spcAft>
                <a:spcPts val="600"/>
              </a:spcAft>
              <a:buFont typeface="Wingdings" panose="05000000000000000000" pitchFamily="2" charset="2"/>
              <a:buChar char="n"/>
            </a:pPr>
            <a:r>
              <a:rPr kumimoji="1" lang="en-US" altLang="zh-CN" sz="4000" dirty="0">
                <a:solidFill>
                  <a:schemeClr val="bg1">
                    <a:lumMod val="75000"/>
                  </a:schemeClr>
                </a:solidFill>
                <a:latin typeface="微软雅黑" panose="020B0503020204020204" pitchFamily="34" charset="-122"/>
                <a:ea typeface="微软雅黑" panose="020B0503020204020204" pitchFamily="34" charset="-122"/>
              </a:rPr>
              <a:t>Bagging</a:t>
            </a:r>
          </a:p>
          <a:p>
            <a:pPr eaLnBrk="1" hangingPunct="1">
              <a:spcBef>
                <a:spcPts val="600"/>
              </a:spcBef>
              <a:spcAft>
                <a:spcPts val="600"/>
              </a:spcAft>
              <a:buFont typeface="Wingdings" panose="05000000000000000000" pitchFamily="2" charset="2"/>
              <a:buChar char="n"/>
            </a:pPr>
            <a:r>
              <a:rPr kumimoji="1" lang="zh-CN" altLang="en-US" sz="4000" dirty="0">
                <a:solidFill>
                  <a:schemeClr val="bg1">
                    <a:lumMod val="65000"/>
                  </a:schemeClr>
                </a:solidFill>
                <a:latin typeface="微软雅黑" panose="020B0503020204020204" pitchFamily="34" charset="-122"/>
                <a:ea typeface="微软雅黑" panose="020B0503020204020204" pitchFamily="34" charset="-122"/>
              </a:rPr>
              <a:t>提升法</a:t>
            </a:r>
            <a:endParaRPr kumimoji="1" lang="en-US" altLang="zh-CN" sz="40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4000" dirty="0">
                <a:solidFill>
                  <a:srgbClr val="094162"/>
                </a:solidFill>
                <a:latin typeface="微软雅黑" panose="020B0503020204020204" pitchFamily="34" charset="-122"/>
                <a:ea typeface="微软雅黑" panose="020B0503020204020204" pitchFamily="34" charset="-122"/>
              </a:rPr>
              <a:t>投票法</a:t>
            </a:r>
            <a:endParaRPr kumimoji="1" lang="en-US" altLang="zh-CN" sz="4000" dirty="0">
              <a:solidFill>
                <a:srgbClr val="094162"/>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4000" dirty="0">
                <a:solidFill>
                  <a:schemeClr val="bg1">
                    <a:lumMod val="75000"/>
                  </a:schemeClr>
                </a:solidFill>
                <a:latin typeface="微软雅黑" panose="020B0503020204020204" pitchFamily="34" charset="-122"/>
                <a:ea typeface="微软雅黑" panose="020B0503020204020204" pitchFamily="34" charset="-122"/>
              </a:rPr>
              <a:t>堆叠法</a:t>
            </a:r>
            <a:endParaRPr kumimoji="1" lang="en-US" altLang="zh-CN" sz="40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6591153"/>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投票法</a:t>
            </a:r>
          </a:p>
        </p:txBody>
      </p:sp>
      <p:sp>
        <p:nvSpPr>
          <p:cNvPr id="3" name="内容占位符 2"/>
          <p:cNvSpPr>
            <a:spLocks noGrp="1"/>
          </p:cNvSpPr>
          <p:nvPr>
            <p:ph sz="quarter" idx="10"/>
          </p:nvPr>
        </p:nvSpPr>
        <p:spPr/>
        <p:txBody>
          <a:bodyPr/>
          <a:lstStyle/>
          <a:p>
            <a:r>
              <a:rPr kumimoji="1" lang="zh-CN" altLang="zh-CN" dirty="0"/>
              <a:t>各基学习器的地位相同</a:t>
            </a:r>
            <a:r>
              <a:rPr kumimoji="1" lang="zh-CN" altLang="en-US" dirty="0"/>
              <a:t>时</a:t>
            </a:r>
            <a:r>
              <a:rPr kumimoji="1" lang="zh-CN" altLang="zh-CN" dirty="0"/>
              <a:t>，集成采用简单的投票（分类任务）或平均（回归）机制即可。</a:t>
            </a:r>
            <a:endParaRPr kumimoji="1" lang="en-US" altLang="zh-CN" dirty="0"/>
          </a:p>
          <a:p>
            <a:r>
              <a:rPr kumimoji="1" lang="zh-CN" altLang="zh-CN" dirty="0"/>
              <a:t>但当不同基学习器性能差别较大时，可以对各基学习器的结果采用加权平均法，其中权重需要用户根据经验指定</a:t>
            </a:r>
            <a:r>
              <a:rPr kumimoji="1" lang="zh-CN" altLang="en-US" dirty="0"/>
              <a:t>。</a:t>
            </a:r>
            <a:endParaRPr kumimoji="1" lang="en-US" altLang="zh-CN" dirty="0"/>
          </a:p>
          <a:p>
            <a:endParaRPr kumimoji="1" lang="zh-CN" altLang="en-US" dirty="0"/>
          </a:p>
        </p:txBody>
      </p:sp>
      <p:pic>
        <p:nvPicPr>
          <p:cNvPr id="4" name="图片 3" descr="图示&#10;&#10;描述已自动生成">
            <a:extLst>
              <a:ext uri="{FF2B5EF4-FFF2-40B4-BE49-F238E27FC236}">
                <a16:creationId xmlns:a16="http://schemas.microsoft.com/office/drawing/2014/main" id="{5F059AD3-6A69-2ED8-1E03-BDE0ED0340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1382" y="2883096"/>
            <a:ext cx="5880166" cy="3772157"/>
          </a:xfrm>
          <a:prstGeom prst="rect">
            <a:avLst/>
          </a:prstGeom>
        </p:spPr>
      </p:pic>
    </p:spTree>
    <p:extLst>
      <p:ext uri="{BB962C8B-B14F-4D97-AF65-F5344CB8AC3E}">
        <p14:creationId xmlns:p14="http://schemas.microsoft.com/office/powerpoint/2010/main" val="3750681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lnSpc>
                    <a:spcPct val="100000"/>
                  </a:lnSpc>
                  <a:spcBef>
                    <a:spcPts val="600"/>
                  </a:spcBef>
                  <a:spcAft>
                    <a:spcPts val="0"/>
                  </a:spcAft>
                </a:pPr>
                <a:r>
                  <a:rPr lang="zh-CN" altLang="zh-CN" kern="100" spc="10" dirty="0"/>
                  <a:t>一个样本不在</a:t>
                </a:r>
                <a:r>
                  <a:rPr lang="zh-CN" altLang="en-US" kern="100" spc="10" dirty="0"/>
                  <a:t>一个</a:t>
                </a:r>
                <a:r>
                  <a:rPr lang="en-US" altLang="zh-CN" kern="100" spc="10" dirty="0"/>
                  <a:t>Bootstrap</a:t>
                </a:r>
                <a:r>
                  <a:rPr lang="zh-CN" altLang="zh-CN" kern="100" spc="10" dirty="0"/>
                  <a:t>采</a:t>
                </a:r>
                <a:r>
                  <a:rPr lang="zh-CN" altLang="zh-CN" kern="100" dirty="0"/>
                  <a:t>样集中出现的概率</a:t>
                </a:r>
                <a:r>
                  <a:rPr lang="zh-CN" altLang="en-US" kern="100" dirty="0"/>
                  <a:t>：</a:t>
                </a:r>
                <a14:m>
                  <m:oMath xmlns:m="http://schemas.openxmlformats.org/officeDocument/2006/math">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charset="0"/>
                              </a:rPr>
                              <m:t>1−</m:t>
                            </m:r>
                            <m:f>
                              <m:fPr>
                                <m:ctrlPr>
                                  <a:rPr lang="zh-CN" altLang="zh-CN" i="1">
                                    <a:latin typeface="Cambria Math" panose="02040503050406030204" pitchFamily="18" charset="0"/>
                                  </a:rPr>
                                </m:ctrlPr>
                              </m:fPr>
                              <m:num>
                                <m:r>
                                  <a:rPr lang="en-US" altLang="zh-CN" i="1">
                                    <a:latin typeface="Cambria Math" charset="0"/>
                                  </a:rPr>
                                  <m:t>1</m:t>
                                </m:r>
                              </m:num>
                              <m:den>
                                <m:r>
                                  <a:rPr lang="en-US" altLang="zh-CN" i="1">
                                    <a:latin typeface="Cambria Math" charset="0"/>
                                  </a:rPr>
                                  <m:t>𝑁</m:t>
                                </m:r>
                              </m:den>
                            </m:f>
                          </m:e>
                        </m:d>
                      </m:e>
                      <m:sup>
                        <m:r>
                          <a:rPr lang="en-US" altLang="zh-CN" i="1">
                            <a:latin typeface="Cambria Math" charset="0"/>
                          </a:rPr>
                          <m:t>𝑁</m:t>
                        </m:r>
                      </m:sup>
                    </m:sSup>
                  </m:oMath>
                </a14:m>
                <a:r>
                  <a:rPr lang="zh-CN" altLang="zh-CN" dirty="0"/>
                  <a:t> </a:t>
                </a:r>
                <a:endParaRPr lang="en-US" altLang="zh-CN" dirty="0"/>
              </a:p>
              <a:p>
                <a:pPr>
                  <a:lnSpc>
                    <a:spcPct val="100000"/>
                  </a:lnSpc>
                  <a:spcBef>
                    <a:spcPts val="600"/>
                  </a:spcBef>
                  <a:spcAft>
                    <a:spcPts val="0"/>
                  </a:spcAft>
                </a:pPr>
                <a14:m>
                  <m:oMath xmlns:m="http://schemas.openxmlformats.org/officeDocument/2006/math">
                    <m:r>
                      <a:rPr lang="en-US" altLang="zh-CN" i="1">
                        <a:latin typeface="Cambria Math" charset="0"/>
                      </a:rPr>
                      <m:t>𝑙𝑖</m:t>
                    </m:r>
                    <m:sSub>
                      <m:sSubPr>
                        <m:ctrlPr>
                          <a:rPr lang="zh-CN" altLang="zh-CN" i="1">
                            <a:latin typeface="Cambria Math" panose="02040503050406030204" pitchFamily="18" charset="0"/>
                          </a:rPr>
                        </m:ctrlPr>
                      </m:sSubPr>
                      <m:e>
                        <m:r>
                          <a:rPr lang="en-US" altLang="zh-CN" i="1">
                            <a:latin typeface="Cambria Math" charset="0"/>
                          </a:rPr>
                          <m:t>𝑚</m:t>
                        </m:r>
                      </m:e>
                      <m:sub>
                        <m:r>
                          <a:rPr lang="en-US" altLang="zh-CN" i="1">
                            <a:latin typeface="Cambria Math" charset="0"/>
                          </a:rPr>
                          <m:t>𝑁</m:t>
                        </m:r>
                        <m:r>
                          <a:rPr lang="en-US" altLang="zh-CN" i="1">
                            <a:latin typeface="Cambria Math" charset="0"/>
                          </a:rPr>
                          <m:t>→∞</m:t>
                        </m:r>
                      </m:sub>
                    </m:sSub>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charset="0"/>
                              </a:rPr>
                              <m:t>1−</m:t>
                            </m:r>
                            <m:f>
                              <m:fPr>
                                <m:ctrlPr>
                                  <a:rPr lang="zh-CN" altLang="zh-CN" i="1">
                                    <a:latin typeface="Cambria Math" panose="02040503050406030204" pitchFamily="18" charset="0"/>
                                  </a:rPr>
                                </m:ctrlPr>
                              </m:fPr>
                              <m:num>
                                <m:r>
                                  <a:rPr lang="en-US" altLang="zh-CN" i="1">
                                    <a:latin typeface="Cambria Math" charset="0"/>
                                  </a:rPr>
                                  <m:t>1</m:t>
                                </m:r>
                              </m:num>
                              <m:den>
                                <m:r>
                                  <a:rPr lang="en-US" altLang="zh-CN" i="1">
                                    <a:latin typeface="Cambria Math" charset="0"/>
                                  </a:rPr>
                                  <m:t>𝑁</m:t>
                                </m:r>
                              </m:den>
                            </m:f>
                          </m:e>
                        </m:d>
                      </m:e>
                      <m:sup>
                        <m:r>
                          <a:rPr lang="en-US" altLang="zh-CN" i="1">
                            <a:latin typeface="Cambria Math" charset="0"/>
                          </a:rPr>
                          <m:t>𝑁</m:t>
                        </m:r>
                      </m:sup>
                    </m:sSup>
                    <m:r>
                      <a:rPr lang="en-US" altLang="zh-CN" i="1">
                        <a:latin typeface="Cambria Math" charset="0"/>
                      </a:rPr>
                      <m:t>=</m:t>
                    </m:r>
                    <m:r>
                      <a:rPr lang="en-US" altLang="zh-CN" i="1">
                        <a:solidFill>
                          <a:srgbClr val="C00000"/>
                        </a:solidFill>
                        <a:latin typeface="Cambria Math" charset="0"/>
                      </a:rPr>
                      <m:t>0.368</m:t>
                    </m:r>
                  </m:oMath>
                </a14:m>
                <a:r>
                  <a:rPr lang="zh-CN" altLang="zh-CN" dirty="0">
                    <a:solidFill>
                      <a:srgbClr val="C00000"/>
                    </a:solidFill>
                  </a:rPr>
                  <a:t> </a:t>
                </a:r>
                <a:endParaRPr lang="en-US" altLang="zh-CN" kern="100" dirty="0"/>
              </a:p>
              <a:p>
                <a:pPr>
                  <a:lnSpc>
                    <a:spcPct val="100000"/>
                  </a:lnSpc>
                  <a:spcBef>
                    <a:spcPts val="600"/>
                  </a:spcBef>
                  <a:spcAft>
                    <a:spcPts val="0"/>
                  </a:spcAft>
                </a:pPr>
                <a:r>
                  <a:rPr lang="zh-CN" altLang="zh-CN" dirty="0">
                    <a:solidFill>
                      <a:srgbClr val="C00000"/>
                    </a:solidFill>
                  </a:rPr>
                  <a:t>包内数据</a:t>
                </a:r>
                <a:r>
                  <a:rPr lang="zh-CN" altLang="en-US" b="1" dirty="0"/>
                  <a:t>：</a:t>
                </a:r>
                <a:r>
                  <a:rPr lang="zh-CN" altLang="zh-CN" kern="100" dirty="0"/>
                  <a:t>原始训练集中约有</a:t>
                </a:r>
                <a:r>
                  <a:rPr lang="zh-CN" altLang="en-US" kern="100" dirty="0"/>
                  <a:t>：</a:t>
                </a:r>
                <a14:m>
                  <m:oMath xmlns:m="http://schemas.openxmlformats.org/officeDocument/2006/math">
                    <m:r>
                      <a:rPr lang="en-US" altLang="zh-CN" kern="100">
                        <a:latin typeface="Cambria Math" charset="0"/>
                      </a:rPr>
                      <m:t>1</m:t>
                    </m:r>
                    <m:r>
                      <a:rPr lang="en-US" altLang="zh-CN" i="1" kern="100">
                        <a:latin typeface="Cambria Math" charset="0"/>
                      </a:rPr>
                      <m:t>−</m:t>
                    </m:r>
                    <m:r>
                      <a:rPr lang="en-US" altLang="zh-CN" kern="100">
                        <a:latin typeface="Cambria Math" charset="0"/>
                      </a:rPr>
                      <m:t>0</m:t>
                    </m:r>
                    <m:r>
                      <a:rPr lang="en-US" altLang="zh-CN" i="1" kern="100">
                        <a:latin typeface="Cambria Math" charset="0"/>
                      </a:rPr>
                      <m:t>.</m:t>
                    </m:r>
                    <m:r>
                      <a:rPr lang="en-US" altLang="zh-CN" kern="100">
                        <a:latin typeface="Cambria Math" charset="0"/>
                      </a:rPr>
                      <m:t>368=63.2%</m:t>
                    </m:r>
                  </m:oMath>
                </a14:m>
                <a:r>
                  <a:rPr lang="zh-CN" altLang="zh-CN" kern="100" dirty="0"/>
                  <a:t>的样本出现在采样集中</a:t>
                </a:r>
                <a:endParaRPr lang="en-US" altLang="zh-CN" kern="100" dirty="0"/>
              </a:p>
              <a:p>
                <a:pPr>
                  <a:lnSpc>
                    <a:spcPct val="100000"/>
                  </a:lnSpc>
                  <a:spcBef>
                    <a:spcPts val="600"/>
                  </a:spcBef>
                  <a:spcAft>
                    <a:spcPts val="0"/>
                  </a:spcAft>
                </a:pPr>
                <a:r>
                  <a:rPr lang="zh-CN" altLang="zh-CN" dirty="0">
                    <a:solidFill>
                      <a:srgbClr val="C00000"/>
                    </a:solidFill>
                  </a:rPr>
                  <a:t>包外数据</a:t>
                </a:r>
                <a:r>
                  <a:rPr lang="zh-CN" altLang="zh-CN" dirty="0"/>
                  <a:t>（</a:t>
                </a:r>
                <a:r>
                  <a:rPr lang="en-US" altLang="zh-CN" dirty="0"/>
                  <a:t>out of bag, oob</a:t>
                </a:r>
                <a:r>
                  <a:rPr lang="zh-CN" altLang="zh-CN" dirty="0"/>
                  <a:t>） </a:t>
                </a:r>
                <a:r>
                  <a:rPr lang="zh-CN" altLang="en-US" dirty="0"/>
                  <a:t>：其余</a:t>
                </a:r>
                <a:r>
                  <a:rPr lang="en-US" altLang="zh-CN" dirty="0"/>
                  <a:t>0.368</a:t>
                </a:r>
                <a:r>
                  <a:rPr lang="zh-CN" altLang="en-US" dirty="0"/>
                  <a:t>的数据</a:t>
                </a:r>
                <a:endParaRPr lang="zh-CN" altLang="zh-CN" kern="1050" dirty="0"/>
              </a:p>
              <a:p>
                <a:pPr>
                  <a:lnSpc>
                    <a:spcPct val="100000"/>
                  </a:lnSpc>
                  <a:spcBef>
                    <a:spcPts val="600"/>
                  </a:spcBef>
                </a:pPr>
                <a:r>
                  <a:rPr lang="zh-CN" altLang="zh-CN" dirty="0"/>
                  <a:t>由于包外数据不参与某个基模型的训练，我们可以将其用作验证集，用于对泛化性能的估计，这样无需额外留出验证集。 </a:t>
                </a:r>
                <a:endParaRPr kumimoji="1"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a:blip r:embed="rId2"/>
                <a:stretch>
                  <a:fillRect l="-943"/>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en-US" altLang="zh-CN" dirty="0"/>
              <a:t>Bootstrap</a:t>
            </a:r>
            <a:endParaRPr kumimoji="1" lang="zh-CN" altLang="en-US" dirty="0"/>
          </a:p>
        </p:txBody>
      </p:sp>
    </p:spTree>
    <p:extLst>
      <p:ext uri="{BB962C8B-B14F-4D97-AF65-F5344CB8AC3E}">
        <p14:creationId xmlns:p14="http://schemas.microsoft.com/office/powerpoint/2010/main" val="475402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38195" y="1997839"/>
            <a:ext cx="5653805"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ts val="600"/>
              </a:spcBef>
              <a:spcAft>
                <a:spcPts val="600"/>
              </a:spcAft>
              <a:buFont typeface="Wingdings" panose="05000000000000000000" pitchFamily="2" charset="2"/>
              <a:buChar char="n"/>
            </a:pPr>
            <a:r>
              <a:rPr kumimoji="1" lang="en-US" altLang="zh-CN" sz="4000" dirty="0">
                <a:solidFill>
                  <a:schemeClr val="bg1">
                    <a:lumMod val="75000"/>
                  </a:schemeClr>
                </a:solidFill>
                <a:latin typeface="微软雅黑" panose="020B0503020204020204" pitchFamily="34" charset="-122"/>
                <a:ea typeface="微软雅黑" panose="020B0503020204020204" pitchFamily="34" charset="-122"/>
              </a:rPr>
              <a:t>Bagging</a:t>
            </a:r>
          </a:p>
          <a:p>
            <a:pPr eaLnBrk="1" hangingPunct="1">
              <a:spcBef>
                <a:spcPts val="600"/>
              </a:spcBef>
              <a:spcAft>
                <a:spcPts val="600"/>
              </a:spcAft>
              <a:buFont typeface="Wingdings" panose="05000000000000000000" pitchFamily="2" charset="2"/>
              <a:buChar char="n"/>
            </a:pPr>
            <a:r>
              <a:rPr kumimoji="1" lang="zh-CN" altLang="en-US" sz="4000" dirty="0">
                <a:solidFill>
                  <a:schemeClr val="bg1">
                    <a:lumMod val="65000"/>
                  </a:schemeClr>
                </a:solidFill>
                <a:latin typeface="微软雅黑" panose="020B0503020204020204" pitchFamily="34" charset="-122"/>
                <a:ea typeface="微软雅黑" panose="020B0503020204020204" pitchFamily="34" charset="-122"/>
              </a:rPr>
              <a:t>提升法</a:t>
            </a:r>
            <a:endParaRPr kumimoji="1" lang="en-US" altLang="zh-CN" sz="40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4000" dirty="0">
                <a:solidFill>
                  <a:schemeClr val="bg1">
                    <a:lumMod val="65000"/>
                  </a:schemeClr>
                </a:solidFill>
                <a:latin typeface="微软雅黑" panose="020B0503020204020204" pitchFamily="34" charset="-122"/>
                <a:ea typeface="微软雅黑" panose="020B0503020204020204" pitchFamily="34" charset="-122"/>
              </a:rPr>
              <a:t>投票法</a:t>
            </a:r>
            <a:endParaRPr kumimoji="1" lang="en-US" altLang="zh-CN" sz="4000" dirty="0">
              <a:solidFill>
                <a:schemeClr val="bg1">
                  <a:lumMod val="65000"/>
                </a:schemeClr>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4000" dirty="0">
                <a:solidFill>
                  <a:srgbClr val="094162"/>
                </a:solidFill>
                <a:latin typeface="微软雅黑" panose="020B0503020204020204" pitchFamily="34" charset="-122"/>
                <a:ea typeface="微软雅黑" panose="020B0503020204020204" pitchFamily="34" charset="-122"/>
              </a:rPr>
              <a:t>堆叠法</a:t>
            </a:r>
            <a:endParaRPr kumimoji="1" lang="en-US" altLang="zh-CN" sz="4000" dirty="0">
              <a:solidFill>
                <a:srgbClr val="09416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7930970"/>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堆叠法</a:t>
            </a:r>
          </a:p>
        </p:txBody>
      </p:sp>
      <p:sp>
        <p:nvSpPr>
          <p:cNvPr id="3" name="内容占位符 2"/>
          <p:cNvSpPr>
            <a:spLocks noGrp="1"/>
          </p:cNvSpPr>
          <p:nvPr>
            <p:ph sz="quarter" idx="10"/>
          </p:nvPr>
        </p:nvSpPr>
        <p:spPr/>
        <p:txBody>
          <a:bodyPr/>
          <a:lstStyle/>
          <a:p>
            <a:r>
              <a:rPr kumimoji="1" lang="zh-CN" altLang="zh-CN" dirty="0"/>
              <a:t>各基学习器的地位相同</a:t>
            </a:r>
            <a:r>
              <a:rPr kumimoji="1" lang="zh-CN" altLang="en-US" dirty="0"/>
              <a:t>时</a:t>
            </a:r>
            <a:r>
              <a:rPr kumimoji="1" lang="zh-CN" altLang="zh-CN" dirty="0"/>
              <a:t>，集成采用简单的投票（分类任务）或平均（回归）机制即可。</a:t>
            </a:r>
            <a:endParaRPr kumimoji="1" lang="en-US" altLang="zh-CN" dirty="0"/>
          </a:p>
          <a:p>
            <a:r>
              <a:rPr kumimoji="1" lang="zh-CN" altLang="zh-CN" dirty="0"/>
              <a:t>但当不同基学习器性能差别较大时，可以对各基学习器的结果采用加权平均法，其中权重需要用户根据经验指定，或者采用</a:t>
            </a:r>
            <a:r>
              <a:rPr kumimoji="1" lang="zh-CN" altLang="zh-CN" dirty="0">
                <a:solidFill>
                  <a:srgbClr val="C00000"/>
                </a:solidFill>
              </a:rPr>
              <a:t>堆叠法</a:t>
            </a:r>
            <a:r>
              <a:rPr kumimoji="1" lang="zh-CN" altLang="zh-CN" dirty="0"/>
              <a:t>对基模型进行更好的融合。</a:t>
            </a:r>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80874574-ECCB-CD52-0B5A-80DC60C388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975" y="3226253"/>
            <a:ext cx="7947981" cy="3429000"/>
          </a:xfrm>
          <a:prstGeom prst="rect">
            <a:avLst/>
          </a:prstGeom>
        </p:spPr>
      </p:pic>
      <p:sp>
        <p:nvSpPr>
          <p:cNvPr id="6" name="文本框 5">
            <a:extLst>
              <a:ext uri="{FF2B5EF4-FFF2-40B4-BE49-F238E27FC236}">
                <a16:creationId xmlns:a16="http://schemas.microsoft.com/office/drawing/2014/main" id="{02A52908-0168-DB24-3BA0-E9CD3AE9CA14}"/>
              </a:ext>
            </a:extLst>
          </p:cNvPr>
          <p:cNvSpPr txBox="1"/>
          <p:nvPr/>
        </p:nvSpPr>
        <p:spPr>
          <a:xfrm>
            <a:off x="9807678" y="6150812"/>
            <a:ext cx="1107996" cy="369332"/>
          </a:xfrm>
          <a:prstGeom prst="rect">
            <a:avLst/>
          </a:prstGeom>
          <a:noFill/>
        </p:spPr>
        <p:txBody>
          <a:bodyPr wrap="none" rtlCol="0">
            <a:spAutoFit/>
          </a:bodyPr>
          <a:lstStyle/>
          <a:p>
            <a:r>
              <a:rPr kumimoji="1" lang="zh-CN" altLang="en-US" dirty="0">
                <a:solidFill>
                  <a:srgbClr val="C00000"/>
                </a:solidFill>
              </a:rPr>
              <a:t>信息泄露</a:t>
            </a:r>
          </a:p>
        </p:txBody>
      </p:sp>
    </p:spTree>
    <p:extLst>
      <p:ext uri="{BB962C8B-B14F-4D97-AF65-F5344CB8AC3E}">
        <p14:creationId xmlns:p14="http://schemas.microsoft.com/office/powerpoint/2010/main" val="1484029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A1BD1-61B1-BBCC-B37C-DF41EFC19558}"/>
              </a:ext>
            </a:extLst>
          </p:cNvPr>
          <p:cNvSpPr>
            <a:spLocks noGrp="1"/>
          </p:cNvSpPr>
          <p:nvPr>
            <p:ph type="title"/>
          </p:nvPr>
        </p:nvSpPr>
        <p:spPr/>
        <p:txBody>
          <a:bodyPr/>
          <a:lstStyle/>
          <a:p>
            <a:r>
              <a:rPr kumimoji="1" lang="zh-CN" altLang="en-US" dirty="0"/>
              <a:t>堆叠法：类似交叉验证</a:t>
            </a:r>
          </a:p>
        </p:txBody>
      </p:sp>
      <p:sp>
        <p:nvSpPr>
          <p:cNvPr id="3" name="内容占位符 2">
            <a:extLst>
              <a:ext uri="{FF2B5EF4-FFF2-40B4-BE49-F238E27FC236}">
                <a16:creationId xmlns:a16="http://schemas.microsoft.com/office/drawing/2014/main" id="{0B788869-9D14-2AD6-28D5-C31763D624DD}"/>
              </a:ext>
            </a:extLst>
          </p:cNvPr>
          <p:cNvSpPr>
            <a:spLocks noGrp="1"/>
          </p:cNvSpPr>
          <p:nvPr>
            <p:ph sz="quarter" idx="10"/>
          </p:nvPr>
        </p:nvSpPr>
        <p:spPr/>
        <p:txBody>
          <a:bodyPr/>
          <a:lstStyle/>
          <a:p>
            <a:endParaRPr kumimoji="1" lang="zh-CN" altLang="en-US" dirty="0"/>
          </a:p>
        </p:txBody>
      </p:sp>
      <p:pic>
        <p:nvPicPr>
          <p:cNvPr id="4" name="图片 3">
            <a:extLst>
              <a:ext uri="{FF2B5EF4-FFF2-40B4-BE49-F238E27FC236}">
                <a16:creationId xmlns:a16="http://schemas.microsoft.com/office/drawing/2014/main" id="{29A312C6-5B07-A075-D391-9CDB54C130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78418"/>
            <a:ext cx="10912606" cy="5979582"/>
          </a:xfrm>
          <a:prstGeom prst="rect">
            <a:avLst/>
          </a:prstGeom>
        </p:spPr>
      </p:pic>
      <p:pic>
        <p:nvPicPr>
          <p:cNvPr id="5" name="图片 4">
            <a:extLst>
              <a:ext uri="{FF2B5EF4-FFF2-40B4-BE49-F238E27FC236}">
                <a16:creationId xmlns:a16="http://schemas.microsoft.com/office/drawing/2014/main" id="{1A6486DD-24FC-EA6B-27C2-76396EA6E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0750" y="1985010"/>
            <a:ext cx="5270500" cy="2887980"/>
          </a:xfrm>
          <a:prstGeom prst="rect">
            <a:avLst/>
          </a:prstGeom>
        </p:spPr>
      </p:pic>
    </p:spTree>
    <p:extLst>
      <p:ext uri="{BB962C8B-B14F-4D97-AF65-F5344CB8AC3E}">
        <p14:creationId xmlns:p14="http://schemas.microsoft.com/office/powerpoint/2010/main" val="35825596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堆叠法：类似留出法</a:t>
            </a:r>
            <a:endParaRPr kumimoji="1" lang="zh-CN" altLang="en-US" dirty="0"/>
          </a:p>
        </p:txBody>
      </p:sp>
      <p:sp>
        <p:nvSpPr>
          <p:cNvPr id="3" name="内容占位符 2"/>
          <p:cNvSpPr>
            <a:spLocks noGrp="1"/>
          </p:cNvSpPr>
          <p:nvPr>
            <p:ph idx="4294967295"/>
          </p:nvPr>
        </p:nvSpPr>
        <p:spPr>
          <a:xfrm>
            <a:off x="609600" y="1166284"/>
            <a:ext cx="11343051" cy="4525433"/>
          </a:xfrm>
          <a:prstGeom prst="rect">
            <a:avLst/>
          </a:prstGeom>
        </p:spPr>
        <p:txBody>
          <a:bodyPr/>
          <a:lstStyle/>
          <a:p>
            <a:r>
              <a:rPr lang="zh-CN" altLang="en-US" sz="2800" kern="1200" dirty="0">
                <a:solidFill>
                  <a:srgbClr val="09405E"/>
                </a:solidFill>
                <a:latin typeface="微软雅黑" panose="020B0503020204020204" pitchFamily="34" charset="-122"/>
                <a:ea typeface="微软雅黑" panose="020B0503020204020204" pitchFamily="34" charset="-122"/>
                <a:cs typeface="+mn-cs"/>
              </a:rPr>
              <a:t>在训练集创建一个小的留出集（</a:t>
            </a:r>
            <a:r>
              <a:rPr lang="en-US" altLang="zh-CN" sz="2800" kern="1200" dirty="0">
                <a:solidFill>
                  <a:srgbClr val="09405E"/>
                </a:solidFill>
                <a:latin typeface="微软雅黑" panose="020B0503020204020204" pitchFamily="34" charset="-122"/>
                <a:ea typeface="微软雅黑" panose="020B0503020204020204" pitchFamily="34" charset="-122"/>
                <a:cs typeface="+mn-cs"/>
              </a:rPr>
              <a:t>probe</a:t>
            </a:r>
            <a:r>
              <a:rPr lang="zh-CN" altLang="en-US" sz="2800" kern="1200" dirty="0">
                <a:solidFill>
                  <a:srgbClr val="09405E"/>
                </a:solidFill>
                <a:latin typeface="微软雅黑" panose="020B0503020204020204" pitchFamily="34" charset="-122"/>
                <a:ea typeface="微软雅黑" panose="020B0503020204020204" pitchFamily="34" charset="-122"/>
                <a:cs typeface="+mn-cs"/>
              </a:rPr>
              <a:t>），用于训练</a:t>
            </a:r>
            <a:r>
              <a:rPr lang="en-US" altLang="zh-CN" sz="2800" kern="1200" dirty="0">
                <a:solidFill>
                  <a:srgbClr val="09405E"/>
                </a:solidFill>
                <a:latin typeface="微软雅黑" panose="020B0503020204020204" pitchFamily="34" charset="-122"/>
                <a:ea typeface="微软雅黑" panose="020B0503020204020204" pitchFamily="34" charset="-122"/>
                <a:cs typeface="+mn-cs"/>
              </a:rPr>
              <a:t>stacker</a:t>
            </a:r>
            <a:r>
              <a:rPr lang="zh-CN" altLang="en-US" sz="2800" kern="1200" dirty="0">
                <a:solidFill>
                  <a:srgbClr val="09405E"/>
                </a:solidFill>
                <a:latin typeface="微软雅黑" panose="020B0503020204020204" pitchFamily="34" charset="-122"/>
                <a:ea typeface="微软雅黑" panose="020B0503020204020204" pitchFamily="34" charset="-122"/>
                <a:cs typeface="+mn-cs"/>
              </a:rPr>
              <a:t>模型</a:t>
            </a:r>
          </a:p>
        </p:txBody>
      </p:sp>
      <p:sp>
        <p:nvSpPr>
          <p:cNvPr id="5" name="矩形 4"/>
          <p:cNvSpPr/>
          <p:nvPr/>
        </p:nvSpPr>
        <p:spPr>
          <a:xfrm>
            <a:off x="609600" y="6323930"/>
            <a:ext cx="12769419" cy="338554"/>
          </a:xfrm>
          <a:prstGeom prst="rect">
            <a:avLst/>
          </a:prstGeom>
        </p:spPr>
        <p:txBody>
          <a:bodyPr wrap="square">
            <a:spAutoFit/>
          </a:bodyPr>
          <a:lstStyle/>
          <a:p>
            <a:r>
              <a:rPr lang="en-US" altLang="zh-CN" sz="1600" dirty="0"/>
              <a:t>Combining Predictions for Accurate Recommender Systems, </a:t>
            </a:r>
            <a:r>
              <a:rPr lang="de-DE" altLang="zh-CN" sz="1600" dirty="0"/>
              <a:t>Michael </a:t>
            </a:r>
            <a:r>
              <a:rPr lang="de-DE" altLang="zh-CN" sz="1600" dirty="0" err="1"/>
              <a:t>Jahrer</a:t>
            </a:r>
            <a:r>
              <a:rPr lang="de-DE" altLang="zh-CN" sz="1600" dirty="0"/>
              <a:t>, Andreas </a:t>
            </a:r>
            <a:r>
              <a:rPr lang="de-DE" altLang="zh-CN" sz="1600" dirty="0" err="1"/>
              <a:t>Töscher</a:t>
            </a:r>
            <a:r>
              <a:rPr lang="de-DE" altLang="zh-CN" sz="1600" dirty="0"/>
              <a:t>, Robert </a:t>
            </a:r>
            <a:r>
              <a:rPr lang="de-DE" altLang="zh-CN" sz="1600" dirty="0" err="1"/>
              <a:t>Legenstein</a:t>
            </a:r>
            <a:r>
              <a:rPr lang="de-DE" altLang="zh-CN" sz="1600" dirty="0"/>
              <a:t>, KDD2010</a:t>
            </a:r>
            <a:endParaRPr kumimoji="1" lang="zh-CN" altLang="en-US" sz="1600" dirty="0"/>
          </a:p>
        </p:txBody>
      </p:sp>
      <p:pic>
        <p:nvPicPr>
          <p:cNvPr id="6" name="图片 5"/>
          <p:cNvPicPr>
            <a:picLocks noChangeAspect="1"/>
          </p:cNvPicPr>
          <p:nvPr/>
        </p:nvPicPr>
        <p:blipFill>
          <a:blip r:embed="rId3"/>
          <a:stretch>
            <a:fillRect/>
          </a:stretch>
        </p:blipFill>
        <p:spPr>
          <a:xfrm>
            <a:off x="911424" y="2019801"/>
            <a:ext cx="4013200" cy="1185333"/>
          </a:xfrm>
          <a:prstGeom prst="rect">
            <a:avLst/>
          </a:prstGeom>
        </p:spPr>
      </p:pic>
      <p:sp>
        <p:nvSpPr>
          <p:cNvPr id="7" name="矩形 6"/>
          <p:cNvSpPr/>
          <p:nvPr/>
        </p:nvSpPr>
        <p:spPr>
          <a:xfrm>
            <a:off x="5390637" y="1951672"/>
            <a:ext cx="6096000" cy="1477328"/>
          </a:xfrm>
          <a:prstGeom prst="rect">
            <a:avLst/>
          </a:prstGeom>
        </p:spPr>
        <p:txBody>
          <a:bodyPr>
            <a:spAutoFit/>
          </a:bodyPr>
          <a:lstStyle/>
          <a:p>
            <a:pPr latinLnBrk="1">
              <a:buFont typeface="Arial" charset="0"/>
              <a:buChar char="•"/>
            </a:pPr>
            <a:r>
              <a:rPr lang="en-US" altLang="zh-CN" sz="2400" dirty="0">
                <a:solidFill>
                  <a:srgbClr val="09405E"/>
                </a:solidFill>
                <a:latin typeface="微软雅黑" panose="020B0503020204020204" pitchFamily="34" charset="-122"/>
                <a:ea typeface="微软雅黑" panose="020B0503020204020204" pitchFamily="34" charset="-122"/>
              </a:rPr>
              <a:t>Train</a:t>
            </a:r>
            <a:r>
              <a:rPr lang="zh-CN" altLang="en-US" sz="2400" dirty="0">
                <a:solidFill>
                  <a:srgbClr val="09405E"/>
                </a:solidFill>
                <a:latin typeface="微软雅黑" panose="020B0503020204020204" pitchFamily="34" charset="-122"/>
                <a:ea typeface="微软雅黑" panose="020B0503020204020204" pitchFamily="34" charset="-122"/>
              </a:rPr>
              <a:t>：训练基模型</a:t>
            </a:r>
            <a:endParaRPr lang="en-US" altLang="zh-CN" sz="2400" dirty="0">
              <a:solidFill>
                <a:srgbClr val="09405E"/>
              </a:solidFill>
              <a:latin typeface="微软雅黑" panose="020B0503020204020204" pitchFamily="34" charset="-122"/>
              <a:ea typeface="微软雅黑" panose="020B0503020204020204" pitchFamily="34" charset="-122"/>
            </a:endParaRPr>
          </a:p>
          <a:p>
            <a:pPr latinLnBrk="1">
              <a:buFont typeface="Arial" charset="0"/>
              <a:buChar char="•"/>
            </a:pPr>
            <a:r>
              <a:rPr lang="en-US" altLang="zh-CN" sz="2400" dirty="0">
                <a:solidFill>
                  <a:srgbClr val="09405E"/>
                </a:solidFill>
                <a:latin typeface="微软雅黑" panose="020B0503020204020204" pitchFamily="34" charset="-122"/>
                <a:ea typeface="微软雅黑" panose="020B0503020204020204" pitchFamily="34" charset="-122"/>
              </a:rPr>
              <a:t>Probe</a:t>
            </a:r>
            <a:r>
              <a:rPr lang="zh-CN" altLang="en-US" sz="2400" dirty="0">
                <a:solidFill>
                  <a:srgbClr val="09405E"/>
                </a:solidFill>
                <a:latin typeface="微软雅黑" panose="020B0503020204020204" pitchFamily="34" charset="-122"/>
                <a:ea typeface="微软雅黑" panose="020B0503020204020204" pitchFamily="34" charset="-122"/>
              </a:rPr>
              <a:t>：训练融合模型</a:t>
            </a:r>
            <a:endParaRPr lang="en-US" altLang="zh-CN" sz="2400" dirty="0">
              <a:solidFill>
                <a:srgbClr val="09405E"/>
              </a:solidFill>
              <a:latin typeface="微软雅黑" panose="020B0503020204020204" pitchFamily="34" charset="-122"/>
              <a:ea typeface="微软雅黑" panose="020B0503020204020204" pitchFamily="34" charset="-122"/>
            </a:endParaRPr>
          </a:p>
          <a:p>
            <a:pPr latinLnBrk="1">
              <a:buFont typeface="Arial" charset="0"/>
              <a:buChar char="•"/>
            </a:pPr>
            <a:r>
              <a:rPr lang="en-US" altLang="zh-CN" sz="2400" dirty="0">
                <a:solidFill>
                  <a:srgbClr val="09405E"/>
                </a:solidFill>
                <a:latin typeface="微软雅黑" panose="020B0503020204020204" pitchFamily="34" charset="-122"/>
                <a:ea typeface="微软雅黑" panose="020B0503020204020204" pitchFamily="34" charset="-122"/>
              </a:rPr>
              <a:t>Qualifying</a:t>
            </a:r>
            <a:r>
              <a:rPr lang="zh-CN" altLang="en-US" sz="2400" dirty="0">
                <a:solidFill>
                  <a:srgbClr val="09405E"/>
                </a:solidFill>
                <a:latin typeface="微软雅黑" panose="020B0503020204020204" pitchFamily="34" charset="-122"/>
                <a:ea typeface="微软雅黑" panose="020B0503020204020204" pitchFamily="34" charset="-122"/>
              </a:rPr>
              <a:t>：测试集</a:t>
            </a:r>
            <a:endParaRPr lang="en-US" altLang="zh-CN" sz="2400" dirty="0">
              <a:solidFill>
                <a:srgbClr val="09405E"/>
              </a:solidFill>
              <a:latin typeface="微软雅黑" panose="020B0503020204020204" pitchFamily="34" charset="-122"/>
              <a:ea typeface="微软雅黑" panose="020B0503020204020204" pitchFamily="34" charset="-122"/>
            </a:endParaRPr>
          </a:p>
          <a:p>
            <a:pPr latinLnBrk="1">
              <a:buFont typeface="Arial" charset="0"/>
              <a:buChar char="•"/>
            </a:pPr>
            <a:endParaRPr lang="zh-CN" altLang="en-US" b="0" i="0" dirty="0">
              <a:solidFill>
                <a:srgbClr val="333333"/>
              </a:solidFill>
              <a:effectLst/>
              <a:latin typeface="-apple-system" charset="0"/>
            </a:endParaRPr>
          </a:p>
        </p:txBody>
      </p:sp>
      <p:sp>
        <p:nvSpPr>
          <p:cNvPr id="8" name="矩形 7"/>
          <p:cNvSpPr/>
          <p:nvPr/>
        </p:nvSpPr>
        <p:spPr>
          <a:xfrm>
            <a:off x="468445" y="4619090"/>
            <a:ext cx="11018192" cy="830997"/>
          </a:xfrm>
          <a:prstGeom prst="rect">
            <a:avLst/>
          </a:prstGeom>
        </p:spPr>
        <p:txBody>
          <a:bodyPr wrap="square">
            <a:spAutoFit/>
          </a:bodyPr>
          <a:lstStyle/>
          <a:p>
            <a:pPr latinLnBrk="1">
              <a:buFont typeface="Arial" charset="0"/>
              <a:buChar char="•"/>
            </a:pPr>
            <a:r>
              <a:rPr lang="en-US" altLang="zh-CN" sz="2400" dirty="0">
                <a:solidFill>
                  <a:srgbClr val="09405E"/>
                </a:solidFill>
                <a:latin typeface="微软雅黑" panose="020B0503020204020204" pitchFamily="34" charset="-122"/>
                <a:ea typeface="微软雅黑" panose="020B0503020204020204" pitchFamily="34" charset="-122"/>
              </a:rPr>
              <a:t>Blending</a:t>
            </a:r>
            <a:r>
              <a:rPr lang="zh-CN" altLang="en-US" sz="2400" dirty="0">
                <a:solidFill>
                  <a:srgbClr val="09405E"/>
                </a:solidFill>
                <a:latin typeface="微软雅黑" panose="020B0503020204020204" pitchFamily="34" charset="-122"/>
                <a:ea typeface="微软雅黑" panose="020B0503020204020204" pitchFamily="34" charset="-122"/>
              </a:rPr>
              <a:t>只使用了整体中数据一部分，最终的模型有可能对留出集过拟合</a:t>
            </a:r>
          </a:p>
          <a:p>
            <a:pPr latinLnBrk="1">
              <a:buFont typeface="Arial" charset="0"/>
              <a:buChar char="•"/>
            </a:pPr>
            <a:r>
              <a:rPr lang="en-US" altLang="zh-CN" sz="2400" dirty="0">
                <a:solidFill>
                  <a:srgbClr val="09405E"/>
                </a:solidFill>
                <a:latin typeface="微软雅黑" panose="020B0503020204020204" pitchFamily="34" charset="-122"/>
                <a:ea typeface="微软雅黑" panose="020B0503020204020204" pitchFamily="34" charset="-122"/>
              </a:rPr>
              <a:t>Stacking</a:t>
            </a:r>
            <a:r>
              <a:rPr lang="zh-CN" altLang="en-US" sz="2400" dirty="0">
                <a:solidFill>
                  <a:srgbClr val="09405E"/>
                </a:solidFill>
                <a:latin typeface="微软雅黑" panose="020B0503020204020204" pitchFamily="34" charset="-122"/>
                <a:ea typeface="微软雅黑" panose="020B0503020204020204" pitchFamily="34" charset="-122"/>
              </a:rPr>
              <a:t>使用交叉验证比使用单一留出集更加稳健 </a:t>
            </a:r>
            <a:r>
              <a:rPr lang="en-US" altLang="zh-CN" sz="2400" dirty="0">
                <a:solidFill>
                  <a:srgbClr val="09405E"/>
                </a:solidFill>
                <a:latin typeface="微软雅黑" panose="020B0503020204020204" pitchFamily="34" charset="-122"/>
                <a:ea typeface="微软雅黑" panose="020B0503020204020204" pitchFamily="34" charset="-122"/>
              </a:rPr>
              <a:t>(</a:t>
            </a:r>
            <a:r>
              <a:rPr lang="zh-CN" altLang="en-US" sz="2400" dirty="0">
                <a:solidFill>
                  <a:srgbClr val="09405E"/>
                </a:solidFill>
                <a:latin typeface="微软雅黑" panose="020B0503020204020204" pitchFamily="34" charset="-122"/>
                <a:ea typeface="微软雅黑" panose="020B0503020204020204" pitchFamily="34" charset="-122"/>
              </a:rPr>
              <a:t>但需要在更多折上进行计算</a:t>
            </a:r>
            <a:r>
              <a:rPr lang="en-US" altLang="zh-CN" sz="2400" dirty="0">
                <a:solidFill>
                  <a:srgbClr val="09405E"/>
                </a:solidFill>
                <a:latin typeface="微软雅黑" panose="020B0503020204020204" pitchFamily="34" charset="-122"/>
                <a:ea typeface="微软雅黑" panose="020B0503020204020204" pitchFamily="34" charset="-122"/>
              </a:rPr>
              <a:t>)</a:t>
            </a:r>
            <a:endParaRPr lang="zh-CN" altLang="en-US" sz="2400" dirty="0">
              <a:solidFill>
                <a:srgbClr val="09405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1369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DBFA2-95B3-9372-747B-96E7C35C2C07}"/>
              </a:ext>
            </a:extLst>
          </p:cNvPr>
          <p:cNvSpPr>
            <a:spLocks noGrp="1"/>
          </p:cNvSpPr>
          <p:nvPr>
            <p:ph type="title"/>
          </p:nvPr>
        </p:nvSpPr>
        <p:spPr/>
        <p:txBody>
          <a:bodyPr/>
          <a:lstStyle/>
          <a:p>
            <a:r>
              <a:rPr kumimoji="1" lang="zh-CN" altLang="en-US" dirty="0"/>
              <a:t>堆叠法</a:t>
            </a:r>
          </a:p>
        </p:txBody>
      </p:sp>
      <p:sp>
        <p:nvSpPr>
          <p:cNvPr id="3" name="内容占位符 2">
            <a:extLst>
              <a:ext uri="{FF2B5EF4-FFF2-40B4-BE49-F238E27FC236}">
                <a16:creationId xmlns:a16="http://schemas.microsoft.com/office/drawing/2014/main" id="{0D77F669-037D-AB6B-039D-EFF002840546}"/>
              </a:ext>
            </a:extLst>
          </p:cNvPr>
          <p:cNvSpPr>
            <a:spLocks noGrp="1"/>
          </p:cNvSpPr>
          <p:nvPr>
            <p:ph sz="quarter" idx="10"/>
          </p:nvPr>
        </p:nvSpPr>
        <p:spPr/>
        <p:txBody>
          <a:bodyPr/>
          <a:lstStyle/>
          <a:p>
            <a:pPr>
              <a:lnSpc>
                <a:spcPct val="100000"/>
              </a:lnSpc>
              <a:spcBef>
                <a:spcPts val="600"/>
              </a:spcBef>
              <a:spcAft>
                <a:spcPts val="600"/>
              </a:spcAft>
            </a:pPr>
            <a:r>
              <a:rPr lang="zh-CN" altLang="zh-CN" kern="0" dirty="0">
                <a:solidFill>
                  <a:srgbClr val="094162"/>
                </a:solidFill>
                <a:effectLst/>
                <a:latin typeface="Microsoft YaHei" panose="020B0503020204020204" pitchFamily="34" charset="-122"/>
                <a:ea typeface="Microsoft YaHei" panose="020B0503020204020204" pitchFamily="34" charset="-122"/>
                <a:cs typeface="Times New Roman" panose="02020603050405020304" pitchFamily="18" charset="0"/>
              </a:rPr>
              <a:t>基模型最好是</a:t>
            </a:r>
            <a:r>
              <a:rPr lang="zh-CN" altLang="zh-CN" kern="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强模型</a:t>
            </a:r>
            <a:r>
              <a:rPr lang="zh-CN" altLang="zh-CN" kern="0" dirty="0">
                <a:solidFill>
                  <a:srgbClr val="094162"/>
                </a:solidFill>
                <a:effectLst/>
                <a:latin typeface="Microsoft YaHei" panose="020B0503020204020204" pitchFamily="34" charset="-122"/>
                <a:ea typeface="Microsoft YaHei" panose="020B0503020204020204" pitchFamily="34" charset="-122"/>
                <a:cs typeface="Times New Roman" panose="02020603050405020304" pitchFamily="18" charset="0"/>
              </a:rPr>
              <a:t>，这样强最后的强学习器可以是一个简单的分类器，防止过拟合</a:t>
            </a:r>
            <a:r>
              <a:rPr lang="zh-CN" altLang="en-US" kern="0" dirty="0">
                <a:solidFill>
                  <a:srgbClr val="094162"/>
                </a:solidFill>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kern="0" dirty="0">
              <a:solidFill>
                <a:srgbClr val="094162"/>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00000"/>
              </a:lnSpc>
              <a:spcBef>
                <a:spcPts val="600"/>
              </a:spcBef>
              <a:spcAft>
                <a:spcPts val="600"/>
              </a:spcAft>
            </a:pPr>
            <a:r>
              <a:rPr lang="zh-CN" altLang="zh-CN" kern="0" dirty="0">
                <a:solidFill>
                  <a:srgbClr val="094162"/>
                </a:solidFill>
                <a:effectLst/>
                <a:latin typeface="Microsoft YaHei" panose="020B0503020204020204" pitchFamily="34" charset="-122"/>
                <a:ea typeface="Microsoft YaHei" panose="020B0503020204020204" pitchFamily="34" charset="-122"/>
                <a:cs typeface="Times New Roman" panose="02020603050405020304" pitchFamily="18" charset="0"/>
              </a:rPr>
              <a:t>基模型的</a:t>
            </a:r>
            <a:r>
              <a:rPr lang="zh-CN" altLang="zh-CN" kern="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数目不能太少</a:t>
            </a:r>
            <a:r>
              <a:rPr lang="zh-CN" altLang="zh-CN" kern="0" dirty="0">
                <a:solidFill>
                  <a:srgbClr val="094162"/>
                </a:solidFill>
                <a:effectLst/>
                <a:latin typeface="Microsoft YaHei" panose="020B0503020204020204" pitchFamily="34" charset="-122"/>
                <a:ea typeface="Microsoft YaHei" panose="020B0503020204020204" pitchFamily="34" charset="-122"/>
                <a:cs typeface="Times New Roman" panose="02020603050405020304" pitchFamily="18" charset="0"/>
              </a:rPr>
              <a:t>，因为前一层模型的数目等于后一层分类器的特征维度</a:t>
            </a:r>
            <a:r>
              <a:rPr lang="zh-CN" altLang="en-US" kern="0" dirty="0">
                <a:solidFill>
                  <a:srgbClr val="094162"/>
                </a:solidFill>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kern="0" dirty="0">
              <a:solidFill>
                <a:srgbClr val="094162"/>
              </a:solidFill>
              <a:latin typeface="Microsoft YaHei" panose="020B0503020204020204" pitchFamily="34" charset="-122"/>
              <a:ea typeface="Microsoft YaHei" panose="020B0503020204020204" pitchFamily="34" charset="-122"/>
              <a:cs typeface="Times New Roman" panose="02020603050405020304" pitchFamily="18" charset="0"/>
            </a:endParaRPr>
          </a:p>
          <a:p>
            <a:pPr>
              <a:lnSpc>
                <a:spcPct val="100000"/>
              </a:lnSpc>
              <a:spcBef>
                <a:spcPts val="600"/>
              </a:spcBef>
              <a:spcAft>
                <a:spcPts val="600"/>
              </a:spcAft>
            </a:pPr>
            <a:r>
              <a:rPr lang="zh-CN" altLang="zh-CN" kern="0" dirty="0">
                <a:solidFill>
                  <a:srgbClr val="094162"/>
                </a:solidFill>
                <a:effectLst/>
                <a:latin typeface="Microsoft YaHei" panose="020B0503020204020204" pitchFamily="34" charset="-122"/>
                <a:ea typeface="Microsoft YaHei" panose="020B0503020204020204" pitchFamily="34" charset="-122"/>
                <a:cs typeface="Times New Roman" panose="02020603050405020304" pitchFamily="18" charset="0"/>
              </a:rPr>
              <a:t>基模型必须</a:t>
            </a:r>
            <a:r>
              <a:rPr lang="en-US" altLang="zh-CN" kern="0" dirty="0">
                <a:solidFill>
                  <a:srgbClr val="094162"/>
                </a:solidFill>
                <a:effectLst/>
                <a:latin typeface="Microsoft YaHei" panose="020B0503020204020204" pitchFamily="34" charset="-122"/>
                <a:ea typeface="Microsoft YaHei" panose="020B0503020204020204" pitchFamily="34" charset="-122"/>
              </a:rPr>
              <a:t>“</a:t>
            </a:r>
            <a:r>
              <a:rPr lang="zh-CN" altLang="zh-CN" kern="0" dirty="0">
                <a:solidFill>
                  <a:srgbClr val="C00000"/>
                </a:solidFill>
                <a:effectLst/>
                <a:latin typeface="Microsoft YaHei" panose="020B0503020204020204" pitchFamily="34" charset="-122"/>
                <a:ea typeface="Microsoft YaHei" panose="020B0503020204020204" pitchFamily="34" charset="-122"/>
                <a:cs typeface="Times New Roman" panose="02020603050405020304" pitchFamily="18" charset="0"/>
              </a:rPr>
              <a:t>准而不同</a:t>
            </a:r>
            <a:r>
              <a:rPr lang="en-US" altLang="zh-CN" kern="0" dirty="0">
                <a:solidFill>
                  <a:srgbClr val="094162"/>
                </a:solidFill>
                <a:effectLst/>
                <a:latin typeface="Microsoft YaHei" panose="020B0503020204020204" pitchFamily="34" charset="-122"/>
                <a:ea typeface="Microsoft YaHei" panose="020B0503020204020204" pitchFamily="34" charset="-122"/>
              </a:rPr>
              <a:t>”</a:t>
            </a:r>
            <a:r>
              <a:rPr lang="zh-CN" altLang="zh-CN" kern="0" dirty="0">
                <a:solidFill>
                  <a:srgbClr val="094162"/>
                </a:solidFill>
                <a:effectLst/>
                <a:latin typeface="Microsoft YaHei" panose="020B0503020204020204" pitchFamily="34" charset="-122"/>
                <a:ea typeface="Microsoft YaHei" panose="020B0503020204020204" pitchFamily="34" charset="-122"/>
                <a:cs typeface="Times New Roman" panose="02020603050405020304" pitchFamily="18" charset="0"/>
              </a:rPr>
              <a:t>，如果有一个性能很差的模型，将会严重影响整个模型融合的效果。</a:t>
            </a:r>
            <a:endParaRPr kumimoji="1" lang="zh-CN" altLang="en-US" dirty="0">
              <a:solidFill>
                <a:srgbClr val="09416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04114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XGBoost</a:t>
            </a:r>
            <a:r>
              <a:rPr lang="zh-CN" altLang="en-US" dirty="0"/>
              <a:t>资源</a:t>
            </a:r>
            <a:endParaRPr kumimoji="1" lang="zh-CN" altLang="en-US" dirty="0"/>
          </a:p>
        </p:txBody>
      </p:sp>
      <p:sp>
        <p:nvSpPr>
          <p:cNvPr id="3" name="内容占位符 2"/>
          <p:cNvSpPr>
            <a:spLocks noGrp="1"/>
          </p:cNvSpPr>
          <p:nvPr>
            <p:ph sz="quarter" idx="10"/>
          </p:nvPr>
        </p:nvSpPr>
        <p:spPr/>
        <p:txBody>
          <a:bodyPr>
            <a:noAutofit/>
          </a:bodyPr>
          <a:lstStyle/>
          <a:p>
            <a:pPr marL="342900" indent="-342900">
              <a:buClr>
                <a:schemeClr val="tx1"/>
              </a:buClr>
              <a:buFont typeface="Arial" charset="0"/>
              <a:buChar char="•"/>
            </a:pPr>
            <a:r>
              <a:rPr kumimoji="1" lang="en-US" altLang="zh-CN" sz="2400" dirty="0" err="1"/>
              <a:t>XGBoost</a:t>
            </a:r>
            <a:r>
              <a:rPr kumimoji="1" lang="zh-CN" altLang="en-US" sz="2400" dirty="0"/>
              <a:t>官方文档：</a:t>
            </a:r>
            <a:r>
              <a:rPr kumimoji="1" lang="en-US" altLang="zh-CN" sz="2400" dirty="0">
                <a:hlinkClick r:id="rId3"/>
              </a:rPr>
              <a:t>https://xgboost.readthedocs.io/en/latest/</a:t>
            </a:r>
            <a:endParaRPr kumimoji="1" lang="en-US" altLang="zh-CN" sz="2400" dirty="0"/>
          </a:p>
          <a:p>
            <a:pPr lvl="1">
              <a:buClr>
                <a:schemeClr val="tx1"/>
              </a:buClr>
              <a:buFont typeface="Arial" charset="0"/>
              <a:buChar char="•"/>
            </a:pPr>
            <a:r>
              <a:rPr lang="en-US" altLang="zh-CN" sz="2000" dirty="0"/>
              <a:t>Python API</a:t>
            </a:r>
            <a:r>
              <a:rPr lang="zh-CN" altLang="en-US" sz="2000" dirty="0"/>
              <a:t>：</a:t>
            </a:r>
            <a:r>
              <a:rPr lang="en-US" altLang="zh-CN" sz="2000" dirty="0">
                <a:hlinkClick r:id="rId4"/>
              </a:rPr>
              <a:t>http://xgboost.readthedocs.io/en/latest/python/python_api.html</a:t>
            </a:r>
            <a:endParaRPr lang="en-US" altLang="zh-CN" sz="2000" dirty="0"/>
          </a:p>
          <a:p>
            <a:pPr lvl="1">
              <a:buClr>
                <a:schemeClr val="tx1"/>
              </a:buClr>
              <a:buFont typeface="Arial" charset="0"/>
              <a:buChar char="•"/>
            </a:pPr>
            <a:r>
              <a:rPr lang="zh-CN" altLang="en-US" sz="2000" dirty="0"/>
              <a:t>参数说明：</a:t>
            </a:r>
            <a:r>
              <a:rPr lang="en-US" altLang="zh-CN" sz="2000" dirty="0"/>
              <a:t> http://</a:t>
            </a:r>
            <a:r>
              <a:rPr lang="en-US" altLang="zh-CN" sz="2000" dirty="0" err="1"/>
              <a:t>xgboost.readthedocs.io</a:t>
            </a:r>
            <a:r>
              <a:rPr lang="en-US" altLang="zh-CN" sz="2000" dirty="0"/>
              <a:t>/</a:t>
            </a:r>
            <a:r>
              <a:rPr lang="en-US" altLang="zh-CN" sz="2000" dirty="0" err="1"/>
              <a:t>en</a:t>
            </a:r>
            <a:r>
              <a:rPr lang="en-US" altLang="zh-CN" sz="2000" dirty="0"/>
              <a:t>/latest/</a:t>
            </a:r>
            <a:r>
              <a:rPr lang="en-US" altLang="zh-CN" sz="2000" dirty="0" err="1"/>
              <a:t>parameter.html#general-parameters</a:t>
            </a:r>
            <a:r>
              <a:rPr lang="en-US" altLang="zh-CN" sz="2000" dirty="0"/>
              <a:t> </a:t>
            </a:r>
            <a:endParaRPr kumimoji="1" lang="en-US" altLang="zh-CN" sz="2000" dirty="0"/>
          </a:p>
          <a:p>
            <a:pPr marL="342900" indent="-342900">
              <a:buClr>
                <a:schemeClr val="tx1"/>
              </a:buClr>
              <a:buFont typeface="Arial" charset="0"/>
              <a:buChar char="•"/>
            </a:pPr>
            <a:r>
              <a:rPr kumimoji="1" lang="en-US" altLang="zh-CN" sz="2400" dirty="0" err="1"/>
              <a:t>Github</a:t>
            </a:r>
            <a:r>
              <a:rPr kumimoji="1" lang="zh-CN" altLang="en-US" sz="2400" dirty="0"/>
              <a:t>： </a:t>
            </a:r>
            <a:r>
              <a:rPr kumimoji="1" lang="en-US" altLang="zh-CN" sz="2400" dirty="0">
                <a:hlinkClick r:id="rId5"/>
              </a:rPr>
              <a:t>https://github.com/dmlc/xgboost</a:t>
            </a:r>
            <a:endParaRPr kumimoji="1" lang="en-US" altLang="zh-CN" sz="2400" dirty="0"/>
          </a:p>
          <a:p>
            <a:pPr lvl="1">
              <a:buClr>
                <a:schemeClr val="tx1"/>
              </a:buClr>
              <a:buFont typeface="Arial" charset="0"/>
              <a:buChar char="•"/>
            </a:pPr>
            <a:r>
              <a:rPr lang="zh-CN" altLang="en-US" sz="2000" dirty="0"/>
              <a:t>很多有用的资源：</a:t>
            </a:r>
            <a:r>
              <a:rPr lang="en-US" altLang="zh-CN" sz="2000" dirty="0">
                <a:hlinkClick r:id="rId6"/>
              </a:rPr>
              <a:t>https://github.com/dmlc/xgboost/blob/master/demo/README.md</a:t>
            </a:r>
            <a:endParaRPr lang="en-US" altLang="zh-CN" sz="2000" dirty="0"/>
          </a:p>
          <a:p>
            <a:pPr lvl="1">
              <a:buClr>
                <a:schemeClr val="tx1"/>
              </a:buClr>
              <a:buFont typeface="Arial" charset="0"/>
              <a:buChar char="•"/>
            </a:pPr>
            <a:r>
              <a:rPr lang="en-US" altLang="zh-CN" sz="2000" dirty="0"/>
              <a:t>GPU</a:t>
            </a:r>
            <a:r>
              <a:rPr lang="zh-CN" altLang="en-US" sz="2000" dirty="0"/>
              <a:t>加速：</a:t>
            </a:r>
            <a:r>
              <a:rPr lang="en-US" altLang="zh-CN" sz="2000" dirty="0"/>
              <a:t> https://</a:t>
            </a:r>
            <a:r>
              <a:rPr lang="en-US" altLang="zh-CN" sz="2000" dirty="0" err="1"/>
              <a:t>github.com</a:t>
            </a:r>
            <a:r>
              <a:rPr lang="en-US" altLang="zh-CN" sz="2000" dirty="0"/>
              <a:t>/</a:t>
            </a:r>
            <a:r>
              <a:rPr lang="en-US" altLang="zh-CN" sz="2000" dirty="0" err="1"/>
              <a:t>dmlc</a:t>
            </a:r>
            <a:r>
              <a:rPr lang="en-US" altLang="zh-CN" sz="2000" dirty="0"/>
              <a:t>/</a:t>
            </a:r>
            <a:r>
              <a:rPr lang="en-US" altLang="zh-CN" sz="2000" dirty="0" err="1"/>
              <a:t>xgboost</a:t>
            </a:r>
            <a:r>
              <a:rPr lang="en-US" altLang="zh-CN" sz="2000" dirty="0"/>
              <a:t>/blob/master/plugin/</a:t>
            </a:r>
            <a:r>
              <a:rPr lang="en-US" altLang="zh-CN" sz="2000" dirty="0" err="1"/>
              <a:t>updater_gpu</a:t>
            </a:r>
            <a:r>
              <a:rPr lang="en-US" altLang="zh-CN" sz="2000" dirty="0"/>
              <a:t>/</a:t>
            </a:r>
            <a:r>
              <a:rPr lang="en-US" altLang="zh-CN" sz="2000" dirty="0" err="1"/>
              <a:t>README.md</a:t>
            </a:r>
            <a:r>
              <a:rPr lang="en-US" altLang="zh-CN" sz="2000" dirty="0"/>
              <a:t> </a:t>
            </a:r>
          </a:p>
          <a:p>
            <a:pPr lvl="1">
              <a:buClr>
                <a:schemeClr val="tx1"/>
              </a:buClr>
              <a:buFont typeface="Arial" charset="0"/>
              <a:buChar char="•"/>
            </a:pPr>
            <a:r>
              <a:rPr kumimoji="1" lang="zh-CN" altLang="en-US" sz="2000" dirty="0"/>
              <a:t>示例代码：</a:t>
            </a:r>
            <a:r>
              <a:rPr kumimoji="1" lang="en-US" altLang="zh-CN" sz="2000" dirty="0"/>
              <a:t> https://</a:t>
            </a:r>
            <a:r>
              <a:rPr kumimoji="1" lang="en-US" altLang="zh-CN" sz="2000" dirty="0" err="1"/>
              <a:t>github.com</a:t>
            </a:r>
            <a:r>
              <a:rPr kumimoji="1" lang="en-US" altLang="zh-CN" sz="2000" dirty="0"/>
              <a:t>/</a:t>
            </a:r>
            <a:r>
              <a:rPr kumimoji="1" lang="en-US" altLang="zh-CN" sz="2000" dirty="0" err="1"/>
              <a:t>dmlc</a:t>
            </a:r>
            <a:r>
              <a:rPr kumimoji="1" lang="en-US" altLang="zh-CN" sz="2000" dirty="0"/>
              <a:t>/</a:t>
            </a:r>
            <a:r>
              <a:rPr kumimoji="1" lang="en-US" altLang="zh-CN" sz="2000" dirty="0" err="1"/>
              <a:t>xgboost</a:t>
            </a:r>
            <a:r>
              <a:rPr kumimoji="1" lang="en-US" altLang="zh-CN" sz="2000" dirty="0"/>
              <a:t>/tree/master/demo/guide-python</a:t>
            </a:r>
          </a:p>
          <a:p>
            <a:pPr marL="342900" indent="-342900">
              <a:buClr>
                <a:schemeClr val="tx1"/>
              </a:buClr>
              <a:buFont typeface="Arial" charset="0"/>
              <a:buChar char="•"/>
            </a:pPr>
            <a:r>
              <a:rPr lang="en-US" altLang="zh-CN" sz="2400" dirty="0" err="1"/>
              <a:t>XGBoost</a:t>
            </a:r>
            <a:r>
              <a:rPr lang="zh-CN" altLang="en-US" sz="2400" dirty="0"/>
              <a:t>原理：</a:t>
            </a:r>
            <a:r>
              <a:rPr lang="en-US" altLang="zh-CN" sz="2400" dirty="0" err="1"/>
              <a:t>XGBoost</a:t>
            </a:r>
            <a:r>
              <a:rPr lang="en-US" altLang="zh-CN" sz="2400" dirty="0"/>
              <a:t>: A Scalable Tree Boosting System</a:t>
            </a:r>
          </a:p>
          <a:p>
            <a:pPr lvl="1">
              <a:buClr>
                <a:schemeClr val="tx1"/>
              </a:buClr>
              <a:buFont typeface="Arial" charset="0"/>
              <a:buChar char="•"/>
            </a:pPr>
            <a:r>
              <a:rPr lang="mr-IN" altLang="zh-CN" sz="2000" dirty="0">
                <a:hlinkClick r:id="rId7"/>
              </a:rPr>
              <a:t>https://arxiv.org/abs/1603.02754</a:t>
            </a:r>
            <a:endParaRPr lang="en-US" altLang="zh-CN" sz="2000" dirty="0"/>
          </a:p>
        </p:txBody>
      </p:sp>
    </p:spTree>
    <p:extLst>
      <p:ext uri="{BB962C8B-B14F-4D97-AF65-F5344CB8AC3E}">
        <p14:creationId xmlns:p14="http://schemas.microsoft.com/office/powerpoint/2010/main" val="424946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XGBoost</a:t>
            </a:r>
            <a:r>
              <a:rPr lang="zh-CN" altLang="en-US" dirty="0"/>
              <a:t>资源</a:t>
            </a:r>
            <a:endParaRPr kumimoji="1" lang="zh-CN" altLang="en-US" dirty="0"/>
          </a:p>
        </p:txBody>
      </p:sp>
      <p:sp>
        <p:nvSpPr>
          <p:cNvPr id="3" name="内容占位符 2"/>
          <p:cNvSpPr>
            <a:spLocks noGrp="1"/>
          </p:cNvSpPr>
          <p:nvPr>
            <p:ph sz="quarter" idx="10"/>
          </p:nvPr>
        </p:nvSpPr>
        <p:spPr/>
        <p:txBody>
          <a:bodyPr>
            <a:normAutofit/>
          </a:bodyPr>
          <a:lstStyle/>
          <a:p>
            <a:pPr marL="342900" indent="-342900">
              <a:buClr>
                <a:schemeClr val="tx1"/>
              </a:buClr>
              <a:buFont typeface="Arial" charset="0"/>
              <a:buChar char="•"/>
            </a:pPr>
            <a:r>
              <a:rPr kumimoji="1" lang="en-US" altLang="zh-CN" sz="2400" dirty="0" err="1"/>
              <a:t>XGBoost</a:t>
            </a:r>
            <a:r>
              <a:rPr kumimoji="1" lang="zh-CN" altLang="en-US" sz="2400" dirty="0"/>
              <a:t>参数调优：</a:t>
            </a:r>
            <a:endParaRPr kumimoji="1" lang="en-US" altLang="zh-CN" sz="2400" dirty="0"/>
          </a:p>
          <a:p>
            <a:pPr lvl="1">
              <a:buClr>
                <a:schemeClr val="tx1"/>
              </a:buClr>
              <a:buFont typeface="Arial" charset="0"/>
              <a:buChar char="•"/>
            </a:pPr>
            <a:r>
              <a:rPr kumimoji="1" lang="en-US" altLang="zh-CN" sz="2000" dirty="0">
                <a:hlinkClick r:id="rId3"/>
              </a:rPr>
              <a:t>https://www.analyticsvidhya.com/blog/2016/03/complete-guide-parameter-tuning-xgboost-with-codes-python/</a:t>
            </a:r>
            <a:endParaRPr kumimoji="1" lang="en-US" altLang="zh-CN" sz="2000" dirty="0"/>
          </a:p>
          <a:p>
            <a:pPr lvl="1">
              <a:buClr>
                <a:schemeClr val="tx1"/>
              </a:buClr>
              <a:buFont typeface="Arial" charset="0"/>
              <a:buChar char="•"/>
            </a:pPr>
            <a:r>
              <a:rPr kumimoji="1" lang="zh-CN" altLang="en-US" sz="2000" dirty="0"/>
              <a:t>中文版：</a:t>
            </a:r>
            <a:r>
              <a:rPr kumimoji="1" lang="en-US" altLang="zh-CN" sz="2000" dirty="0">
                <a:hlinkClick r:id="rId4"/>
              </a:rPr>
              <a:t>http://blog.csdn.net/u010657489/article/details/51952785</a:t>
            </a:r>
            <a:endParaRPr kumimoji="1" lang="en-US" altLang="zh-CN" sz="2000" dirty="0"/>
          </a:p>
          <a:p>
            <a:pPr lvl="1">
              <a:buClr>
                <a:schemeClr val="tx1"/>
              </a:buClr>
              <a:buFont typeface="Arial" charset="0"/>
              <a:buChar char="•"/>
            </a:pPr>
            <a:r>
              <a:rPr lang="en-US" altLang="zh-CN" sz="2000" dirty="0"/>
              <a:t>http://</a:t>
            </a:r>
            <a:r>
              <a:rPr lang="en-US" altLang="zh-CN" sz="2000" dirty="0" err="1"/>
              <a:t>blog.csdn.net</a:t>
            </a:r>
            <a:r>
              <a:rPr lang="en-US" altLang="zh-CN" sz="2000" dirty="0"/>
              <a:t>/</a:t>
            </a:r>
            <a:r>
              <a:rPr lang="en-US" altLang="zh-CN" sz="2000" dirty="0" err="1"/>
              <a:t>han_xiaoyang</a:t>
            </a:r>
            <a:r>
              <a:rPr lang="en-US" altLang="zh-CN" sz="2000" dirty="0"/>
              <a:t>/article/details/52665396</a:t>
            </a:r>
          </a:p>
          <a:p>
            <a:pPr lvl="1">
              <a:buClr>
                <a:schemeClr val="tx1"/>
              </a:buClr>
              <a:buFont typeface="Arial" charset="0"/>
              <a:buChar char="•"/>
            </a:pPr>
            <a:r>
              <a:rPr lang="zh-CN" altLang="en-US" sz="2000" dirty="0">
                <a:hlinkClick r:id="rId5"/>
              </a:rPr>
              <a:t>使用</a:t>
            </a:r>
            <a:r>
              <a:rPr lang="en-US" altLang="zh-CN" sz="2000" dirty="0">
                <a:hlinkClick r:id="rId5"/>
              </a:rPr>
              <a:t>sklearn</a:t>
            </a:r>
            <a:r>
              <a:rPr lang="zh-CN" altLang="en-US" sz="2000" dirty="0">
                <a:hlinkClick r:id="rId5"/>
              </a:rPr>
              <a:t>进行集成学习</a:t>
            </a:r>
            <a:r>
              <a:rPr lang="en-US" altLang="zh-CN" sz="2000" dirty="0">
                <a:hlinkClick r:id="rId5"/>
              </a:rPr>
              <a:t>——</a:t>
            </a:r>
            <a:r>
              <a:rPr lang="zh-CN" altLang="en-US" sz="2000" dirty="0">
                <a:hlinkClick r:id="rId5"/>
              </a:rPr>
              <a:t>实践</a:t>
            </a:r>
            <a:endParaRPr lang="zh-CN" altLang="en-US" sz="2000" dirty="0"/>
          </a:p>
          <a:p>
            <a:pPr lvl="2">
              <a:buClr>
                <a:schemeClr val="tx1"/>
              </a:buClr>
              <a:buFont typeface="Arial" charset="0"/>
              <a:buChar char="•"/>
            </a:pPr>
            <a:r>
              <a:rPr kumimoji="1" lang="en-US" altLang="zh-CN" sz="2133" dirty="0"/>
              <a:t>https://</a:t>
            </a:r>
            <a:r>
              <a:rPr kumimoji="1" lang="en-US" altLang="zh-CN" sz="2133" dirty="0" err="1"/>
              <a:t>www.cnblogs.com</a:t>
            </a:r>
            <a:r>
              <a:rPr kumimoji="1" lang="en-US" altLang="zh-CN" sz="2133" dirty="0"/>
              <a:t>/</a:t>
            </a:r>
            <a:r>
              <a:rPr kumimoji="1" lang="en-US" altLang="zh-CN" sz="2133" dirty="0" err="1"/>
              <a:t>jasonfreak</a:t>
            </a:r>
            <a:r>
              <a:rPr kumimoji="1" lang="en-US" altLang="zh-CN" sz="2133" dirty="0"/>
              <a:t>/p/5720137.html</a:t>
            </a:r>
          </a:p>
          <a:p>
            <a:pPr marL="457200" indent="-457200">
              <a:buClr>
                <a:schemeClr val="tx1"/>
              </a:buClr>
              <a:buFont typeface="Arial" charset="0"/>
              <a:buChar char="•"/>
            </a:pPr>
            <a:r>
              <a:rPr lang="en-US" altLang="zh-CN" sz="2667" dirty="0"/>
              <a:t>Owen Zhang, Winning Data Science Competitions</a:t>
            </a:r>
            <a:endParaRPr kumimoji="1" lang="en-US" altLang="zh-CN" sz="2667" dirty="0"/>
          </a:p>
          <a:p>
            <a:pPr lvl="1">
              <a:buClr>
                <a:schemeClr val="tx1"/>
              </a:buClr>
              <a:buFont typeface="Arial" charset="0"/>
              <a:buChar char="•"/>
            </a:pPr>
            <a:r>
              <a:rPr kumimoji="1" lang="en-US" altLang="zh-CN" sz="2000" dirty="0">
                <a:hlinkClick r:id="rId6"/>
              </a:rPr>
              <a:t>https://www.slideshare.net/OwenZhang2/tips-for-data-science-competitions?from_action=save</a:t>
            </a:r>
            <a:endParaRPr kumimoji="1" lang="en-US" altLang="zh-CN" sz="2000" dirty="0"/>
          </a:p>
          <a:p>
            <a:pPr marL="457200" indent="-457200">
              <a:buClr>
                <a:schemeClr val="tx1"/>
              </a:buClr>
              <a:buFont typeface="Arial" charset="0"/>
              <a:buChar char="•"/>
            </a:pPr>
            <a:r>
              <a:rPr lang="en-US" altLang="zh-CN" sz="2667" dirty="0" err="1"/>
              <a:t>XGBoost</a:t>
            </a:r>
            <a:r>
              <a:rPr lang="en-US" altLang="zh-CN" sz="2667" dirty="0"/>
              <a:t> User Group</a:t>
            </a:r>
            <a:r>
              <a:rPr lang="zh-CN" altLang="en-US" sz="2667" dirty="0"/>
              <a:t>：</a:t>
            </a:r>
            <a:endParaRPr lang="en-US" altLang="zh-CN" sz="2667" dirty="0"/>
          </a:p>
          <a:p>
            <a:pPr lvl="1">
              <a:buClr>
                <a:schemeClr val="tx1"/>
              </a:buClr>
              <a:buFont typeface="Arial" charset="0"/>
              <a:buChar char="•"/>
            </a:pPr>
            <a:r>
              <a:rPr lang="en-US" altLang="zh-CN" sz="2000" dirty="0"/>
              <a:t>https://</a:t>
            </a:r>
            <a:r>
              <a:rPr lang="en-US" altLang="zh-CN" sz="2000" dirty="0" err="1"/>
              <a:t>groups.google.com</a:t>
            </a:r>
            <a:r>
              <a:rPr lang="en-US" altLang="zh-CN" sz="2000" dirty="0"/>
              <a:t>/forum/#!forum/</a:t>
            </a:r>
            <a:r>
              <a:rPr lang="en-US" altLang="zh-CN" sz="2000" dirty="0" err="1"/>
              <a:t>xgboost</a:t>
            </a:r>
            <a:r>
              <a:rPr lang="en-US" altLang="zh-CN" sz="2000" dirty="0"/>
              <a:t>-user/ </a:t>
            </a:r>
          </a:p>
          <a:p>
            <a:pPr marL="457200" indent="-457200">
              <a:buClr>
                <a:schemeClr val="tx1"/>
              </a:buClr>
              <a:buFont typeface="Arial" charset="0"/>
              <a:buChar char="•"/>
            </a:pPr>
            <a:endParaRPr kumimoji="1" lang="en-US" altLang="zh-CN" dirty="0"/>
          </a:p>
        </p:txBody>
      </p:sp>
    </p:spTree>
    <p:extLst>
      <p:ext uri="{BB962C8B-B14F-4D97-AF65-F5344CB8AC3E}">
        <p14:creationId xmlns:p14="http://schemas.microsoft.com/office/powerpoint/2010/main" val="679690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a:t>LightGBM</a:t>
            </a:r>
            <a:r>
              <a:rPr kumimoji="1" lang="zh-CN" altLang="en-US" dirty="0"/>
              <a:t>资源</a:t>
            </a:r>
          </a:p>
        </p:txBody>
      </p:sp>
      <p:sp>
        <p:nvSpPr>
          <p:cNvPr id="3" name="内容占位符 2"/>
          <p:cNvSpPr>
            <a:spLocks noGrp="1"/>
          </p:cNvSpPr>
          <p:nvPr>
            <p:ph sz="quarter" idx="10"/>
          </p:nvPr>
        </p:nvSpPr>
        <p:spPr/>
        <p:txBody>
          <a:bodyPr>
            <a:normAutofit/>
          </a:bodyPr>
          <a:lstStyle/>
          <a:p>
            <a:pPr marL="457200" indent="-457200">
              <a:buClr>
                <a:schemeClr val="tx1"/>
              </a:buClr>
              <a:buFont typeface="Arial" charset="0"/>
              <a:buChar char="•"/>
            </a:pPr>
            <a:r>
              <a:rPr kumimoji="1" lang="en-US" altLang="zh-CN" dirty="0" err="1"/>
              <a:t>LightGBM</a:t>
            </a:r>
            <a:r>
              <a:rPr kumimoji="1" lang="zh-CN" altLang="en-US" dirty="0"/>
              <a:t>文档：</a:t>
            </a:r>
            <a:endParaRPr kumimoji="1" lang="en-US" altLang="zh-CN" dirty="0"/>
          </a:p>
          <a:p>
            <a:pPr lvl="1">
              <a:buClr>
                <a:schemeClr val="tx1"/>
              </a:buClr>
              <a:buFont typeface="Arial" charset="0"/>
              <a:buChar char="•"/>
            </a:pPr>
            <a:r>
              <a:rPr kumimoji="1" lang="en-US" altLang="zh-CN" sz="2000" dirty="0">
                <a:hlinkClick r:id="rId3"/>
              </a:rPr>
              <a:t>http://lightgbm.readthedocs.io/en/latest/index.html</a:t>
            </a:r>
            <a:endParaRPr kumimoji="1" lang="en-US" altLang="zh-CN" sz="2000" dirty="0"/>
          </a:p>
          <a:p>
            <a:pPr lvl="1">
              <a:buClr>
                <a:schemeClr val="tx1"/>
              </a:buClr>
              <a:buFont typeface="Arial" charset="0"/>
              <a:buChar char="•"/>
            </a:pPr>
            <a:r>
              <a:rPr lang="zh-CN" altLang="en-US" sz="2000" dirty="0"/>
              <a:t>中文参考：</a:t>
            </a:r>
            <a:r>
              <a:rPr lang="en-US" altLang="zh-CN" sz="2000" dirty="0">
                <a:hlinkClick r:id="rId4"/>
              </a:rPr>
              <a:t>http://lightgbm.apachecn.org/cn/latest/Quick-Start.html</a:t>
            </a:r>
            <a:r>
              <a:rPr lang="en-US" altLang="zh-CN" sz="2000" dirty="0"/>
              <a:t> </a:t>
            </a:r>
          </a:p>
          <a:p>
            <a:pPr lvl="1">
              <a:buClr>
                <a:schemeClr val="tx1"/>
              </a:buClr>
              <a:buFont typeface="Arial" charset="0"/>
              <a:buChar char="•"/>
            </a:pPr>
            <a:endParaRPr lang="en-US" altLang="zh-CN" sz="1900" dirty="0"/>
          </a:p>
          <a:p>
            <a:pPr marL="457200" indent="-457200">
              <a:buClr>
                <a:schemeClr val="tx1"/>
              </a:buClr>
              <a:buFont typeface="Arial" charset="0"/>
              <a:buChar char="•"/>
            </a:pPr>
            <a:r>
              <a:rPr kumimoji="1" lang="en-US" altLang="zh-CN" dirty="0" err="1"/>
              <a:t>LightGBM</a:t>
            </a:r>
            <a:r>
              <a:rPr kumimoji="1" lang="zh-CN" altLang="en-US" dirty="0"/>
              <a:t>参数说明：</a:t>
            </a:r>
            <a:endParaRPr kumimoji="1" lang="en-US" altLang="zh-CN" dirty="0"/>
          </a:p>
          <a:p>
            <a:pPr lvl="1">
              <a:buClr>
                <a:schemeClr val="tx1"/>
              </a:buClr>
              <a:buFont typeface="Arial" charset="0"/>
              <a:buChar char="•"/>
            </a:pPr>
            <a:r>
              <a:rPr kumimoji="1" lang="en-US" altLang="zh-CN" sz="2000" dirty="0">
                <a:hlinkClick r:id="rId5"/>
              </a:rPr>
              <a:t>http://lightgbm.readthedocs.io/en/latest/Parameters.html</a:t>
            </a:r>
            <a:endParaRPr kumimoji="1" lang="en-US" altLang="zh-CN" sz="2000" dirty="0"/>
          </a:p>
          <a:p>
            <a:pPr lvl="1">
              <a:buClr>
                <a:schemeClr val="tx1"/>
              </a:buClr>
              <a:buFont typeface="Arial" charset="0"/>
              <a:buChar char="•"/>
            </a:pPr>
            <a:endParaRPr kumimoji="1" lang="en-US" altLang="zh-CN" dirty="0"/>
          </a:p>
          <a:p>
            <a:pPr marL="457200" indent="-457200">
              <a:buClr>
                <a:schemeClr val="tx1"/>
              </a:buClr>
              <a:buFont typeface="Arial" charset="0"/>
              <a:buChar char="•"/>
            </a:pPr>
            <a:r>
              <a:rPr kumimoji="1" lang="zh-CN" altLang="en-US" dirty="0"/>
              <a:t>从结构到性能，一文概述</a:t>
            </a:r>
            <a:r>
              <a:rPr kumimoji="1" lang="en-US" altLang="zh-CN" dirty="0" err="1"/>
              <a:t>XGBoost</a:t>
            </a:r>
            <a:r>
              <a:rPr kumimoji="1" lang="zh-CN" altLang="en-US" dirty="0"/>
              <a:t>、</a:t>
            </a:r>
            <a:r>
              <a:rPr kumimoji="1" lang="en-US" altLang="zh-CN" dirty="0" err="1"/>
              <a:t>LightGBM</a:t>
            </a:r>
            <a:r>
              <a:rPr kumimoji="1" lang="zh-CN" altLang="en-US" dirty="0"/>
              <a:t>和</a:t>
            </a:r>
            <a:r>
              <a:rPr kumimoji="1" lang="en-US" altLang="zh-CN" dirty="0" err="1">
                <a:solidFill>
                  <a:srgbClr val="C00000"/>
                </a:solidFill>
              </a:rPr>
              <a:t>CatBoost</a:t>
            </a:r>
            <a:r>
              <a:rPr kumimoji="1" lang="zh-CN" altLang="en-US" dirty="0"/>
              <a:t>的同与不同</a:t>
            </a:r>
            <a:endParaRPr kumimoji="1" lang="en-US" altLang="zh-CN" dirty="0"/>
          </a:p>
          <a:p>
            <a:pPr marL="1325245" lvl="1" indent="-457200">
              <a:buClr>
                <a:schemeClr val="tx1"/>
              </a:buClr>
              <a:buFont typeface="Arial" charset="0"/>
              <a:buChar char="•"/>
            </a:pPr>
            <a:r>
              <a:rPr kumimoji="1" lang="en-US" altLang="zh-CN" sz="2000" dirty="0">
                <a:hlinkClick r:id="rId6"/>
              </a:rPr>
              <a:t>https://www.jiqizhixin.com/articles/2018-03-18-4</a:t>
            </a:r>
            <a:endParaRPr kumimoji="1" lang="en-US" altLang="zh-CN" sz="2000" dirty="0"/>
          </a:p>
          <a:p>
            <a:pPr marL="1325245" lvl="1" indent="-457200">
              <a:buClr>
                <a:schemeClr val="tx1"/>
              </a:buClr>
              <a:buFont typeface="Arial" charset="0"/>
              <a:buChar char="•"/>
            </a:pPr>
            <a:r>
              <a:rPr kumimoji="1" lang="en-US" altLang="zh-CN" sz="2000" dirty="0"/>
              <a:t>https://</a:t>
            </a:r>
            <a:r>
              <a:rPr kumimoji="1" lang="en-US" altLang="zh-CN" sz="2000" dirty="0" err="1"/>
              <a:t>towardsdatascience.com</a:t>
            </a:r>
            <a:r>
              <a:rPr kumimoji="1" lang="en-US" altLang="zh-CN" sz="2000" dirty="0"/>
              <a:t>/catboost-vs-light-gbm-vs-xgboost-5f93620723db</a:t>
            </a:r>
            <a:endParaRPr kumimoji="1" lang="zh-CN" altLang="en-US" sz="2000" dirty="0"/>
          </a:p>
        </p:txBody>
      </p:sp>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0241" y="5429873"/>
            <a:ext cx="4724400" cy="1428127"/>
          </a:xfrm>
          <a:prstGeom prst="rect">
            <a:avLst/>
          </a:prstGeom>
        </p:spPr>
      </p:pic>
    </p:spTree>
    <p:extLst>
      <p:ext uri="{BB962C8B-B14F-4D97-AF65-F5344CB8AC3E}">
        <p14:creationId xmlns:p14="http://schemas.microsoft.com/office/powerpoint/2010/main" val="10325739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集成学习小结</a:t>
            </a:r>
          </a:p>
        </p:txBody>
      </p:sp>
      <p:sp>
        <p:nvSpPr>
          <p:cNvPr id="3" name="内容占位符 2"/>
          <p:cNvSpPr>
            <a:spLocks noGrp="1"/>
          </p:cNvSpPr>
          <p:nvPr>
            <p:ph sz="quarter" idx="10"/>
          </p:nvPr>
        </p:nvSpPr>
        <p:spPr>
          <a:xfrm>
            <a:off x="630237" y="1147763"/>
            <a:ext cx="11094731" cy="5237271"/>
          </a:xfrm>
        </p:spPr>
        <p:txBody>
          <a:bodyPr/>
          <a:lstStyle/>
          <a:p>
            <a:pPr>
              <a:lnSpc>
                <a:spcPct val="120000"/>
              </a:lnSpc>
            </a:pPr>
            <a:r>
              <a:rPr lang="zh-CN" altLang="en-US" dirty="0"/>
              <a:t>同质的个体学习器，低偏差高方差，用并行方法结合成的 </a:t>
            </a:r>
            <a:r>
              <a:rPr lang="en-US" altLang="zh-CN" dirty="0"/>
              <a:t>bagging</a:t>
            </a:r>
          </a:p>
          <a:p>
            <a:pPr>
              <a:lnSpc>
                <a:spcPct val="120000"/>
              </a:lnSpc>
            </a:pPr>
            <a:r>
              <a:rPr lang="zh-CN" altLang="en-US" dirty="0"/>
              <a:t>同质的个体学习器，高偏差低方差，用序列方法结合成的 </a:t>
            </a:r>
            <a:r>
              <a:rPr lang="en-US" altLang="zh-CN" dirty="0"/>
              <a:t>boosting</a:t>
            </a:r>
          </a:p>
          <a:p>
            <a:pPr>
              <a:lnSpc>
                <a:spcPct val="120000"/>
              </a:lnSpc>
            </a:pPr>
            <a:r>
              <a:rPr lang="zh-CN" altLang="en-US" dirty="0"/>
              <a:t>异质的个体学习器，低偏差高方差，用分堆方法结合成的 </a:t>
            </a:r>
            <a:r>
              <a:rPr lang="en-US" altLang="zh-CN" dirty="0"/>
              <a:t>stacking</a:t>
            </a:r>
          </a:p>
          <a:p>
            <a:pPr>
              <a:lnSpc>
                <a:spcPct val="120000"/>
              </a:lnSpc>
            </a:pPr>
            <a:endParaRPr kumimoji="1" lang="zh-CN" altLang="en-US" dirty="0"/>
          </a:p>
        </p:txBody>
      </p:sp>
    </p:spTree>
    <p:extLst>
      <p:ext uri="{BB962C8B-B14F-4D97-AF65-F5344CB8AC3E}">
        <p14:creationId xmlns:p14="http://schemas.microsoft.com/office/powerpoint/2010/main" val="2052124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zh-CN" dirty="0"/>
              <a:t>如何训练出具有差异性的多个基学习器？ </a:t>
            </a:r>
            <a:endParaRPr lang="en-US" altLang="zh-CN" dirty="0"/>
          </a:p>
          <a:p>
            <a:pPr lvl="1">
              <a:lnSpc>
                <a:spcPct val="150000"/>
              </a:lnSpc>
            </a:pPr>
            <a:r>
              <a:rPr kumimoji="1" lang="zh-CN" altLang="en-US" sz="2800" dirty="0"/>
              <a:t> 基学习器算法相同，但训练集不同：对训练集的</a:t>
            </a:r>
            <a:r>
              <a:rPr kumimoji="1" lang="en-US" altLang="zh-CN" sz="2800" dirty="0"/>
              <a:t>Bootstrap</a:t>
            </a:r>
            <a:r>
              <a:rPr kumimoji="1" lang="zh-CN" altLang="en-US" sz="2800" dirty="0"/>
              <a:t>采样</a:t>
            </a:r>
            <a:endParaRPr kumimoji="1" lang="en-US" altLang="zh-CN" sz="2800" dirty="0"/>
          </a:p>
          <a:p>
            <a:pPr lvl="1">
              <a:lnSpc>
                <a:spcPct val="150000"/>
              </a:lnSpc>
            </a:pPr>
            <a:endParaRPr lang="en-US" altLang="zh-CN" dirty="0"/>
          </a:p>
          <a:p>
            <a:r>
              <a:rPr lang="zh-CN" altLang="zh-CN" dirty="0"/>
              <a:t>如何将多个基学习器的预测结果集成为最终的强学习器预测结果 </a:t>
            </a:r>
            <a:r>
              <a:rPr lang="en-US" altLang="zh-CN" dirty="0"/>
              <a:t>?</a:t>
            </a:r>
          </a:p>
          <a:p>
            <a:pPr lvl="1">
              <a:lnSpc>
                <a:spcPct val="150000"/>
              </a:lnSpc>
            </a:pPr>
            <a:r>
              <a:rPr kumimoji="1" lang="en-US" altLang="zh-CN" sz="2800" dirty="0"/>
              <a:t> </a:t>
            </a:r>
            <a:r>
              <a:rPr kumimoji="1" lang="zh-CN" altLang="en-US" sz="2800" dirty="0"/>
              <a:t>每个基学习器的地位相同：</a:t>
            </a:r>
            <a:r>
              <a:rPr kumimoji="1" lang="zh-CN" altLang="zh-CN" sz="2800" dirty="0"/>
              <a:t>分类任务通常采取投票法，取多个基学习器的预测类别的众数</a:t>
            </a:r>
            <a:r>
              <a:rPr kumimoji="1" lang="zh-CN" altLang="en-US" sz="2800" dirty="0"/>
              <a:t>；</a:t>
            </a:r>
            <a:r>
              <a:rPr lang="en-US" altLang="zh-CN" sz="2800" dirty="0"/>
              <a:t> </a:t>
            </a:r>
            <a:r>
              <a:rPr lang="zh-CN" altLang="zh-CN" sz="2800" dirty="0"/>
              <a:t>回归任务通常使用平均法，取多个基学习器的预测值的平均 </a:t>
            </a:r>
            <a:r>
              <a:rPr lang="en-US" altLang="zh-CN" sz="2800" dirty="0"/>
              <a:t>	</a:t>
            </a:r>
            <a:endParaRPr kumimoji="1" lang="en-US" altLang="zh-CN" sz="2800" dirty="0"/>
          </a:p>
          <a:p>
            <a:endParaRPr kumimoji="1" lang="zh-CN" altLang="en-US" dirty="0"/>
          </a:p>
        </p:txBody>
      </p:sp>
      <p:sp>
        <p:nvSpPr>
          <p:cNvPr id="3" name="标题 2"/>
          <p:cNvSpPr>
            <a:spLocks noGrp="1"/>
          </p:cNvSpPr>
          <p:nvPr>
            <p:ph type="title"/>
          </p:nvPr>
        </p:nvSpPr>
        <p:spPr/>
        <p:txBody>
          <a:bodyPr/>
          <a:lstStyle/>
          <a:p>
            <a:r>
              <a:rPr kumimoji="1" lang="en-US" altLang="zh-CN" dirty="0"/>
              <a:t>Bagging:</a:t>
            </a:r>
            <a:r>
              <a:rPr kumimoji="1" lang="zh-CN" altLang="en-US" dirty="0"/>
              <a:t> 集成学习的两个基本问题</a:t>
            </a:r>
          </a:p>
        </p:txBody>
      </p:sp>
    </p:spTree>
    <p:extLst>
      <p:ext uri="{BB962C8B-B14F-4D97-AF65-F5344CB8AC3E}">
        <p14:creationId xmlns:p14="http://schemas.microsoft.com/office/powerpoint/2010/main" val="4242725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p:txBody>
              <a:bodyPr/>
              <a:lstStyle/>
              <a:p>
                <a:pPr>
                  <a:spcBef>
                    <a:spcPts val="600"/>
                  </a:spcBef>
                  <a:spcAft>
                    <a:spcPts val="600"/>
                  </a:spcAft>
                </a:pPr>
                <a:r>
                  <a:rPr lang="zh-CN" altLang="en-US" dirty="0"/>
                  <a:t>假设</a:t>
                </a:r>
                <a14:m>
                  <m:oMath xmlns:m="http://schemas.openxmlformats.org/officeDocument/2006/math">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dirty="0">
                            <a:latin typeface="Cambria Math" panose="02040503050406030204" pitchFamily="18" charset="0"/>
                          </a:rPr>
                          <m:t>1</m:t>
                        </m:r>
                      </m:sub>
                    </m:sSub>
                    <m:d>
                      <m:dPr>
                        <m:ctrlPr>
                          <a:rPr lang="zh-CN"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i="1" dirty="0">
                        <a:latin typeface="Cambria Math" panose="02040503050406030204" pitchFamily="18" charset="0"/>
                      </a:rPr>
                      <m:t>,  </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dirty="0">
                            <a:latin typeface="Cambria Math" panose="02040503050406030204" pitchFamily="18" charset="0"/>
                          </a:rPr>
                          <m:t>2</m:t>
                        </m:r>
                      </m:sub>
                    </m:sSub>
                    <m:d>
                      <m:dPr>
                        <m:ctrlPr>
                          <a:rPr lang="zh-CN" altLang="zh-CN" i="1" dirty="0">
                            <a:latin typeface="Cambria Math" panose="02040503050406030204" pitchFamily="18" charset="0"/>
                          </a:rPr>
                        </m:ctrlPr>
                      </m:dPr>
                      <m:e>
                        <m:r>
                          <a:rPr lang="en-US" altLang="zh-CN" b="1" i="1" dirty="0">
                            <a:latin typeface="Cambria Math" panose="02040503050406030204" pitchFamily="18" charset="0"/>
                          </a:rPr>
                          <m:t>𝒙</m:t>
                        </m:r>
                      </m:e>
                    </m:d>
                    <m:r>
                      <a:rPr lang="en-US" altLang="zh-CN" i="1" dirty="0">
                        <a:latin typeface="Cambria Math" panose="02040503050406030204" pitchFamily="18" charset="0"/>
                      </a:rPr>
                      <m:t>,  …,  </m:t>
                    </m:r>
                    <m:sSub>
                      <m:sSubPr>
                        <m:ctrlPr>
                          <a:rPr lang="zh-CN"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i="1" dirty="0">
                            <a:latin typeface="Cambria Math" panose="02040503050406030204" pitchFamily="18" charset="0"/>
                          </a:rPr>
                          <m:t>𝑀</m:t>
                        </m:r>
                      </m:sub>
                    </m:sSub>
                    <m:d>
                      <m:dPr>
                        <m:ctrlPr>
                          <a:rPr lang="zh-CN" altLang="zh-CN" i="1" dirty="0">
                            <a:latin typeface="Cambria Math" panose="02040503050406030204" pitchFamily="18" charset="0"/>
                          </a:rPr>
                        </m:ctrlPr>
                      </m:dPr>
                      <m:e>
                        <m:r>
                          <a:rPr lang="en-US" altLang="zh-CN" b="1" i="1" dirty="0">
                            <a:latin typeface="Cambria Math" panose="02040503050406030204" pitchFamily="18" charset="0"/>
                          </a:rPr>
                          <m:t>𝒙</m:t>
                        </m:r>
                      </m:e>
                    </m:d>
                  </m:oMath>
                </a14:m>
                <a:r>
                  <a:rPr lang="zh-CN" altLang="zh-CN" dirty="0"/>
                  <a:t>是相互独立同分布</a:t>
                </a:r>
                <a:r>
                  <a:rPr lang="zh-CN" altLang="en-US" dirty="0"/>
                  <a:t>，</a:t>
                </a:r>
                <a:endParaRPr lang="en-US" altLang="zh-CN" dirty="0"/>
              </a:p>
              <a:p>
                <a:pPr>
                  <a:spcBef>
                    <a:spcPts val="600"/>
                  </a:spcBef>
                  <a:spcAft>
                    <a:spcPts val="600"/>
                  </a:spcAft>
                </a:pPr>
                <a:r>
                  <a:rPr kumimoji="1" lang="zh-CN" altLang="en-US" dirty="0"/>
                  <a:t>则</a:t>
                </a:r>
                <a14:m>
                  <m:oMath xmlns:m="http://schemas.openxmlformats.org/officeDocument/2006/math">
                    <m:r>
                      <a:rPr kumimoji="1" lang="en-US" altLang="zh-CN" b="0" i="1" dirty="0" smtClean="0">
                        <a:latin typeface="Cambria Math" charset="0"/>
                      </a:rPr>
                      <m:t>𝑀</m:t>
                    </m:r>
                  </m:oMath>
                </a14:m>
                <a:r>
                  <a:rPr kumimoji="1" lang="zh-CN" altLang="en-US" dirty="0"/>
                  <a:t>个独立同分布的预测的均值为：</a:t>
                </a:r>
                <a:endParaRPr kumimoji="1" lang="en-US" altLang="zh-CN" sz="2000" dirty="0"/>
              </a:p>
              <a:p>
                <a:pPr>
                  <a:spcBef>
                    <a:spcPts val="600"/>
                  </a:spcBef>
                  <a:spcAft>
                    <a:spcPts val="600"/>
                  </a:spcAft>
                </a:pPr>
                <a:r>
                  <a:rPr kumimoji="1" lang="zh-CN" altLang="en-US" dirty="0"/>
                  <a:t>预测均值的期望为</a:t>
                </a:r>
                <a:endParaRPr kumimoji="1" lang="en-US" altLang="zh-CN" dirty="0"/>
              </a:p>
              <a:p>
                <a:pPr>
                  <a:spcBef>
                    <a:spcPts val="600"/>
                  </a:spcBef>
                  <a:spcAft>
                    <a:spcPts val="600"/>
                  </a:spcAft>
                </a:pPr>
                <a:endParaRPr kumimoji="1" lang="en-US" altLang="zh-CN" dirty="0"/>
              </a:p>
              <a:p>
                <a:pPr>
                  <a:spcBef>
                    <a:spcPts val="600"/>
                  </a:spcBef>
                  <a:spcAft>
                    <a:spcPts val="600"/>
                  </a:spcAft>
                </a:pPr>
                <a:endParaRPr kumimoji="1" lang="en-US" altLang="zh-CN" sz="2000" dirty="0"/>
              </a:p>
              <a:p>
                <a:pPr>
                  <a:spcBef>
                    <a:spcPts val="600"/>
                  </a:spcBef>
                  <a:spcAft>
                    <a:spcPts val="600"/>
                  </a:spcAft>
                </a:pPr>
                <a:r>
                  <a:rPr kumimoji="1" lang="zh-CN" altLang="en-US" dirty="0"/>
                  <a:t>预测均值的方差为</a:t>
                </a: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kumimoji="1" lang="en-US" altLang="zh-CN" dirty="0"/>
              <a:t>Bagging</a:t>
            </a:r>
            <a:r>
              <a:rPr kumimoji="1" lang="zh-CN" altLang="en-US" dirty="0"/>
              <a:t>可降低模型方差</a:t>
            </a:r>
          </a:p>
        </p:txBody>
      </p:sp>
      <mc:AlternateContent xmlns:mc="http://schemas.openxmlformats.org/markup-compatibility/2006" xmlns:a14="http://schemas.microsoft.com/office/drawing/2010/main">
        <mc:Choice Requires="a14">
          <p:sp>
            <p:nvSpPr>
              <p:cNvPr id="4" name="矩形 3"/>
              <p:cNvSpPr/>
              <p:nvPr/>
            </p:nvSpPr>
            <p:spPr>
              <a:xfrm>
                <a:off x="6595352" y="1979800"/>
                <a:ext cx="3446969" cy="700705"/>
              </a:xfrm>
              <a:prstGeom prst="rect">
                <a:avLst/>
              </a:prstGeom>
            </p:spPr>
            <p:txBody>
              <a:bodyPr wrap="none">
                <a:spAutoFit/>
              </a:bodyPr>
              <a:lstStyle/>
              <a:p>
                <a14:m>
                  <m:oMath xmlns:m="http://schemas.openxmlformats.org/officeDocument/2006/math">
                    <m:r>
                      <a:rPr lang="en-US" altLang="zh-CN" sz="2800" i="1" smtClean="0">
                        <a:solidFill>
                          <a:srgbClr val="094162"/>
                        </a:solidFill>
                        <a:latin typeface="Cambria Math" panose="02040503050406030204" pitchFamily="18" charset="0"/>
                      </a:rPr>
                      <m:t>𝑓</m:t>
                    </m:r>
                    <m:d>
                      <m:dPr>
                        <m:ctrlPr>
                          <a:rPr lang="zh-CN" altLang="zh-CN" sz="2800" i="1">
                            <a:solidFill>
                              <a:srgbClr val="094162"/>
                            </a:solidFill>
                            <a:latin typeface="Cambria Math" panose="02040503050406030204" pitchFamily="18" charset="0"/>
                          </a:rPr>
                        </m:ctrlPr>
                      </m:dPr>
                      <m:e>
                        <m:r>
                          <a:rPr lang="en-US" altLang="zh-CN" sz="2800" b="1" i="1">
                            <a:solidFill>
                              <a:srgbClr val="094162"/>
                            </a:solidFill>
                            <a:latin typeface="Cambria Math" panose="02040503050406030204" pitchFamily="18" charset="0"/>
                          </a:rPr>
                          <m:t>𝒙</m:t>
                        </m:r>
                      </m:e>
                    </m:d>
                  </m:oMath>
                </a14:m>
                <a:r>
                  <a:rPr lang="zh-CN" altLang="zh-CN" sz="2800" dirty="0">
                    <a:solidFill>
                      <a:srgbClr val="094162"/>
                    </a:solidFill>
                    <a:effectLst/>
                  </a:rPr>
                  <a:t> </a:t>
                </a:r>
                <a14:m>
                  <m:oMath xmlns:m="http://schemas.openxmlformats.org/officeDocument/2006/math">
                    <m:r>
                      <a:rPr lang="en-US" altLang="zh-CN" sz="2800" b="0" i="0" smtClean="0">
                        <a:solidFill>
                          <a:srgbClr val="094162"/>
                        </a:solidFill>
                        <a:latin typeface="Cambria Math" charset="0"/>
                      </a:rPr>
                      <m:t>=</m:t>
                    </m:r>
                    <m:f>
                      <m:fPr>
                        <m:ctrlPr>
                          <a:rPr lang="zh-CN" altLang="en-US" sz="2800" i="1" smtClean="0">
                            <a:solidFill>
                              <a:srgbClr val="094162"/>
                            </a:solidFill>
                            <a:latin typeface="Cambria Math" panose="02040503050406030204" pitchFamily="18" charset="0"/>
                          </a:rPr>
                        </m:ctrlPr>
                      </m:fPr>
                      <m:num>
                        <m:r>
                          <a:rPr lang="zh-CN" altLang="en-US" sz="2800">
                            <a:solidFill>
                              <a:srgbClr val="094162"/>
                            </a:solidFill>
                            <a:latin typeface="Cambria Math" charset="0"/>
                          </a:rPr>
                          <m:t>1</m:t>
                        </m:r>
                      </m:num>
                      <m:den>
                        <m:r>
                          <a:rPr lang="zh-CN" altLang="en-US" sz="2800" i="1">
                            <a:solidFill>
                              <a:srgbClr val="094162"/>
                            </a:solidFill>
                            <a:latin typeface="Cambria Math" charset="0"/>
                          </a:rPr>
                          <m:t>𝑀</m:t>
                        </m:r>
                      </m:den>
                    </m:f>
                    <m:nary>
                      <m:naryPr>
                        <m:chr m:val="∑"/>
                        <m:limLoc m:val="undOvr"/>
                        <m:ctrlPr>
                          <a:rPr lang="zh-CN" altLang="en-US" sz="2800" i="1">
                            <a:solidFill>
                              <a:srgbClr val="094162"/>
                            </a:solidFill>
                            <a:latin typeface="Cambria Math" panose="02040503050406030204" pitchFamily="18" charset="0"/>
                          </a:rPr>
                        </m:ctrlPr>
                      </m:naryPr>
                      <m:sub>
                        <m:r>
                          <a:rPr lang="zh-CN" altLang="en-US" sz="2800" i="1">
                            <a:solidFill>
                              <a:srgbClr val="094162"/>
                            </a:solidFill>
                            <a:latin typeface="Cambria Math" charset="0"/>
                          </a:rPr>
                          <m:t>𝑚</m:t>
                        </m:r>
                        <m:r>
                          <a:rPr lang="zh-CN" altLang="en-US" sz="2800" i="0">
                            <a:solidFill>
                              <a:srgbClr val="094162"/>
                            </a:solidFill>
                            <a:latin typeface="Cambria Math" charset="0"/>
                          </a:rPr>
                          <m:t>=1</m:t>
                        </m:r>
                      </m:sub>
                      <m:sup>
                        <m:r>
                          <a:rPr lang="zh-CN" altLang="en-US" sz="2800" i="1">
                            <a:solidFill>
                              <a:srgbClr val="094162"/>
                            </a:solidFill>
                            <a:latin typeface="Cambria Math" charset="0"/>
                          </a:rPr>
                          <m:t>𝑀</m:t>
                        </m:r>
                      </m:sup>
                      <m:e>
                        <m:sSub>
                          <m:sSubPr>
                            <m:ctrlPr>
                              <a:rPr lang="zh-CN" altLang="en-US" sz="2800" i="1">
                                <a:solidFill>
                                  <a:srgbClr val="094162"/>
                                </a:solidFill>
                                <a:latin typeface="Cambria Math" panose="02040503050406030204" pitchFamily="18" charset="0"/>
                              </a:rPr>
                            </m:ctrlPr>
                          </m:sSubPr>
                          <m:e>
                            <m:r>
                              <a:rPr lang="zh-CN" altLang="en-US" sz="2800" i="1">
                                <a:solidFill>
                                  <a:srgbClr val="094162"/>
                                </a:solidFill>
                                <a:latin typeface="Cambria Math" charset="0"/>
                              </a:rPr>
                              <m:t>𝑓</m:t>
                            </m:r>
                          </m:e>
                          <m:sub>
                            <m:r>
                              <a:rPr lang="zh-CN" altLang="en-US" sz="2800" i="1">
                                <a:solidFill>
                                  <a:srgbClr val="094162"/>
                                </a:solidFill>
                                <a:latin typeface="Cambria Math" charset="0"/>
                              </a:rPr>
                              <m:t>𝑚</m:t>
                            </m:r>
                          </m:sub>
                        </m:sSub>
                        <m:d>
                          <m:dPr>
                            <m:ctrlPr>
                              <a:rPr lang="zh-CN" altLang="en-US" sz="2800" i="1">
                                <a:solidFill>
                                  <a:srgbClr val="094162"/>
                                </a:solidFill>
                                <a:latin typeface="Cambria Math" panose="02040503050406030204" pitchFamily="18" charset="0"/>
                              </a:rPr>
                            </m:ctrlPr>
                          </m:dPr>
                          <m:e>
                            <m:r>
                              <a:rPr lang="zh-CN" altLang="en-US" sz="2800" b="1" i="1">
                                <a:solidFill>
                                  <a:srgbClr val="094162"/>
                                </a:solidFill>
                                <a:latin typeface="Cambria Math" charset="0"/>
                              </a:rPr>
                              <m:t>𝒙</m:t>
                            </m:r>
                          </m:e>
                        </m:d>
                      </m:e>
                    </m:nary>
                  </m:oMath>
                </a14:m>
                <a:endParaRPr lang="zh-CN" altLang="en-US" sz="2800" dirty="0">
                  <a:solidFill>
                    <a:srgbClr val="094162"/>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595352" y="1979800"/>
                <a:ext cx="3446969" cy="70070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72807" y="3423375"/>
                <a:ext cx="9923422"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smtClean="0">
                          <a:solidFill>
                            <a:srgbClr val="094162"/>
                          </a:solidFill>
                          <a:latin typeface="Cambria Math" charset="0"/>
                        </a:rPr>
                        <m:t>𝔼</m:t>
                      </m:r>
                      <m:d>
                        <m:dPr>
                          <m:ctrlPr>
                            <a:rPr lang="zh-CN" altLang="en-US" sz="2800" i="1">
                              <a:solidFill>
                                <a:srgbClr val="094162"/>
                              </a:solidFill>
                              <a:latin typeface="Cambria Math" panose="02040503050406030204" pitchFamily="18" charset="0"/>
                            </a:rPr>
                          </m:ctrlPr>
                        </m:dPr>
                        <m:e>
                          <m:r>
                            <a:rPr lang="en-US" altLang="zh-CN" sz="2800" i="1">
                              <a:solidFill>
                                <a:srgbClr val="094162"/>
                              </a:solidFill>
                              <a:latin typeface="Cambria Math" charset="0"/>
                            </a:rPr>
                            <m:t>𝑓</m:t>
                          </m:r>
                          <m:d>
                            <m:dPr>
                              <m:ctrlPr>
                                <a:rPr lang="zh-CN" altLang="zh-CN" sz="2800" i="1">
                                  <a:solidFill>
                                    <a:srgbClr val="094162"/>
                                  </a:solidFill>
                                  <a:latin typeface="Cambria Math" panose="02040503050406030204" pitchFamily="18" charset="0"/>
                                </a:rPr>
                              </m:ctrlPr>
                            </m:dPr>
                            <m:e>
                              <m:r>
                                <a:rPr lang="en-US" altLang="zh-CN" sz="2800" b="1" i="1">
                                  <a:solidFill>
                                    <a:srgbClr val="094162"/>
                                  </a:solidFill>
                                  <a:latin typeface="Cambria Math" charset="0"/>
                                </a:rPr>
                                <m:t>𝒙</m:t>
                              </m:r>
                            </m:e>
                          </m:d>
                        </m:e>
                      </m:d>
                      <m:r>
                        <a:rPr lang="en-US" altLang="zh-CN" sz="2800" b="0" i="0" smtClean="0">
                          <a:solidFill>
                            <a:srgbClr val="094162"/>
                          </a:solidFill>
                          <a:latin typeface="Cambria Math" charset="0"/>
                        </a:rPr>
                        <m:t>=</m:t>
                      </m:r>
                      <m:r>
                        <a:rPr lang="zh-CN" altLang="en-US" sz="2800" smtClean="0">
                          <a:solidFill>
                            <a:srgbClr val="094162"/>
                          </a:solidFill>
                          <a:latin typeface="Cambria Math" charset="0"/>
                        </a:rPr>
                        <m:t>𝔼</m:t>
                      </m:r>
                      <m:d>
                        <m:dPr>
                          <m:ctrlPr>
                            <a:rPr lang="zh-CN" altLang="en-US" sz="2800" i="1">
                              <a:solidFill>
                                <a:srgbClr val="094162"/>
                              </a:solidFill>
                              <a:latin typeface="Cambria Math" panose="02040503050406030204" pitchFamily="18" charset="0"/>
                            </a:rPr>
                          </m:ctrlPr>
                        </m:dPr>
                        <m:e>
                          <m:f>
                            <m:fPr>
                              <m:ctrlPr>
                                <a:rPr lang="zh-CN" altLang="en-US" sz="2800" i="1">
                                  <a:solidFill>
                                    <a:srgbClr val="094162"/>
                                  </a:solidFill>
                                  <a:latin typeface="Cambria Math" panose="02040503050406030204" pitchFamily="18" charset="0"/>
                                </a:rPr>
                              </m:ctrlPr>
                            </m:fPr>
                            <m:num>
                              <m:r>
                                <a:rPr lang="zh-CN" altLang="en-US" sz="2800" i="0">
                                  <a:solidFill>
                                    <a:srgbClr val="094162"/>
                                  </a:solidFill>
                                  <a:latin typeface="Cambria Math" charset="0"/>
                                </a:rPr>
                                <m:t>1</m:t>
                              </m:r>
                            </m:num>
                            <m:den>
                              <m:r>
                                <a:rPr lang="zh-CN" altLang="en-US" sz="2800" i="1">
                                  <a:solidFill>
                                    <a:srgbClr val="094162"/>
                                  </a:solidFill>
                                  <a:latin typeface="Cambria Math" charset="0"/>
                                </a:rPr>
                                <m:t>𝑀</m:t>
                              </m:r>
                            </m:den>
                          </m:f>
                          <m:nary>
                            <m:naryPr>
                              <m:chr m:val="∑"/>
                              <m:limLoc m:val="undOvr"/>
                              <m:ctrlPr>
                                <a:rPr lang="zh-CN" altLang="en-US" sz="2800" i="1">
                                  <a:solidFill>
                                    <a:srgbClr val="094162"/>
                                  </a:solidFill>
                                  <a:latin typeface="Cambria Math" panose="02040503050406030204" pitchFamily="18" charset="0"/>
                                </a:rPr>
                              </m:ctrlPr>
                            </m:naryPr>
                            <m:sub>
                              <m:r>
                                <a:rPr lang="zh-CN" altLang="en-US" sz="2800" i="1">
                                  <a:solidFill>
                                    <a:srgbClr val="094162"/>
                                  </a:solidFill>
                                  <a:latin typeface="Cambria Math" charset="0"/>
                                </a:rPr>
                                <m:t>𝑚</m:t>
                              </m:r>
                              <m:r>
                                <a:rPr lang="zh-CN" altLang="en-US" sz="2800" i="0">
                                  <a:solidFill>
                                    <a:srgbClr val="094162"/>
                                  </a:solidFill>
                                  <a:latin typeface="Cambria Math" charset="0"/>
                                </a:rPr>
                                <m:t>=1</m:t>
                              </m:r>
                            </m:sub>
                            <m:sup>
                              <m:r>
                                <a:rPr lang="zh-CN" altLang="en-US" sz="2800" i="1">
                                  <a:solidFill>
                                    <a:srgbClr val="094162"/>
                                  </a:solidFill>
                                  <a:latin typeface="Cambria Math" charset="0"/>
                                </a:rPr>
                                <m:t>𝑀</m:t>
                              </m:r>
                            </m:sup>
                            <m:e>
                              <m:sSub>
                                <m:sSubPr>
                                  <m:ctrlPr>
                                    <a:rPr lang="zh-CN" altLang="en-US" sz="2800" i="1">
                                      <a:solidFill>
                                        <a:srgbClr val="094162"/>
                                      </a:solidFill>
                                      <a:latin typeface="Cambria Math" panose="02040503050406030204" pitchFamily="18" charset="0"/>
                                    </a:rPr>
                                  </m:ctrlPr>
                                </m:sSubPr>
                                <m:e>
                                  <m:r>
                                    <a:rPr lang="zh-CN" altLang="en-US" sz="2800" i="1">
                                      <a:solidFill>
                                        <a:srgbClr val="094162"/>
                                      </a:solidFill>
                                      <a:latin typeface="Cambria Math" charset="0"/>
                                    </a:rPr>
                                    <m:t>𝑓</m:t>
                                  </m:r>
                                </m:e>
                                <m:sub>
                                  <m:r>
                                    <a:rPr lang="zh-CN" altLang="en-US" sz="2800" i="1">
                                      <a:solidFill>
                                        <a:srgbClr val="094162"/>
                                      </a:solidFill>
                                      <a:latin typeface="Cambria Math" charset="0"/>
                                    </a:rPr>
                                    <m:t>𝑚</m:t>
                                  </m:r>
                                </m:sub>
                              </m:sSub>
                              <m:d>
                                <m:dPr>
                                  <m:ctrlPr>
                                    <a:rPr lang="zh-CN" altLang="en-US" sz="2800" i="1">
                                      <a:solidFill>
                                        <a:srgbClr val="094162"/>
                                      </a:solidFill>
                                      <a:latin typeface="Cambria Math" panose="02040503050406030204" pitchFamily="18" charset="0"/>
                                    </a:rPr>
                                  </m:ctrlPr>
                                </m:dPr>
                                <m:e>
                                  <m:r>
                                    <a:rPr lang="zh-CN" altLang="en-US" sz="2800" b="1" i="1">
                                      <a:solidFill>
                                        <a:srgbClr val="094162"/>
                                      </a:solidFill>
                                      <a:latin typeface="Cambria Math" charset="0"/>
                                    </a:rPr>
                                    <m:t>𝒙</m:t>
                                  </m:r>
                                </m:e>
                              </m:d>
                            </m:e>
                          </m:nary>
                        </m:e>
                      </m:d>
                      <m:r>
                        <a:rPr lang="zh-CN" altLang="en-US" sz="2800" b="0" i="0">
                          <a:solidFill>
                            <a:srgbClr val="094162"/>
                          </a:solidFill>
                          <a:latin typeface="Cambria Math" charset="0"/>
                        </a:rPr>
                        <m:t>=</m:t>
                      </m:r>
                      <m:f>
                        <m:fPr>
                          <m:ctrlPr>
                            <a:rPr lang="zh-CN" altLang="en-US" sz="2800" b="0" i="1">
                              <a:solidFill>
                                <a:srgbClr val="094162"/>
                              </a:solidFill>
                              <a:latin typeface="Cambria Math" panose="02040503050406030204" pitchFamily="18" charset="0"/>
                            </a:rPr>
                          </m:ctrlPr>
                        </m:fPr>
                        <m:num>
                          <m:r>
                            <a:rPr lang="zh-CN" altLang="en-US" sz="2800" b="0" i="0">
                              <a:solidFill>
                                <a:srgbClr val="094162"/>
                              </a:solidFill>
                              <a:latin typeface="Cambria Math" charset="0"/>
                            </a:rPr>
                            <m:t>1</m:t>
                          </m:r>
                        </m:num>
                        <m:den>
                          <m:r>
                            <a:rPr lang="zh-CN" altLang="en-US" sz="2800" b="0" i="1">
                              <a:solidFill>
                                <a:srgbClr val="094162"/>
                              </a:solidFill>
                              <a:latin typeface="Cambria Math" charset="0"/>
                            </a:rPr>
                            <m:t>𝑀</m:t>
                          </m:r>
                        </m:den>
                      </m:f>
                      <m:nary>
                        <m:naryPr>
                          <m:chr m:val="∑"/>
                          <m:limLoc m:val="subSup"/>
                          <m:ctrlPr>
                            <a:rPr lang="zh-CN" altLang="en-US" sz="2800" b="0" i="1">
                              <a:solidFill>
                                <a:srgbClr val="094162"/>
                              </a:solidFill>
                              <a:latin typeface="Cambria Math" panose="02040503050406030204" pitchFamily="18" charset="0"/>
                            </a:rPr>
                          </m:ctrlPr>
                        </m:naryPr>
                        <m:sub>
                          <m:r>
                            <a:rPr lang="zh-CN" altLang="en-US" sz="2800" b="0" i="1">
                              <a:solidFill>
                                <a:srgbClr val="094162"/>
                              </a:solidFill>
                              <a:latin typeface="Cambria Math" charset="0"/>
                            </a:rPr>
                            <m:t>𝑚</m:t>
                          </m:r>
                          <m:r>
                            <a:rPr lang="zh-CN" altLang="en-US" sz="2800" b="0" i="0">
                              <a:solidFill>
                                <a:srgbClr val="094162"/>
                              </a:solidFill>
                              <a:latin typeface="Cambria Math" charset="0"/>
                            </a:rPr>
                            <m:t>=1</m:t>
                          </m:r>
                        </m:sub>
                        <m:sup>
                          <m:r>
                            <a:rPr lang="zh-CN" altLang="en-US" sz="2800" b="0" i="1">
                              <a:solidFill>
                                <a:srgbClr val="094162"/>
                              </a:solidFill>
                              <a:latin typeface="Cambria Math" charset="0"/>
                            </a:rPr>
                            <m:t>𝑀</m:t>
                          </m:r>
                        </m:sup>
                        <m:e>
                          <m:r>
                            <a:rPr lang="zh-CN" altLang="en-US" sz="2800" b="0" i="0">
                              <a:solidFill>
                                <a:srgbClr val="094162"/>
                              </a:solidFill>
                              <a:latin typeface="Cambria Math" charset="0"/>
                            </a:rPr>
                            <m:t>𝔼</m:t>
                          </m:r>
                          <m:d>
                            <m:dPr>
                              <m:ctrlPr>
                                <a:rPr lang="zh-CN" altLang="en-US" sz="2800" b="0" i="1">
                                  <a:solidFill>
                                    <a:srgbClr val="094162"/>
                                  </a:solidFill>
                                  <a:latin typeface="Cambria Math" panose="02040503050406030204" pitchFamily="18" charset="0"/>
                                </a:rPr>
                              </m:ctrlPr>
                            </m:dPr>
                            <m:e>
                              <m:sSub>
                                <m:sSubPr>
                                  <m:ctrlPr>
                                    <a:rPr lang="zh-CN" altLang="en-US" sz="2800" b="0" i="1">
                                      <a:solidFill>
                                        <a:srgbClr val="094162"/>
                                      </a:solidFill>
                                      <a:latin typeface="Cambria Math" panose="02040503050406030204" pitchFamily="18" charset="0"/>
                                    </a:rPr>
                                  </m:ctrlPr>
                                </m:sSubPr>
                                <m:e>
                                  <m:r>
                                    <a:rPr lang="zh-CN" altLang="en-US" sz="2800" b="0" i="1">
                                      <a:solidFill>
                                        <a:srgbClr val="094162"/>
                                      </a:solidFill>
                                      <a:latin typeface="Cambria Math" charset="0"/>
                                    </a:rPr>
                                    <m:t>𝑓</m:t>
                                  </m:r>
                                </m:e>
                                <m:sub>
                                  <m:r>
                                    <a:rPr lang="zh-CN" altLang="en-US" sz="2800" b="0" i="1">
                                      <a:solidFill>
                                        <a:srgbClr val="094162"/>
                                      </a:solidFill>
                                      <a:latin typeface="Cambria Math" charset="0"/>
                                    </a:rPr>
                                    <m:t>𝑚</m:t>
                                  </m:r>
                                </m:sub>
                              </m:sSub>
                              <m:d>
                                <m:dPr>
                                  <m:ctrlPr>
                                    <a:rPr lang="zh-CN" altLang="en-US" sz="2800" b="0" i="1">
                                      <a:solidFill>
                                        <a:srgbClr val="094162"/>
                                      </a:solidFill>
                                      <a:latin typeface="Cambria Math" panose="02040503050406030204" pitchFamily="18" charset="0"/>
                                    </a:rPr>
                                  </m:ctrlPr>
                                </m:dPr>
                                <m:e>
                                  <m:r>
                                    <a:rPr lang="zh-CN" altLang="en-US" sz="2800" b="1" i="1">
                                      <a:solidFill>
                                        <a:srgbClr val="094162"/>
                                      </a:solidFill>
                                      <a:latin typeface="Cambria Math" charset="0"/>
                                    </a:rPr>
                                    <m:t>𝒙</m:t>
                                  </m:r>
                                </m:e>
                              </m:d>
                            </m:e>
                          </m:d>
                        </m:e>
                      </m:nary>
                      <m:r>
                        <a:rPr lang="zh-CN" altLang="en-US" sz="2800" b="0" i="0">
                          <a:solidFill>
                            <a:srgbClr val="094162"/>
                          </a:solidFill>
                          <a:latin typeface="Cambria Math" charset="0"/>
                        </a:rPr>
                        <m:t>=</m:t>
                      </m:r>
                      <m:r>
                        <a:rPr lang="zh-CN" altLang="en-US" sz="2800" b="0" i="0">
                          <a:solidFill>
                            <a:srgbClr val="094162"/>
                          </a:solidFill>
                          <a:latin typeface="Cambria Math" charset="0"/>
                        </a:rPr>
                        <m:t>𝔼</m:t>
                      </m:r>
                      <m:d>
                        <m:dPr>
                          <m:ctrlPr>
                            <a:rPr lang="zh-CN" altLang="en-US" sz="2800" b="0" i="1">
                              <a:solidFill>
                                <a:srgbClr val="094162"/>
                              </a:solidFill>
                              <a:latin typeface="Cambria Math" panose="02040503050406030204" pitchFamily="18" charset="0"/>
                            </a:rPr>
                          </m:ctrlPr>
                        </m:dPr>
                        <m:e>
                          <m:sSub>
                            <m:sSubPr>
                              <m:ctrlPr>
                                <a:rPr lang="zh-CN" altLang="en-US" sz="2800" b="0" i="1">
                                  <a:solidFill>
                                    <a:srgbClr val="094162"/>
                                  </a:solidFill>
                                  <a:latin typeface="Cambria Math" panose="02040503050406030204" pitchFamily="18" charset="0"/>
                                </a:rPr>
                              </m:ctrlPr>
                            </m:sSubPr>
                            <m:e>
                              <m:r>
                                <a:rPr lang="zh-CN" altLang="en-US" sz="2800" b="0" i="1">
                                  <a:solidFill>
                                    <a:srgbClr val="094162"/>
                                  </a:solidFill>
                                  <a:latin typeface="Cambria Math" charset="0"/>
                                </a:rPr>
                                <m:t>𝑓</m:t>
                              </m:r>
                            </m:e>
                            <m:sub>
                              <m:r>
                                <a:rPr lang="zh-CN" altLang="en-US" sz="2800" b="0" i="1">
                                  <a:solidFill>
                                    <a:srgbClr val="094162"/>
                                  </a:solidFill>
                                  <a:latin typeface="Cambria Math" charset="0"/>
                                </a:rPr>
                                <m:t>𝑚</m:t>
                              </m:r>
                            </m:sub>
                          </m:sSub>
                          <m:d>
                            <m:dPr>
                              <m:ctrlPr>
                                <a:rPr lang="zh-CN" altLang="en-US" sz="2800" b="0" i="1">
                                  <a:solidFill>
                                    <a:srgbClr val="094162"/>
                                  </a:solidFill>
                                  <a:latin typeface="Cambria Math" panose="02040503050406030204" pitchFamily="18" charset="0"/>
                                </a:rPr>
                              </m:ctrlPr>
                            </m:dPr>
                            <m:e>
                              <m:r>
                                <a:rPr lang="zh-CN" altLang="en-US" sz="2800" b="1" i="1">
                                  <a:solidFill>
                                    <a:srgbClr val="094162"/>
                                  </a:solidFill>
                                  <a:latin typeface="Cambria Math" charset="0"/>
                                </a:rPr>
                                <m:t>𝒙</m:t>
                              </m:r>
                            </m:e>
                          </m:d>
                        </m:e>
                      </m:d>
                    </m:oMath>
                  </m:oMathPara>
                </a14:m>
                <a:endParaRPr lang="zh-CN" altLang="en-US" sz="2800" dirty="0">
                  <a:solidFill>
                    <a:srgbClr val="094162"/>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872807" y="3423375"/>
                <a:ext cx="9923422" cy="130388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29515" y="5554117"/>
                <a:ext cx="11862485" cy="13038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800" smtClean="0">
                          <a:solidFill>
                            <a:srgbClr val="094162"/>
                          </a:solidFill>
                          <a:latin typeface="Cambria Math" charset="0"/>
                        </a:rPr>
                        <m:t>V</m:t>
                      </m:r>
                      <m:r>
                        <m:rPr>
                          <m:sty m:val="p"/>
                        </m:rPr>
                        <a:rPr lang="zh-CN" altLang="en-US" sz="2800" i="0">
                          <a:solidFill>
                            <a:srgbClr val="094162"/>
                          </a:solidFill>
                          <a:latin typeface="Cambria Math" charset="0"/>
                        </a:rPr>
                        <m:t>ar</m:t>
                      </m:r>
                      <m:d>
                        <m:dPr>
                          <m:ctrlPr>
                            <a:rPr lang="zh-CN" altLang="en-US" sz="2800" i="1">
                              <a:solidFill>
                                <a:srgbClr val="094162"/>
                              </a:solidFill>
                              <a:latin typeface="Cambria Math" panose="02040503050406030204" pitchFamily="18" charset="0"/>
                            </a:rPr>
                          </m:ctrlPr>
                        </m:dPr>
                        <m:e>
                          <m:r>
                            <a:rPr lang="zh-CN" altLang="en-US" sz="2800" i="1">
                              <a:solidFill>
                                <a:srgbClr val="094162"/>
                              </a:solidFill>
                              <a:latin typeface="Cambria Math" charset="0"/>
                            </a:rPr>
                            <m:t>𝑓</m:t>
                          </m:r>
                          <m:d>
                            <m:dPr>
                              <m:ctrlPr>
                                <a:rPr lang="zh-CN" altLang="en-US" sz="2800" i="1">
                                  <a:solidFill>
                                    <a:srgbClr val="094162"/>
                                  </a:solidFill>
                                  <a:latin typeface="Cambria Math" panose="02040503050406030204" pitchFamily="18" charset="0"/>
                                </a:rPr>
                              </m:ctrlPr>
                            </m:dPr>
                            <m:e>
                              <m:r>
                                <a:rPr lang="zh-CN" altLang="en-US" sz="2800" b="1" i="1">
                                  <a:solidFill>
                                    <a:srgbClr val="094162"/>
                                  </a:solidFill>
                                  <a:latin typeface="Cambria Math" charset="0"/>
                                </a:rPr>
                                <m:t>𝒙</m:t>
                              </m:r>
                            </m:e>
                          </m:d>
                        </m:e>
                      </m:d>
                      <m:r>
                        <a:rPr lang="zh-CN" altLang="en-US" sz="2800" b="0" i="0">
                          <a:solidFill>
                            <a:srgbClr val="094162"/>
                          </a:solidFill>
                          <a:latin typeface="Cambria Math" charset="0"/>
                        </a:rPr>
                        <m:t>=</m:t>
                      </m:r>
                      <m:r>
                        <m:rPr>
                          <m:sty m:val="p"/>
                        </m:rPr>
                        <a:rPr lang="zh-CN" altLang="en-US" sz="2800" b="0" i="0">
                          <a:solidFill>
                            <a:srgbClr val="094162"/>
                          </a:solidFill>
                          <a:latin typeface="Cambria Math" charset="0"/>
                        </a:rPr>
                        <m:t>Var</m:t>
                      </m:r>
                      <m:d>
                        <m:dPr>
                          <m:ctrlPr>
                            <a:rPr lang="zh-CN" altLang="en-US" sz="2800" b="0" i="1">
                              <a:solidFill>
                                <a:srgbClr val="094162"/>
                              </a:solidFill>
                              <a:latin typeface="Cambria Math" panose="02040503050406030204" pitchFamily="18" charset="0"/>
                            </a:rPr>
                          </m:ctrlPr>
                        </m:dPr>
                        <m:e>
                          <m:f>
                            <m:fPr>
                              <m:ctrlPr>
                                <a:rPr lang="zh-CN" altLang="en-US" sz="2800" b="0" i="1">
                                  <a:solidFill>
                                    <a:srgbClr val="094162"/>
                                  </a:solidFill>
                                  <a:latin typeface="Cambria Math" panose="02040503050406030204" pitchFamily="18" charset="0"/>
                                </a:rPr>
                              </m:ctrlPr>
                            </m:fPr>
                            <m:num>
                              <m:r>
                                <a:rPr lang="zh-CN" altLang="en-US" sz="2800" b="0" i="0">
                                  <a:solidFill>
                                    <a:srgbClr val="094162"/>
                                  </a:solidFill>
                                  <a:latin typeface="Cambria Math" charset="0"/>
                                </a:rPr>
                                <m:t>1</m:t>
                              </m:r>
                            </m:num>
                            <m:den>
                              <m:r>
                                <a:rPr lang="zh-CN" altLang="en-US" sz="2800" b="0" i="1">
                                  <a:solidFill>
                                    <a:srgbClr val="094162"/>
                                  </a:solidFill>
                                  <a:latin typeface="Cambria Math" charset="0"/>
                                </a:rPr>
                                <m:t>𝑀</m:t>
                              </m:r>
                            </m:den>
                          </m:f>
                          <m:nary>
                            <m:naryPr>
                              <m:chr m:val="∑"/>
                              <m:limLoc m:val="undOvr"/>
                              <m:ctrlPr>
                                <a:rPr lang="zh-CN" altLang="en-US" sz="2800" b="0" i="1">
                                  <a:solidFill>
                                    <a:srgbClr val="094162"/>
                                  </a:solidFill>
                                  <a:latin typeface="Cambria Math" panose="02040503050406030204" pitchFamily="18" charset="0"/>
                                </a:rPr>
                              </m:ctrlPr>
                            </m:naryPr>
                            <m:sub>
                              <m:r>
                                <a:rPr lang="zh-CN" altLang="en-US" sz="2800" b="0" i="1">
                                  <a:solidFill>
                                    <a:srgbClr val="094162"/>
                                  </a:solidFill>
                                  <a:latin typeface="Cambria Math" charset="0"/>
                                </a:rPr>
                                <m:t>𝑚</m:t>
                              </m:r>
                              <m:r>
                                <a:rPr lang="zh-CN" altLang="en-US" sz="2800" b="0" i="0">
                                  <a:solidFill>
                                    <a:srgbClr val="094162"/>
                                  </a:solidFill>
                                  <a:latin typeface="Cambria Math" charset="0"/>
                                </a:rPr>
                                <m:t>=1</m:t>
                              </m:r>
                            </m:sub>
                            <m:sup>
                              <m:r>
                                <a:rPr lang="zh-CN" altLang="en-US" sz="2800" b="0" i="1">
                                  <a:solidFill>
                                    <a:srgbClr val="094162"/>
                                  </a:solidFill>
                                  <a:latin typeface="Cambria Math" charset="0"/>
                                </a:rPr>
                                <m:t>𝑀</m:t>
                              </m:r>
                            </m:sup>
                            <m:e>
                              <m:sSub>
                                <m:sSubPr>
                                  <m:ctrlPr>
                                    <a:rPr lang="zh-CN" altLang="en-US" sz="2800" b="0" i="1">
                                      <a:solidFill>
                                        <a:srgbClr val="094162"/>
                                      </a:solidFill>
                                      <a:latin typeface="Cambria Math" panose="02040503050406030204" pitchFamily="18" charset="0"/>
                                    </a:rPr>
                                  </m:ctrlPr>
                                </m:sSubPr>
                                <m:e>
                                  <m:r>
                                    <a:rPr lang="zh-CN" altLang="en-US" sz="2800" b="0" i="1">
                                      <a:solidFill>
                                        <a:srgbClr val="094162"/>
                                      </a:solidFill>
                                      <a:latin typeface="Cambria Math" charset="0"/>
                                    </a:rPr>
                                    <m:t>𝑓</m:t>
                                  </m:r>
                                </m:e>
                                <m:sub>
                                  <m:r>
                                    <a:rPr lang="zh-CN" altLang="en-US" sz="2800" b="0" i="1">
                                      <a:solidFill>
                                        <a:srgbClr val="094162"/>
                                      </a:solidFill>
                                      <a:latin typeface="Cambria Math" charset="0"/>
                                    </a:rPr>
                                    <m:t>𝑚</m:t>
                                  </m:r>
                                </m:sub>
                              </m:sSub>
                              <m:d>
                                <m:dPr>
                                  <m:ctrlPr>
                                    <a:rPr lang="zh-CN" altLang="en-US" sz="2800" b="0" i="1">
                                      <a:solidFill>
                                        <a:srgbClr val="094162"/>
                                      </a:solidFill>
                                      <a:latin typeface="Cambria Math" panose="02040503050406030204" pitchFamily="18" charset="0"/>
                                    </a:rPr>
                                  </m:ctrlPr>
                                </m:dPr>
                                <m:e>
                                  <m:r>
                                    <a:rPr lang="zh-CN" altLang="en-US" sz="2800" b="1" i="1">
                                      <a:solidFill>
                                        <a:srgbClr val="094162"/>
                                      </a:solidFill>
                                      <a:latin typeface="Cambria Math" charset="0"/>
                                    </a:rPr>
                                    <m:t>𝒙</m:t>
                                  </m:r>
                                </m:e>
                              </m:d>
                            </m:e>
                          </m:nary>
                        </m:e>
                      </m:d>
                      <m:r>
                        <a:rPr lang="zh-CN" altLang="en-US" sz="2800" b="0" i="0">
                          <a:solidFill>
                            <a:srgbClr val="094162"/>
                          </a:solidFill>
                          <a:latin typeface="Cambria Math" charset="0"/>
                        </a:rPr>
                        <m:t>=</m:t>
                      </m:r>
                      <m:f>
                        <m:fPr>
                          <m:ctrlPr>
                            <a:rPr lang="zh-CN" altLang="en-US" sz="2800" b="0" i="1">
                              <a:solidFill>
                                <a:srgbClr val="094162"/>
                              </a:solidFill>
                              <a:latin typeface="Cambria Math" panose="02040503050406030204" pitchFamily="18" charset="0"/>
                            </a:rPr>
                          </m:ctrlPr>
                        </m:fPr>
                        <m:num>
                          <m:r>
                            <a:rPr lang="zh-CN" altLang="en-US" sz="2800" b="0" i="0">
                              <a:solidFill>
                                <a:srgbClr val="094162"/>
                              </a:solidFill>
                              <a:latin typeface="Cambria Math" charset="0"/>
                            </a:rPr>
                            <m:t>1</m:t>
                          </m:r>
                        </m:num>
                        <m:den>
                          <m:sSup>
                            <m:sSupPr>
                              <m:ctrlPr>
                                <a:rPr lang="zh-CN" altLang="en-US" sz="2800" b="0" i="1">
                                  <a:solidFill>
                                    <a:srgbClr val="094162"/>
                                  </a:solidFill>
                                  <a:latin typeface="Cambria Math" panose="02040503050406030204" pitchFamily="18" charset="0"/>
                                </a:rPr>
                              </m:ctrlPr>
                            </m:sSupPr>
                            <m:e>
                              <m:r>
                                <a:rPr lang="zh-CN" altLang="en-US" sz="2800" b="0" i="1">
                                  <a:solidFill>
                                    <a:srgbClr val="094162"/>
                                  </a:solidFill>
                                  <a:latin typeface="Cambria Math" charset="0"/>
                                </a:rPr>
                                <m:t>𝑀</m:t>
                              </m:r>
                            </m:e>
                            <m:sup>
                              <m:r>
                                <a:rPr lang="zh-CN" altLang="en-US" sz="2800" b="0" i="0">
                                  <a:solidFill>
                                    <a:srgbClr val="094162"/>
                                  </a:solidFill>
                                  <a:latin typeface="Cambria Math" charset="0"/>
                                </a:rPr>
                                <m:t>2</m:t>
                              </m:r>
                            </m:sup>
                          </m:sSup>
                        </m:den>
                      </m:f>
                      <m:nary>
                        <m:naryPr>
                          <m:chr m:val="∑"/>
                          <m:limLoc m:val="subSup"/>
                          <m:ctrlPr>
                            <a:rPr lang="zh-CN" altLang="en-US" sz="2800" b="0" i="1">
                              <a:solidFill>
                                <a:srgbClr val="094162"/>
                              </a:solidFill>
                              <a:latin typeface="Cambria Math" panose="02040503050406030204" pitchFamily="18" charset="0"/>
                            </a:rPr>
                          </m:ctrlPr>
                        </m:naryPr>
                        <m:sub>
                          <m:r>
                            <a:rPr lang="zh-CN" altLang="en-US" sz="2800" b="0" i="1">
                              <a:solidFill>
                                <a:srgbClr val="094162"/>
                              </a:solidFill>
                              <a:latin typeface="Cambria Math" charset="0"/>
                            </a:rPr>
                            <m:t>𝑚</m:t>
                          </m:r>
                          <m:r>
                            <a:rPr lang="zh-CN" altLang="en-US" sz="2800" b="0" i="0">
                              <a:solidFill>
                                <a:srgbClr val="094162"/>
                              </a:solidFill>
                              <a:latin typeface="Cambria Math" charset="0"/>
                            </a:rPr>
                            <m:t>=1</m:t>
                          </m:r>
                        </m:sub>
                        <m:sup>
                          <m:r>
                            <a:rPr lang="zh-CN" altLang="en-US" sz="2800" b="0" i="1">
                              <a:solidFill>
                                <a:srgbClr val="094162"/>
                              </a:solidFill>
                              <a:latin typeface="Cambria Math" charset="0"/>
                            </a:rPr>
                            <m:t>𝑀</m:t>
                          </m:r>
                        </m:sup>
                        <m:e>
                          <m:r>
                            <m:rPr>
                              <m:sty m:val="p"/>
                            </m:rPr>
                            <a:rPr lang="zh-CN" altLang="en-US" sz="2800" b="0" i="0">
                              <a:solidFill>
                                <a:srgbClr val="094162"/>
                              </a:solidFill>
                              <a:latin typeface="Cambria Math" charset="0"/>
                            </a:rPr>
                            <m:t>Var</m:t>
                          </m:r>
                          <m:d>
                            <m:dPr>
                              <m:ctrlPr>
                                <a:rPr lang="zh-CN" altLang="en-US" sz="2800" b="0" i="1">
                                  <a:solidFill>
                                    <a:srgbClr val="094162"/>
                                  </a:solidFill>
                                  <a:latin typeface="Cambria Math" panose="02040503050406030204" pitchFamily="18" charset="0"/>
                                </a:rPr>
                              </m:ctrlPr>
                            </m:dPr>
                            <m:e>
                              <m:sSub>
                                <m:sSubPr>
                                  <m:ctrlPr>
                                    <a:rPr lang="zh-CN" altLang="en-US" sz="2800" b="0" i="1">
                                      <a:solidFill>
                                        <a:srgbClr val="094162"/>
                                      </a:solidFill>
                                      <a:latin typeface="Cambria Math" panose="02040503050406030204" pitchFamily="18" charset="0"/>
                                    </a:rPr>
                                  </m:ctrlPr>
                                </m:sSubPr>
                                <m:e>
                                  <m:r>
                                    <a:rPr lang="zh-CN" altLang="en-US" sz="2800" b="0" i="1">
                                      <a:solidFill>
                                        <a:srgbClr val="094162"/>
                                      </a:solidFill>
                                      <a:latin typeface="Cambria Math" charset="0"/>
                                    </a:rPr>
                                    <m:t>𝑓</m:t>
                                  </m:r>
                                </m:e>
                                <m:sub>
                                  <m:r>
                                    <a:rPr lang="zh-CN" altLang="en-US" sz="2800" b="0" i="1">
                                      <a:solidFill>
                                        <a:srgbClr val="094162"/>
                                      </a:solidFill>
                                      <a:latin typeface="Cambria Math" charset="0"/>
                                    </a:rPr>
                                    <m:t>𝑚</m:t>
                                  </m:r>
                                </m:sub>
                              </m:sSub>
                              <m:d>
                                <m:dPr>
                                  <m:ctrlPr>
                                    <a:rPr lang="zh-CN" altLang="en-US" sz="2800" b="0" i="1">
                                      <a:solidFill>
                                        <a:srgbClr val="094162"/>
                                      </a:solidFill>
                                      <a:latin typeface="Cambria Math" panose="02040503050406030204" pitchFamily="18" charset="0"/>
                                    </a:rPr>
                                  </m:ctrlPr>
                                </m:dPr>
                                <m:e>
                                  <m:r>
                                    <a:rPr lang="zh-CN" altLang="en-US" sz="2800" b="1" i="1">
                                      <a:solidFill>
                                        <a:srgbClr val="094162"/>
                                      </a:solidFill>
                                      <a:latin typeface="Cambria Math" charset="0"/>
                                    </a:rPr>
                                    <m:t>𝒙</m:t>
                                  </m:r>
                                </m:e>
                              </m:d>
                            </m:e>
                          </m:d>
                        </m:e>
                      </m:nary>
                      <m:r>
                        <a:rPr lang="zh-CN" altLang="en-US" sz="2800" b="0" i="0">
                          <a:solidFill>
                            <a:srgbClr val="094162"/>
                          </a:solidFill>
                          <a:latin typeface="Cambria Math" charset="0"/>
                        </a:rPr>
                        <m:t>=</m:t>
                      </m:r>
                      <m:f>
                        <m:fPr>
                          <m:ctrlPr>
                            <a:rPr lang="zh-CN" altLang="en-US" sz="2800" b="0" i="1" smtClean="0">
                              <a:solidFill>
                                <a:srgbClr val="C00000"/>
                              </a:solidFill>
                              <a:latin typeface="Cambria Math" panose="02040503050406030204" pitchFamily="18" charset="0"/>
                            </a:rPr>
                          </m:ctrlPr>
                        </m:fPr>
                        <m:num>
                          <m:r>
                            <a:rPr lang="zh-CN" altLang="en-US" sz="2800" b="0" i="0">
                              <a:solidFill>
                                <a:srgbClr val="C00000"/>
                              </a:solidFill>
                              <a:latin typeface="Cambria Math" charset="0"/>
                            </a:rPr>
                            <m:t>1</m:t>
                          </m:r>
                        </m:num>
                        <m:den>
                          <m:r>
                            <a:rPr lang="zh-CN" altLang="en-US" sz="2800" b="0" i="1">
                              <a:solidFill>
                                <a:srgbClr val="C00000"/>
                              </a:solidFill>
                              <a:latin typeface="Cambria Math" charset="0"/>
                            </a:rPr>
                            <m:t>𝑀</m:t>
                          </m:r>
                        </m:den>
                      </m:f>
                      <m:r>
                        <a:rPr lang="zh-CN" altLang="en-US" sz="2800" b="0" i="0">
                          <a:solidFill>
                            <a:srgbClr val="094162"/>
                          </a:solidFill>
                          <a:latin typeface="Cambria Math" charset="0"/>
                        </a:rPr>
                        <m:t> </m:t>
                      </m:r>
                      <m:r>
                        <m:rPr>
                          <m:sty m:val="p"/>
                        </m:rPr>
                        <a:rPr lang="zh-CN" altLang="en-US" sz="2800" b="0" i="0">
                          <a:solidFill>
                            <a:srgbClr val="094162"/>
                          </a:solidFill>
                          <a:latin typeface="Cambria Math" charset="0"/>
                        </a:rPr>
                        <m:t>Var</m:t>
                      </m:r>
                      <m:d>
                        <m:dPr>
                          <m:ctrlPr>
                            <a:rPr lang="zh-CN" altLang="en-US" sz="2800" b="0" i="1">
                              <a:solidFill>
                                <a:srgbClr val="094162"/>
                              </a:solidFill>
                              <a:latin typeface="Cambria Math" panose="02040503050406030204" pitchFamily="18" charset="0"/>
                            </a:rPr>
                          </m:ctrlPr>
                        </m:dPr>
                        <m:e>
                          <m:sSub>
                            <m:sSubPr>
                              <m:ctrlPr>
                                <a:rPr lang="zh-CN" altLang="en-US" sz="2800" b="0" i="1">
                                  <a:solidFill>
                                    <a:srgbClr val="094162"/>
                                  </a:solidFill>
                                  <a:latin typeface="Cambria Math" panose="02040503050406030204" pitchFamily="18" charset="0"/>
                                </a:rPr>
                              </m:ctrlPr>
                            </m:sSubPr>
                            <m:e>
                              <m:r>
                                <a:rPr lang="zh-CN" altLang="en-US" sz="2800" b="0" i="1">
                                  <a:solidFill>
                                    <a:srgbClr val="094162"/>
                                  </a:solidFill>
                                  <a:latin typeface="Cambria Math" charset="0"/>
                                </a:rPr>
                                <m:t>𝑓</m:t>
                              </m:r>
                            </m:e>
                            <m:sub>
                              <m:r>
                                <a:rPr lang="zh-CN" altLang="en-US" sz="2800" b="0" i="1">
                                  <a:solidFill>
                                    <a:srgbClr val="094162"/>
                                  </a:solidFill>
                                  <a:latin typeface="Cambria Math" charset="0"/>
                                </a:rPr>
                                <m:t>𝑚</m:t>
                              </m:r>
                            </m:sub>
                          </m:sSub>
                          <m:d>
                            <m:dPr>
                              <m:ctrlPr>
                                <a:rPr lang="zh-CN" altLang="en-US" sz="2800" b="0" i="1">
                                  <a:solidFill>
                                    <a:srgbClr val="094162"/>
                                  </a:solidFill>
                                  <a:latin typeface="Cambria Math" panose="02040503050406030204" pitchFamily="18" charset="0"/>
                                </a:rPr>
                              </m:ctrlPr>
                            </m:dPr>
                            <m:e>
                              <m:r>
                                <a:rPr lang="zh-CN" altLang="en-US" sz="2800" b="1" i="1">
                                  <a:solidFill>
                                    <a:srgbClr val="094162"/>
                                  </a:solidFill>
                                  <a:latin typeface="Cambria Math" charset="0"/>
                                </a:rPr>
                                <m:t>𝒙</m:t>
                              </m:r>
                            </m:e>
                          </m:d>
                        </m:e>
                      </m:d>
                    </m:oMath>
                  </m:oMathPara>
                </a14:m>
                <a:endParaRPr lang="zh-CN" altLang="en-US" sz="2800" dirty="0">
                  <a:solidFill>
                    <a:srgbClr val="094162"/>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29515" y="5554117"/>
                <a:ext cx="11862485" cy="130388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6858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pPr>
                  <a:lnSpc>
                    <a:spcPct val="100000"/>
                  </a:lnSpc>
                  <a:buClr>
                    <a:schemeClr val="tx1"/>
                  </a:buClr>
                  <a:buFont typeface="Wingdings" charset="2"/>
                  <a:buChar char="n"/>
                </a:pPr>
                <a:r>
                  <a:rPr kumimoji="1" lang="zh-CN" altLang="en-US" dirty="0"/>
                  <a:t>在</a:t>
                </a:r>
                <a:r>
                  <a:rPr kumimoji="1" lang="en-US" altLang="zh-CN" dirty="0"/>
                  <a:t>Bagging</a:t>
                </a:r>
                <a:r>
                  <a:rPr kumimoji="1" lang="zh-CN" altLang="en-US" dirty="0"/>
                  <a:t>中，</a:t>
                </a:r>
                <a14:m>
                  <m:oMath xmlns:m="http://schemas.openxmlformats.org/officeDocument/2006/math">
                    <m:r>
                      <a:rPr kumimoji="1" lang="en-US" altLang="zh-CN" i="1" dirty="0" smtClean="0">
                        <a:latin typeface="Cambria Math" charset="0"/>
                      </a:rPr>
                      <m:t>𝑀</m:t>
                    </m:r>
                  </m:oMath>
                </a14:m>
                <a:r>
                  <a:rPr kumimoji="1" lang="zh-CN" altLang="en-US" dirty="0"/>
                  <a:t>次预测结果的均值</a:t>
                </a:r>
                <a14:m>
                  <m:oMath xmlns:m="http://schemas.openxmlformats.org/officeDocument/2006/math">
                    <m:r>
                      <a:rPr lang="en-US" altLang="zh-CN" i="1">
                        <a:solidFill>
                          <a:srgbClr val="094162"/>
                        </a:solidFill>
                        <a:latin typeface="Cambria Math" charset="0"/>
                      </a:rPr>
                      <m:t>𝑓</m:t>
                    </m:r>
                    <m:d>
                      <m:dPr>
                        <m:ctrlPr>
                          <a:rPr lang="zh-CN" altLang="zh-CN" i="1">
                            <a:solidFill>
                              <a:srgbClr val="094162"/>
                            </a:solidFill>
                            <a:latin typeface="Cambria Math" panose="02040503050406030204" pitchFamily="18" charset="0"/>
                          </a:rPr>
                        </m:ctrlPr>
                      </m:dPr>
                      <m:e>
                        <m:r>
                          <a:rPr lang="en-US" altLang="zh-CN" b="1" i="1">
                            <a:solidFill>
                              <a:srgbClr val="094162"/>
                            </a:solidFill>
                            <a:latin typeface="Cambria Math" charset="0"/>
                          </a:rPr>
                          <m:t>𝒙</m:t>
                        </m:r>
                      </m:e>
                    </m:d>
                  </m:oMath>
                </a14:m>
                <a:r>
                  <a:rPr kumimoji="1" lang="zh-CN" altLang="en-US" dirty="0"/>
                  <a:t>的方差比用原始训练样本单次训练的模型的预测结果</a:t>
                </a:r>
                <a14:m>
                  <m:oMath xmlns:m="http://schemas.openxmlformats.org/officeDocument/2006/math">
                    <m:sSub>
                      <m:sSubPr>
                        <m:ctrlPr>
                          <a:rPr lang="zh-CN" altLang="en-US" i="1">
                            <a:solidFill>
                              <a:srgbClr val="094162"/>
                            </a:solidFill>
                            <a:latin typeface="Cambria Math" panose="02040503050406030204" pitchFamily="18" charset="0"/>
                          </a:rPr>
                        </m:ctrlPr>
                      </m:sSubPr>
                      <m:e>
                        <m:r>
                          <a:rPr lang="zh-CN" altLang="en-US" i="1">
                            <a:solidFill>
                              <a:srgbClr val="094162"/>
                            </a:solidFill>
                            <a:latin typeface="Cambria Math" charset="0"/>
                          </a:rPr>
                          <m:t>𝑓</m:t>
                        </m:r>
                      </m:e>
                      <m:sub>
                        <m:r>
                          <a:rPr lang="zh-CN" altLang="en-US" i="1">
                            <a:solidFill>
                              <a:srgbClr val="094162"/>
                            </a:solidFill>
                            <a:latin typeface="Cambria Math" charset="0"/>
                          </a:rPr>
                          <m:t>𝑚</m:t>
                        </m:r>
                      </m:sub>
                    </m:sSub>
                    <m:d>
                      <m:dPr>
                        <m:ctrlPr>
                          <a:rPr lang="zh-CN" altLang="en-US" i="1">
                            <a:solidFill>
                              <a:srgbClr val="094162"/>
                            </a:solidFill>
                            <a:latin typeface="Cambria Math" panose="02040503050406030204" pitchFamily="18" charset="0"/>
                          </a:rPr>
                        </m:ctrlPr>
                      </m:dPr>
                      <m:e>
                        <m:r>
                          <a:rPr lang="zh-CN" altLang="en-US" b="1" i="1">
                            <a:solidFill>
                              <a:srgbClr val="094162"/>
                            </a:solidFill>
                            <a:latin typeface="Cambria Math" charset="0"/>
                          </a:rPr>
                          <m:t>𝒙</m:t>
                        </m:r>
                      </m:e>
                    </m:d>
                  </m:oMath>
                </a14:m>
                <a:r>
                  <a:rPr kumimoji="1" lang="zh-CN" altLang="en-US" dirty="0"/>
                  <a:t>的方差小，二者的期望相同</a:t>
                </a:r>
                <a:endParaRPr kumimoji="1" lang="en-US" altLang="zh-CN" dirty="0"/>
              </a:p>
              <a:p>
                <a:pPr marL="1325245" lvl="1" indent="-457200">
                  <a:lnSpc>
                    <a:spcPct val="100000"/>
                  </a:lnSpc>
                  <a:buClr>
                    <a:schemeClr val="tx1"/>
                  </a:buClr>
                  <a:buFont typeface="Arial" charset="0"/>
                  <a:buChar char="•"/>
                </a:pPr>
                <a:r>
                  <a:rPr kumimoji="1" lang="en-US" altLang="zh-CN" dirty="0"/>
                  <a:t>Bagging</a:t>
                </a:r>
                <a:r>
                  <a:rPr kumimoji="1" lang="zh-CN" altLang="en-US" dirty="0"/>
                  <a:t>可以降低模型方差</a:t>
                </a:r>
                <a:endParaRPr kumimoji="1" lang="en-US" altLang="zh-CN" dirty="0"/>
              </a:p>
              <a:p>
                <a:pPr marL="1325245" lvl="1" indent="-457200">
                  <a:lnSpc>
                    <a:spcPct val="100000"/>
                  </a:lnSpc>
                  <a:buClr>
                    <a:schemeClr val="tx1"/>
                  </a:buClr>
                  <a:buFont typeface="Arial" charset="0"/>
                  <a:buChar char="•"/>
                </a:pPr>
                <a:r>
                  <a:rPr kumimoji="1" lang="en-US" altLang="zh-CN" dirty="0"/>
                  <a:t>Bagging</a:t>
                </a:r>
                <a:r>
                  <a:rPr kumimoji="1" lang="zh-CN" altLang="en-US" dirty="0"/>
                  <a:t>不改变模型偏差</a:t>
                </a:r>
                <a:endParaRPr kumimoji="1" lang="en-US" altLang="zh-CN" dirty="0"/>
              </a:p>
              <a:p>
                <a:pPr marL="1325245" lvl="1" indent="-457200">
                  <a:lnSpc>
                    <a:spcPct val="100000"/>
                  </a:lnSpc>
                  <a:buClr>
                    <a:schemeClr val="tx1"/>
                  </a:buClr>
                  <a:buFont typeface="Arial" charset="0"/>
                  <a:buChar char="•"/>
                </a:pPr>
                <a:endParaRPr kumimoji="1" lang="en-US" altLang="zh-CN" dirty="0"/>
              </a:p>
              <a:p>
                <a:pPr>
                  <a:lnSpc>
                    <a:spcPct val="100000"/>
                  </a:lnSpc>
                  <a:buClr>
                    <a:schemeClr val="tx1"/>
                  </a:buClr>
                  <a:buFont typeface="Wingdings" charset="2"/>
                  <a:buChar char="n"/>
                </a:pPr>
                <a:r>
                  <a:rPr kumimoji="1" lang="en-US" altLang="zh-CN" dirty="0"/>
                  <a:t>Bagging</a:t>
                </a:r>
                <a:r>
                  <a:rPr kumimoji="1" lang="zh-CN" altLang="en-US" dirty="0"/>
                  <a:t>中每个模型不完全独立（训练样本有一部分相同），方差的减少没那么多，但也会减少</a:t>
                </a:r>
                <a:endParaRPr kumimoji="1" lang="en-US" altLang="zh-CN" dirty="0"/>
              </a:p>
              <a:p>
                <a:pPr marL="1325245" lvl="1" indent="-457200">
                  <a:lnSpc>
                    <a:spcPct val="100000"/>
                  </a:lnSpc>
                  <a:buClr>
                    <a:schemeClr val="tx1"/>
                  </a:buClr>
                  <a:buFont typeface="Arial" charset="0"/>
                  <a:buChar char="•"/>
                </a:pPr>
                <a:r>
                  <a:rPr kumimoji="1" lang="zh-CN" altLang="en-US" dirty="0"/>
                  <a:t>若</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𝑓</m:t>
                        </m:r>
                      </m:e>
                      <m:sub>
                        <m:r>
                          <a:rPr kumimoji="1" lang="en-US" altLang="zh-CN">
                            <a:latin typeface="Cambria Math" panose="02040503050406030204" pitchFamily="18" charset="0"/>
                          </a:rPr>
                          <m:t>𝑚</m:t>
                        </m:r>
                      </m:sub>
                    </m:sSub>
                  </m:oMath>
                </a14:m>
                <a:r>
                  <a:rPr kumimoji="1" lang="zh-CN" altLang="en-US" dirty="0"/>
                  <a:t>之间的相关性为</a:t>
                </a:r>
                <a14:m>
                  <m:oMath xmlns:m="http://schemas.openxmlformats.org/officeDocument/2006/math">
                    <m:r>
                      <a:rPr kumimoji="1" lang="zh-CN" altLang="en-US">
                        <a:latin typeface="Cambria Math" panose="02040503050406030204" pitchFamily="18" charset="0"/>
                      </a:rPr>
                      <m:t>𝜌</m:t>
                    </m:r>
                  </m:oMath>
                </a14:m>
                <a:r>
                  <a:rPr kumimoji="1" lang="zh-CN" altLang="en-US" dirty="0"/>
                  <a:t>，则</a:t>
                </a:r>
                <a14:m>
                  <m:oMath xmlns:m="http://schemas.openxmlformats.org/officeDocument/2006/math">
                    <m:r>
                      <a:rPr lang="en-US" altLang="zh-CN" i="1">
                        <a:solidFill>
                          <a:srgbClr val="094162"/>
                        </a:solidFill>
                        <a:latin typeface="Cambria Math" charset="0"/>
                      </a:rPr>
                      <m:t>𝑓</m:t>
                    </m:r>
                    <m:d>
                      <m:dPr>
                        <m:ctrlPr>
                          <a:rPr lang="zh-CN" altLang="zh-CN" i="1">
                            <a:solidFill>
                              <a:srgbClr val="094162"/>
                            </a:solidFill>
                            <a:latin typeface="Cambria Math" panose="02040503050406030204" pitchFamily="18" charset="0"/>
                          </a:rPr>
                        </m:ctrlPr>
                      </m:dPr>
                      <m:e>
                        <m:r>
                          <a:rPr lang="en-US" altLang="zh-CN" b="1" i="1">
                            <a:solidFill>
                              <a:srgbClr val="094162"/>
                            </a:solidFill>
                            <a:latin typeface="Cambria Math" charset="0"/>
                          </a:rPr>
                          <m:t>𝒙</m:t>
                        </m:r>
                      </m:e>
                    </m:d>
                  </m:oMath>
                </a14:m>
                <a:r>
                  <a:rPr kumimoji="1" lang="zh-CN" altLang="en-US" dirty="0"/>
                  <a:t>的方差为：</a:t>
                </a:r>
                <a14:m>
                  <m:oMath xmlns:m="http://schemas.openxmlformats.org/officeDocument/2006/math">
                    <m:r>
                      <a:rPr kumimoji="1" lang="zh-CN" altLang="en-US">
                        <a:latin typeface="Cambria Math" panose="02040503050406030204" pitchFamily="18" charset="0"/>
                      </a:rPr>
                      <m:t>𝜌</m:t>
                    </m:r>
                    <m:r>
                      <a:rPr kumimoji="1" lang="en-US" altLang="zh-CN">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a:latin typeface="Cambria Math" panose="02040503050406030204" pitchFamily="18" charset="0"/>
                          </a:rPr>
                          <m:t>𝜎</m:t>
                        </m:r>
                      </m:e>
                      <m:sup>
                        <m:r>
                          <a:rPr kumimoji="1" lang="en-US" altLang="zh-CN">
                            <a:latin typeface="Cambria Math" panose="02040503050406030204" pitchFamily="18" charset="0"/>
                          </a:rPr>
                          <m:t>2</m:t>
                        </m:r>
                      </m:sup>
                    </m:sSup>
                    <m:r>
                      <a:rPr kumimoji="1" lang="en-US" altLang="zh-CN">
                        <a:latin typeface="Cambria Math" panose="02040503050406030204" pitchFamily="18" charset="0"/>
                      </a:rPr>
                      <m:t>+(1−</m:t>
                    </m:r>
                    <m:r>
                      <a:rPr kumimoji="1" lang="zh-CN" altLang="en-US">
                        <a:latin typeface="Cambria Math" panose="02040503050406030204" pitchFamily="18" charset="0"/>
                      </a:rPr>
                      <m:t>𝜌</m:t>
                    </m:r>
                    <m:r>
                      <a:rPr kumimoji="1" lang="en-US" altLang="zh-CN">
                        <a:latin typeface="Cambria Math" panose="02040503050406030204" pitchFamily="18" charset="0"/>
                      </a:rPr>
                      <m:t>)×</m:t>
                    </m:r>
                    <m:f>
                      <m:fPr>
                        <m:ctrlPr>
                          <a:rPr kumimoji="1" lang="mr-IN" altLang="zh-CN" i="1">
                            <a:latin typeface="Cambria Math" panose="02040503050406030204" pitchFamily="18" charset="0"/>
                          </a:rPr>
                        </m:ctrlPr>
                      </m:fPr>
                      <m:num>
                        <m:sSup>
                          <m:sSupPr>
                            <m:ctrlPr>
                              <a:rPr kumimoji="1" lang="en-US" altLang="zh-CN" i="1">
                                <a:latin typeface="Cambria Math" panose="02040503050406030204" pitchFamily="18" charset="0"/>
                              </a:rPr>
                            </m:ctrlPr>
                          </m:sSupPr>
                          <m:e>
                            <m:r>
                              <a:rPr kumimoji="1" lang="en-US" altLang="zh-CN">
                                <a:latin typeface="Cambria Math" panose="02040503050406030204" pitchFamily="18" charset="0"/>
                              </a:rPr>
                              <m:t>𝜎</m:t>
                            </m:r>
                          </m:e>
                          <m:sup>
                            <m:r>
                              <a:rPr kumimoji="1" lang="en-US" altLang="zh-CN">
                                <a:latin typeface="Cambria Math" panose="02040503050406030204" pitchFamily="18" charset="0"/>
                              </a:rPr>
                              <m:t>2</m:t>
                            </m:r>
                          </m:sup>
                        </m:sSup>
                      </m:num>
                      <m:den>
                        <m:r>
                          <a:rPr kumimoji="1" lang="en-US" altLang="zh-CN">
                            <a:latin typeface="Cambria Math" panose="02040503050406030204" pitchFamily="18" charset="0"/>
                          </a:rPr>
                          <m:t>𝑀</m:t>
                        </m:r>
                      </m:den>
                    </m:f>
                  </m:oMath>
                </a14:m>
                <a:endParaRPr kumimoji="1" lang="en-US" altLang="zh-CN" dirty="0"/>
              </a:p>
              <a:p>
                <a:pPr marL="1325245" lvl="1" indent="-457200">
                  <a:lnSpc>
                    <a:spcPct val="100000"/>
                  </a:lnSpc>
                  <a:buClr>
                    <a:schemeClr val="tx1"/>
                  </a:buClr>
                  <a:buFont typeface="Arial" charset="0"/>
                  <a:buChar char="•"/>
                </a:pPr>
                <a:r>
                  <a:rPr kumimoji="1" lang="zh-CN" altLang="en-US" dirty="0"/>
                  <a:t>随机森林相比标准的</a:t>
                </a:r>
                <a:r>
                  <a:rPr kumimoji="1" lang="en-US" altLang="zh-CN" dirty="0"/>
                  <a:t>bagging</a:t>
                </a:r>
                <a:r>
                  <a:rPr kumimoji="1" lang="zh-CN" altLang="en-US" dirty="0"/>
                  <a:t>，对样本和特征进行抽样，进一步减少树之间的相关性</a:t>
                </a:r>
                <a:endParaRPr kumimoji="1" lang="en-US" altLang="zh-CN" dirty="0"/>
              </a:p>
              <a:p>
                <a:pPr marL="1325245" lvl="1" indent="-457200">
                  <a:lnSpc>
                    <a:spcPct val="100000"/>
                  </a:lnSpc>
                  <a:buClr>
                    <a:schemeClr val="tx1"/>
                  </a:buClr>
                  <a:buFont typeface="Arial" charset="0"/>
                  <a:buChar char="•"/>
                </a:pPr>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rotWithShape="0">
                <a:blip r:embed="rId2"/>
                <a:stretch>
                  <a:fillRect l="-964" t="-1164" r="-680"/>
                </a:stretch>
              </a:blipFill>
            </p:spPr>
            <p:txBody>
              <a:bodyPr/>
              <a:lstStyle/>
              <a:p>
                <a:r>
                  <a:rPr lang="zh-CN" altLang="en-US">
                    <a:noFill/>
                  </a:rPr>
                  <a:t> </a:t>
                </a:r>
              </a:p>
            </p:txBody>
          </p:sp>
        </mc:Fallback>
      </mc:AlternateContent>
      <p:sp>
        <p:nvSpPr>
          <p:cNvPr id="2" name="标题 1"/>
          <p:cNvSpPr>
            <a:spLocks noGrp="1"/>
          </p:cNvSpPr>
          <p:nvPr>
            <p:ph type="title"/>
          </p:nvPr>
        </p:nvSpPr>
        <p:spPr>
          <a:prstGeom prst="rect">
            <a:avLst/>
          </a:prstGeom>
        </p:spPr>
        <p:txBody>
          <a:bodyPr>
            <a:normAutofit/>
          </a:bodyPr>
          <a:lstStyle/>
          <a:p>
            <a:r>
              <a:rPr kumimoji="1" lang="en-US" altLang="zh-CN" dirty="0"/>
              <a:t>Bagging</a:t>
            </a:r>
            <a:r>
              <a:rPr kumimoji="1" lang="zh-CN" altLang="en-US" dirty="0"/>
              <a:t>可降低模型方差</a:t>
            </a:r>
          </a:p>
        </p:txBody>
      </p:sp>
      <p:sp>
        <p:nvSpPr>
          <p:cNvPr id="5" name="矩形 4"/>
          <p:cNvSpPr/>
          <p:nvPr/>
        </p:nvSpPr>
        <p:spPr>
          <a:xfrm>
            <a:off x="1121228" y="5844454"/>
            <a:ext cx="9573986" cy="738664"/>
          </a:xfrm>
          <a:prstGeom prst="rect">
            <a:avLst/>
          </a:prstGeom>
        </p:spPr>
        <p:txBody>
          <a:bodyPr wrap="square">
            <a:spAutoFit/>
          </a:bodyPr>
          <a:lstStyle/>
          <a:p>
            <a:r>
              <a:rPr lang="zh-CN" altLang="en-US" sz="1400" dirty="0">
                <a:solidFill>
                  <a:srgbClr val="003366"/>
                </a:solidFill>
                <a:latin typeface="Microsoft YaHei" charset="-122"/>
                <a:ea typeface="Microsoft YaHei" charset="-122"/>
                <a:cs typeface="Microsoft YaHei" charset="-122"/>
                <a:hlinkClick r:id="rId3"/>
              </a:rPr>
              <a:t>推荐阅读：</a:t>
            </a:r>
            <a:endParaRPr lang="en-US" altLang="zh-CN" sz="1400" dirty="0">
              <a:solidFill>
                <a:srgbClr val="003366"/>
              </a:solidFill>
              <a:latin typeface="Microsoft YaHei" charset="-122"/>
              <a:ea typeface="Microsoft YaHei" charset="-122"/>
              <a:cs typeface="Microsoft YaHei" charset="-122"/>
              <a:hlinkClick r:id="" action="ppaction://noaction"/>
            </a:endParaRPr>
          </a:p>
          <a:p>
            <a:pPr>
              <a:buFont typeface="+mj-lt"/>
              <a:buAutoNum type="arabicPeriod"/>
            </a:pPr>
            <a:r>
              <a:rPr lang="en-US" altLang="zh-CN" sz="1400" dirty="0">
                <a:solidFill>
                  <a:srgbClr val="003366"/>
                </a:solidFill>
                <a:latin typeface="Microsoft YaHei" charset="-122"/>
                <a:ea typeface="Microsoft YaHei" charset="-122"/>
                <a:cs typeface="Microsoft YaHei" charset="-122"/>
                <a:hlinkClick r:id="" action="ppaction://noaction"/>
              </a:rPr>
              <a:t>《</a:t>
            </a:r>
            <a:r>
              <a:rPr lang="zh-CN" altLang="en-US" sz="1400" dirty="0">
                <a:solidFill>
                  <a:srgbClr val="003366"/>
                </a:solidFill>
                <a:latin typeface="Microsoft YaHei" charset="-122"/>
                <a:ea typeface="Microsoft YaHei" charset="-122"/>
                <a:cs typeface="Microsoft YaHei" charset="-122"/>
                <a:hlinkClick r:id="rId3"/>
              </a:rPr>
              <a:t>为什么说</a:t>
            </a:r>
            <a:r>
              <a:rPr lang="en-US" altLang="zh-CN" sz="1400" dirty="0">
                <a:solidFill>
                  <a:srgbClr val="003366"/>
                </a:solidFill>
                <a:latin typeface="Microsoft YaHei" charset="-122"/>
                <a:ea typeface="Microsoft YaHei" charset="-122"/>
                <a:cs typeface="Microsoft YaHei" charset="-122"/>
                <a:hlinkClick r:id="rId3"/>
              </a:rPr>
              <a:t>bagging</a:t>
            </a:r>
            <a:r>
              <a:rPr lang="zh-CN" altLang="en-US" sz="1400" dirty="0">
                <a:solidFill>
                  <a:srgbClr val="003366"/>
                </a:solidFill>
                <a:latin typeface="Microsoft YaHei" charset="-122"/>
                <a:ea typeface="Microsoft YaHei" charset="-122"/>
                <a:cs typeface="Microsoft YaHei" charset="-122"/>
                <a:hlinkClick r:id="rId3"/>
              </a:rPr>
              <a:t>是减少</a:t>
            </a:r>
            <a:r>
              <a:rPr lang="en-US" altLang="zh-CN" sz="1400" dirty="0">
                <a:solidFill>
                  <a:srgbClr val="003366"/>
                </a:solidFill>
                <a:latin typeface="Microsoft YaHei" charset="-122"/>
                <a:ea typeface="Microsoft YaHei" charset="-122"/>
                <a:cs typeface="Microsoft YaHei" charset="-122"/>
                <a:hlinkClick r:id="rId3"/>
              </a:rPr>
              <a:t>variance</a:t>
            </a:r>
            <a:r>
              <a:rPr lang="zh-CN" altLang="en-US" sz="1400" dirty="0">
                <a:solidFill>
                  <a:srgbClr val="003366"/>
                </a:solidFill>
                <a:latin typeface="Microsoft YaHei" charset="-122"/>
                <a:ea typeface="Microsoft YaHei" charset="-122"/>
                <a:cs typeface="Microsoft YaHei" charset="-122"/>
                <a:hlinkClick r:id="rId3"/>
              </a:rPr>
              <a:t>，而</a:t>
            </a:r>
            <a:r>
              <a:rPr lang="en-US" altLang="zh-CN" sz="1400" dirty="0">
                <a:solidFill>
                  <a:srgbClr val="003366"/>
                </a:solidFill>
                <a:latin typeface="Microsoft YaHei" charset="-122"/>
                <a:ea typeface="Microsoft YaHei" charset="-122"/>
                <a:cs typeface="Microsoft YaHei" charset="-122"/>
                <a:hlinkClick r:id="rId3"/>
              </a:rPr>
              <a:t>boosting</a:t>
            </a:r>
            <a:r>
              <a:rPr lang="zh-CN" altLang="en-US" sz="1400" dirty="0">
                <a:solidFill>
                  <a:srgbClr val="003366"/>
                </a:solidFill>
                <a:latin typeface="Microsoft YaHei" charset="-122"/>
                <a:ea typeface="Microsoft YaHei" charset="-122"/>
                <a:cs typeface="Microsoft YaHei" charset="-122"/>
                <a:hlinkClick r:id="rId3"/>
              </a:rPr>
              <a:t>是减少</a:t>
            </a:r>
            <a:r>
              <a:rPr lang="en-US" altLang="zh-CN" sz="1400" dirty="0">
                <a:solidFill>
                  <a:srgbClr val="003366"/>
                </a:solidFill>
                <a:latin typeface="Microsoft YaHei" charset="-122"/>
                <a:ea typeface="Microsoft YaHei" charset="-122"/>
                <a:cs typeface="Microsoft YaHei" charset="-122"/>
                <a:hlinkClick r:id="rId3"/>
              </a:rPr>
              <a:t>bias?》</a:t>
            </a:r>
            <a:endParaRPr lang="en-US" altLang="zh-CN" sz="1400" dirty="0">
              <a:solidFill>
                <a:srgbClr val="003366"/>
              </a:solidFill>
              <a:latin typeface="Microsoft YaHei" charset="-122"/>
              <a:ea typeface="Microsoft YaHei" charset="-122"/>
              <a:cs typeface="Microsoft YaHei" charset="-122"/>
            </a:endParaRPr>
          </a:p>
          <a:p>
            <a:pPr>
              <a:buFont typeface="+mj-lt"/>
              <a:buAutoNum type="arabicPeriod"/>
            </a:pPr>
            <a:r>
              <a:rPr lang="zh-CN" altLang="en-US" sz="1400" dirty="0">
                <a:latin typeface="Microsoft YaHei" charset="-122"/>
                <a:ea typeface="Microsoft YaHei" charset="-122"/>
                <a:cs typeface="Microsoft YaHei" charset="-122"/>
                <a:hlinkClick r:id="rId4"/>
              </a:rPr>
              <a:t>使用</a:t>
            </a:r>
            <a:r>
              <a:rPr lang="en-US" altLang="zh-CN" sz="1400" dirty="0">
                <a:latin typeface="Microsoft YaHei" charset="-122"/>
                <a:ea typeface="Microsoft YaHei" charset="-122"/>
                <a:cs typeface="Microsoft YaHei" charset="-122"/>
                <a:hlinkClick r:id="rId4"/>
              </a:rPr>
              <a:t>sklearn</a:t>
            </a:r>
            <a:r>
              <a:rPr lang="zh-CN" altLang="en-US" sz="1400" dirty="0">
                <a:latin typeface="Microsoft YaHei" charset="-122"/>
                <a:ea typeface="Microsoft YaHei" charset="-122"/>
                <a:cs typeface="Microsoft YaHei" charset="-122"/>
                <a:hlinkClick r:id="rId4"/>
              </a:rPr>
              <a:t>进行集成学习</a:t>
            </a:r>
            <a:r>
              <a:rPr lang="en-US" altLang="zh-CN" sz="1400" dirty="0">
                <a:latin typeface="Microsoft YaHei" charset="-122"/>
                <a:ea typeface="Microsoft YaHei" charset="-122"/>
                <a:cs typeface="Microsoft YaHei" charset="-122"/>
                <a:hlinkClick r:id="rId4"/>
              </a:rPr>
              <a:t>——</a:t>
            </a:r>
            <a:r>
              <a:rPr lang="zh-CN" altLang="en-US" sz="1400" dirty="0">
                <a:latin typeface="Microsoft YaHei" charset="-122"/>
                <a:ea typeface="Microsoft YaHei" charset="-122"/>
                <a:cs typeface="Microsoft YaHei" charset="-122"/>
                <a:hlinkClick r:id="rId4"/>
              </a:rPr>
              <a:t>理论</a:t>
            </a:r>
            <a:r>
              <a:rPr lang="en-US" altLang="zh-CN" sz="1400" dirty="0">
                <a:solidFill>
                  <a:srgbClr val="000000"/>
                </a:solidFill>
                <a:latin typeface="Microsoft YaHei" charset="-122"/>
                <a:ea typeface="Microsoft YaHei" charset="-122"/>
                <a:cs typeface="Microsoft YaHei" charset="-122"/>
              </a:rPr>
              <a:t>https://</a:t>
            </a:r>
            <a:r>
              <a:rPr lang="en-US" altLang="zh-CN" sz="1400" dirty="0" err="1">
                <a:solidFill>
                  <a:srgbClr val="000000"/>
                </a:solidFill>
                <a:latin typeface="Microsoft YaHei" charset="-122"/>
                <a:ea typeface="Microsoft YaHei" charset="-122"/>
                <a:cs typeface="Microsoft YaHei" charset="-122"/>
              </a:rPr>
              <a:t>www.cnblogs.com</a:t>
            </a:r>
            <a:r>
              <a:rPr lang="en-US" altLang="zh-CN" sz="1400" dirty="0">
                <a:solidFill>
                  <a:srgbClr val="000000"/>
                </a:solidFill>
                <a:latin typeface="Microsoft YaHei" charset="-122"/>
                <a:ea typeface="Microsoft YaHei" charset="-122"/>
                <a:cs typeface="Microsoft YaHei" charset="-122"/>
              </a:rPr>
              <a:t>/</a:t>
            </a:r>
            <a:r>
              <a:rPr lang="en-US" altLang="zh-CN" sz="1400" dirty="0" err="1">
                <a:solidFill>
                  <a:srgbClr val="000000"/>
                </a:solidFill>
                <a:latin typeface="Microsoft YaHei" charset="-122"/>
                <a:ea typeface="Microsoft YaHei" charset="-122"/>
                <a:cs typeface="Microsoft YaHei" charset="-122"/>
              </a:rPr>
              <a:t>jasonfreak</a:t>
            </a:r>
            <a:r>
              <a:rPr lang="en-US" altLang="zh-CN" sz="1400" dirty="0">
                <a:solidFill>
                  <a:srgbClr val="000000"/>
                </a:solidFill>
                <a:latin typeface="Microsoft YaHei" charset="-122"/>
                <a:ea typeface="Microsoft YaHei" charset="-122"/>
                <a:cs typeface="Microsoft YaHei" charset="-122"/>
              </a:rPr>
              <a:t>/p/5657196.html</a:t>
            </a:r>
            <a:endParaRPr lang="zh-CN" altLang="en-US" sz="1400" dirty="0">
              <a:solidFill>
                <a:srgbClr val="0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69929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prstGeom prst="rect">
            <a:avLst/>
          </a:prstGeom>
        </p:spPr>
        <p:txBody>
          <a:bodyPr>
            <a:normAutofit/>
          </a:bodyPr>
          <a:lstStyle/>
          <a:p>
            <a:pPr>
              <a:buClr>
                <a:schemeClr val="tx1"/>
              </a:buClr>
            </a:pPr>
            <a:r>
              <a:rPr kumimoji="1" lang="en-US" altLang="zh-CN" dirty="0"/>
              <a:t>Bagging</a:t>
            </a:r>
            <a:r>
              <a:rPr kumimoji="1" lang="zh-CN" altLang="en-US" dirty="0"/>
              <a:t>适合对偏差低、方差高的模型进行融合</a:t>
            </a:r>
            <a:endParaRPr kumimoji="1" lang="en-US" altLang="zh-CN" dirty="0"/>
          </a:p>
          <a:p>
            <a:pPr marL="914400" lvl="1" indent="-457200">
              <a:buClr>
                <a:schemeClr val="tx1"/>
              </a:buClr>
              <a:buFont typeface="Arial" charset="0"/>
              <a:buChar char="•"/>
            </a:pPr>
            <a:r>
              <a:rPr kumimoji="1" lang="zh-CN" altLang="en-US" sz="2800" dirty="0"/>
              <a:t>如决策树、神经网络</a:t>
            </a:r>
            <a:endParaRPr kumimoji="1" lang="en-US" altLang="zh-CN" sz="2800" dirty="0"/>
          </a:p>
          <a:p>
            <a:pPr marL="914400" lvl="1" indent="-457200">
              <a:buClr>
                <a:schemeClr val="tx1"/>
              </a:buClr>
              <a:buFont typeface="Arial" charset="0"/>
              <a:buChar char="•"/>
            </a:pPr>
            <a:endParaRPr kumimoji="1" lang="en-US" altLang="zh-CN" dirty="0"/>
          </a:p>
          <a:p>
            <a:pPr>
              <a:buClr>
                <a:schemeClr val="tx1"/>
              </a:buClr>
            </a:pPr>
            <a:r>
              <a:rPr kumimoji="1" lang="zh-CN" altLang="en-US" dirty="0"/>
              <a:t>决策树很容易过拟合</a:t>
            </a:r>
            <a:r>
              <a:rPr kumimoji="1" lang="en-US" altLang="zh-CN" dirty="0"/>
              <a:t> </a:t>
            </a:r>
            <a:r>
              <a:rPr kumimoji="1" lang="zh-CN" altLang="en-US" dirty="0">
                <a:sym typeface="Wingdings"/>
              </a:rPr>
              <a:t></a:t>
            </a:r>
            <a:r>
              <a:rPr kumimoji="1" lang="en-US" altLang="zh-CN" dirty="0">
                <a:sym typeface="Wingdings"/>
              </a:rPr>
              <a:t> </a:t>
            </a:r>
            <a:r>
              <a:rPr kumimoji="1" lang="zh-CN" altLang="en-US" dirty="0">
                <a:sym typeface="Wingdings"/>
              </a:rPr>
              <a:t>偏差低、方差高</a:t>
            </a:r>
            <a:endParaRPr kumimoji="1" lang="en-US" altLang="zh-CN" dirty="0">
              <a:sym typeface="Wingdings"/>
            </a:endParaRPr>
          </a:p>
          <a:p>
            <a:pPr marL="914400" lvl="1" indent="-457200">
              <a:buClr>
                <a:schemeClr val="tx1"/>
              </a:buClr>
              <a:buFont typeface="Arial" charset="0"/>
              <a:buChar char="•"/>
            </a:pPr>
            <a:r>
              <a:rPr kumimoji="1" lang="zh-CN" altLang="en-US" sz="2800" dirty="0">
                <a:sym typeface="Wingdings"/>
              </a:rPr>
              <a:t>如果每个训练样本为一个叶子结点，训练误差为</a:t>
            </a:r>
            <a:r>
              <a:rPr kumimoji="1" lang="en-US" altLang="zh-CN" sz="2800" dirty="0">
                <a:sym typeface="Wingdings"/>
              </a:rPr>
              <a:t>0</a:t>
            </a:r>
            <a:endParaRPr kumimoji="1" lang="en-US" altLang="zh-CN" sz="2800" dirty="0"/>
          </a:p>
          <a:p>
            <a:pPr marL="457200" indent="-457200">
              <a:buClr>
                <a:schemeClr val="tx1"/>
              </a:buClr>
              <a:buFont typeface="Arial" charset="0"/>
              <a:buChar char="•"/>
            </a:pPr>
            <a:endParaRPr kumimoji="1" lang="en-US" altLang="zh-CN" dirty="0"/>
          </a:p>
        </p:txBody>
      </p:sp>
      <p:sp>
        <p:nvSpPr>
          <p:cNvPr id="2" name="标题 1"/>
          <p:cNvSpPr>
            <a:spLocks noGrp="1"/>
          </p:cNvSpPr>
          <p:nvPr>
            <p:ph type="title"/>
          </p:nvPr>
        </p:nvSpPr>
        <p:spPr>
          <a:prstGeom prst="rect">
            <a:avLst/>
          </a:prstGeom>
        </p:spPr>
        <p:txBody>
          <a:bodyPr>
            <a:normAutofit/>
          </a:bodyPr>
          <a:lstStyle/>
          <a:p>
            <a:r>
              <a:rPr kumimoji="1" lang="en-US" altLang="zh-CN" dirty="0"/>
              <a:t>Bagging</a:t>
            </a:r>
            <a:endParaRPr kumimoji="1" lang="zh-CN" altLang="en-US" dirty="0"/>
          </a:p>
        </p:txBody>
      </p:sp>
    </p:spTree>
    <p:extLst>
      <p:ext uri="{BB962C8B-B14F-4D97-AF65-F5344CB8AC3E}">
        <p14:creationId xmlns:p14="http://schemas.microsoft.com/office/powerpoint/2010/main" val="1328971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prstGeom prst="rect">
            <a:avLst/>
          </a:prstGeom>
        </p:spPr>
        <p:txBody>
          <a:bodyPr/>
          <a:lstStyle/>
          <a:p>
            <a:pPr>
              <a:buClr>
                <a:schemeClr val="tx1"/>
              </a:buClr>
            </a:pPr>
            <a:r>
              <a:rPr kumimoji="1" lang="en-US" altLang="zh-CN" dirty="0" err="1"/>
              <a:t>Scikit</a:t>
            </a:r>
            <a:r>
              <a:rPr kumimoji="1" lang="en-US" altLang="zh-CN" dirty="0"/>
              <a:t>-Learn</a:t>
            </a:r>
            <a:r>
              <a:rPr kumimoji="1" lang="zh-CN" altLang="en-US" dirty="0"/>
              <a:t>中支持对任意基学习器的</a:t>
            </a:r>
            <a:r>
              <a:rPr kumimoji="1" lang="en-US" altLang="zh-CN" dirty="0"/>
              <a:t>Bagging</a:t>
            </a:r>
          </a:p>
          <a:p>
            <a:pPr marL="1325245" lvl="1" indent="-457200">
              <a:buClr>
                <a:schemeClr val="tx1"/>
              </a:buClr>
              <a:buFont typeface="Arial" charset="0"/>
              <a:buChar char="•"/>
            </a:pPr>
            <a:r>
              <a:rPr kumimoji="1" lang="zh-CN" altLang="en-US" sz="2800" dirty="0"/>
              <a:t>分类：</a:t>
            </a:r>
            <a:r>
              <a:rPr lang="en-US" altLang="zh-CN" sz="2800" dirty="0" err="1"/>
              <a:t>BaggingClassifier</a:t>
            </a:r>
            <a:endParaRPr kumimoji="1" lang="en-US" altLang="zh-CN" sz="2800" dirty="0"/>
          </a:p>
          <a:p>
            <a:pPr marL="1325245" lvl="1" indent="-457200">
              <a:buClr>
                <a:schemeClr val="tx1"/>
              </a:buClr>
              <a:buFont typeface="Arial" charset="0"/>
              <a:buChar char="•"/>
            </a:pPr>
            <a:r>
              <a:rPr kumimoji="1" lang="zh-CN" altLang="en-US" sz="2800" dirty="0"/>
              <a:t>回归：</a:t>
            </a:r>
            <a:r>
              <a:rPr lang="en-US" altLang="zh-CN" sz="2800" dirty="0" err="1"/>
              <a:t>BaggingRegressor</a:t>
            </a:r>
            <a:endParaRPr kumimoji="1" lang="zh-CN" altLang="en-US" sz="2800" dirty="0"/>
          </a:p>
        </p:txBody>
      </p:sp>
      <p:sp>
        <p:nvSpPr>
          <p:cNvPr id="2" name="标题 1"/>
          <p:cNvSpPr>
            <a:spLocks noGrp="1"/>
          </p:cNvSpPr>
          <p:nvPr>
            <p:ph type="title"/>
          </p:nvPr>
        </p:nvSpPr>
        <p:spPr>
          <a:prstGeom prst="rect">
            <a:avLst/>
          </a:prstGeom>
        </p:spPr>
        <p:txBody>
          <a:bodyPr>
            <a:normAutofit/>
          </a:bodyPr>
          <a:lstStyle/>
          <a:p>
            <a:r>
              <a:rPr kumimoji="1" lang="en-US" altLang="zh-CN" dirty="0" err="1"/>
              <a:t>Scikit</a:t>
            </a:r>
            <a:r>
              <a:rPr kumimoji="1" lang="en-US" altLang="zh-CN" dirty="0"/>
              <a:t>-Learn</a:t>
            </a:r>
            <a:r>
              <a:rPr kumimoji="1" lang="zh-CN" altLang="en-US" dirty="0"/>
              <a:t>中的</a:t>
            </a:r>
            <a:r>
              <a:rPr lang="en-US" altLang="zh-CN" dirty="0"/>
              <a:t>Bagging</a:t>
            </a:r>
            <a:endParaRPr kumimoji="1" lang="zh-CN" altLang="en-US" dirty="0"/>
          </a:p>
        </p:txBody>
      </p:sp>
      <p:sp>
        <p:nvSpPr>
          <p:cNvPr id="4" name="矩形 3"/>
          <p:cNvSpPr/>
          <p:nvPr/>
        </p:nvSpPr>
        <p:spPr>
          <a:xfrm>
            <a:off x="787375" y="3752850"/>
            <a:ext cx="10617249" cy="923330"/>
          </a:xfrm>
          <a:prstGeom prst="rect">
            <a:avLst/>
          </a:prstGeom>
        </p:spPr>
        <p:txBody>
          <a:bodyPr wrap="square">
            <a:spAutoFit/>
          </a:bodyPr>
          <a:lstStyle/>
          <a:p>
            <a:r>
              <a:rPr lang="en-US" altLang="zh-CN" i="1" dirty="0">
                <a:solidFill>
                  <a:srgbClr val="222222"/>
                </a:solidFill>
                <a:latin typeface="Arial" charset="0"/>
                <a:ea typeface="Arial" charset="0"/>
                <a:cs typeface="Arial" charset="0"/>
              </a:rPr>
              <a:t>class </a:t>
            </a:r>
            <a:r>
              <a:rPr lang="en-US" altLang="zh-CN" dirty="0" err="1">
                <a:latin typeface="Arial" charset="0"/>
                <a:ea typeface="Arial" charset="0"/>
                <a:cs typeface="Arial" charset="0"/>
              </a:rPr>
              <a:t>sklearn.ensemble.BaggingClassifier</a:t>
            </a:r>
            <a:r>
              <a:rPr lang="en-US" altLang="zh-CN" dirty="0">
                <a:solidFill>
                  <a:srgbClr val="222222"/>
                </a:solidFill>
                <a:latin typeface="Arial" charset="0"/>
                <a:ea typeface="Arial" charset="0"/>
                <a:cs typeface="Arial" charset="0"/>
              </a:rPr>
              <a:t>(</a:t>
            </a:r>
            <a:r>
              <a:rPr lang="en-US" altLang="zh-CN" i="1" dirty="0" err="1">
                <a:solidFill>
                  <a:srgbClr val="C00000"/>
                </a:solidFill>
                <a:latin typeface="Arial" charset="0"/>
                <a:ea typeface="Arial" charset="0"/>
                <a:cs typeface="Arial" charset="0"/>
              </a:rPr>
              <a:t>base_estimator</a:t>
            </a:r>
            <a:r>
              <a:rPr lang="en-US" altLang="zh-CN" i="1" dirty="0">
                <a:solidFill>
                  <a:srgbClr val="222222"/>
                </a:solidFill>
                <a:latin typeface="Arial" charset="0"/>
                <a:ea typeface="Arial" charset="0"/>
                <a:cs typeface="Arial" charset="0"/>
              </a:rPr>
              <a:t>=None</a:t>
            </a:r>
            <a:r>
              <a:rPr lang="en-US" altLang="zh-CN" dirty="0">
                <a:solidFill>
                  <a:srgbClr val="222222"/>
                </a:solidFill>
                <a:latin typeface="Arial" charset="0"/>
                <a:ea typeface="Arial" charset="0"/>
                <a:cs typeface="Arial" charset="0"/>
              </a:rPr>
              <a:t>, </a:t>
            </a:r>
            <a:r>
              <a:rPr lang="en-US" altLang="zh-CN" i="1" dirty="0" err="1">
                <a:solidFill>
                  <a:srgbClr val="C00000"/>
                </a:solidFill>
                <a:latin typeface="Arial" charset="0"/>
                <a:ea typeface="Arial" charset="0"/>
                <a:cs typeface="Arial" charset="0"/>
              </a:rPr>
              <a:t>n_estimators</a:t>
            </a:r>
            <a:r>
              <a:rPr lang="en-US" altLang="zh-CN" i="1" dirty="0">
                <a:solidFill>
                  <a:srgbClr val="222222"/>
                </a:solidFill>
                <a:latin typeface="Arial" charset="0"/>
                <a:ea typeface="Arial" charset="0"/>
                <a:cs typeface="Arial" charset="0"/>
              </a:rPr>
              <a:t>=10</a:t>
            </a:r>
            <a:r>
              <a:rPr lang="en-US" altLang="zh-CN" dirty="0">
                <a:solidFill>
                  <a:srgbClr val="222222"/>
                </a:solidFill>
                <a:latin typeface="Arial" charset="0"/>
                <a:ea typeface="Arial" charset="0"/>
                <a:cs typeface="Arial" charset="0"/>
              </a:rPr>
              <a:t>, </a:t>
            </a:r>
            <a:r>
              <a:rPr lang="en-US" altLang="zh-CN" i="1" dirty="0" err="1">
                <a:solidFill>
                  <a:srgbClr val="C00000"/>
                </a:solidFill>
                <a:latin typeface="Arial" charset="0"/>
                <a:ea typeface="Arial" charset="0"/>
                <a:cs typeface="Arial" charset="0"/>
              </a:rPr>
              <a:t>max_samples</a:t>
            </a:r>
            <a:r>
              <a:rPr lang="en-US" altLang="zh-CN" i="1" dirty="0">
                <a:solidFill>
                  <a:srgbClr val="222222"/>
                </a:solidFill>
                <a:latin typeface="Arial" charset="0"/>
                <a:ea typeface="Arial" charset="0"/>
                <a:cs typeface="Arial" charset="0"/>
              </a:rPr>
              <a:t>=1.0</a:t>
            </a:r>
            <a:r>
              <a:rPr lang="en-US" altLang="zh-CN" dirty="0">
                <a:solidFill>
                  <a:srgbClr val="222222"/>
                </a:solidFill>
                <a:latin typeface="Arial" charset="0"/>
                <a:ea typeface="Arial" charset="0"/>
                <a:cs typeface="Arial" charset="0"/>
              </a:rPr>
              <a:t>, </a:t>
            </a:r>
            <a:r>
              <a:rPr lang="en-US" altLang="zh-CN" i="1" dirty="0" err="1">
                <a:solidFill>
                  <a:srgbClr val="C00000"/>
                </a:solidFill>
                <a:latin typeface="Arial" charset="0"/>
                <a:ea typeface="Arial" charset="0"/>
                <a:cs typeface="Arial" charset="0"/>
              </a:rPr>
              <a:t>max_features</a:t>
            </a:r>
            <a:r>
              <a:rPr lang="en-US" altLang="zh-CN" i="1" dirty="0">
                <a:solidFill>
                  <a:srgbClr val="222222"/>
                </a:solidFill>
                <a:latin typeface="Arial" charset="0"/>
                <a:ea typeface="Arial" charset="0"/>
                <a:cs typeface="Arial" charset="0"/>
              </a:rPr>
              <a:t>=1.0</a:t>
            </a:r>
            <a:r>
              <a:rPr lang="en-US" altLang="zh-CN" dirty="0">
                <a:solidFill>
                  <a:srgbClr val="222222"/>
                </a:solidFill>
                <a:latin typeface="Arial" charset="0"/>
                <a:ea typeface="Arial" charset="0"/>
                <a:cs typeface="Arial" charset="0"/>
              </a:rPr>
              <a:t>, </a:t>
            </a:r>
            <a:r>
              <a:rPr lang="en-US" altLang="zh-CN" i="1" dirty="0">
                <a:solidFill>
                  <a:srgbClr val="C00000"/>
                </a:solidFill>
                <a:latin typeface="Arial" charset="0"/>
                <a:ea typeface="Arial" charset="0"/>
                <a:cs typeface="Arial" charset="0"/>
              </a:rPr>
              <a:t>bootstrap</a:t>
            </a:r>
            <a:r>
              <a:rPr lang="en-US" altLang="zh-CN" i="1" dirty="0">
                <a:solidFill>
                  <a:srgbClr val="222222"/>
                </a:solidFill>
                <a:latin typeface="Arial" charset="0"/>
                <a:ea typeface="Arial" charset="0"/>
                <a:cs typeface="Arial" charset="0"/>
              </a:rPr>
              <a:t>=True</a:t>
            </a:r>
            <a:r>
              <a:rPr lang="en-US" altLang="zh-CN" dirty="0">
                <a:solidFill>
                  <a:srgbClr val="222222"/>
                </a:solidFill>
                <a:latin typeface="Arial" charset="0"/>
                <a:ea typeface="Arial" charset="0"/>
                <a:cs typeface="Arial" charset="0"/>
              </a:rPr>
              <a:t>, </a:t>
            </a:r>
            <a:r>
              <a:rPr lang="en-US" altLang="zh-CN" i="1" dirty="0" err="1">
                <a:solidFill>
                  <a:srgbClr val="C00000"/>
                </a:solidFill>
                <a:latin typeface="Arial" charset="0"/>
                <a:ea typeface="Arial" charset="0"/>
                <a:cs typeface="Arial" charset="0"/>
              </a:rPr>
              <a:t>bootstrap_features</a:t>
            </a:r>
            <a:r>
              <a:rPr lang="en-US" altLang="zh-CN" i="1" dirty="0">
                <a:solidFill>
                  <a:srgbClr val="222222"/>
                </a:solidFill>
                <a:latin typeface="Arial" charset="0"/>
                <a:ea typeface="Arial" charset="0"/>
                <a:cs typeface="Arial" charset="0"/>
              </a:rPr>
              <a:t>=False</a:t>
            </a:r>
            <a:r>
              <a:rPr lang="en-US" altLang="zh-CN" dirty="0">
                <a:solidFill>
                  <a:srgbClr val="222222"/>
                </a:solidFill>
                <a:latin typeface="Arial" charset="0"/>
                <a:ea typeface="Arial" charset="0"/>
                <a:cs typeface="Arial" charset="0"/>
              </a:rPr>
              <a:t>, </a:t>
            </a:r>
            <a:r>
              <a:rPr lang="en-US" altLang="zh-CN" i="1" dirty="0" err="1">
                <a:solidFill>
                  <a:srgbClr val="C00000"/>
                </a:solidFill>
                <a:latin typeface="Arial" charset="0"/>
                <a:ea typeface="Arial" charset="0"/>
                <a:cs typeface="Arial" charset="0"/>
              </a:rPr>
              <a:t>oob_score</a:t>
            </a:r>
            <a:r>
              <a:rPr lang="en-US" altLang="zh-CN" i="1" dirty="0">
                <a:solidFill>
                  <a:srgbClr val="222222"/>
                </a:solidFill>
                <a:latin typeface="Arial" charset="0"/>
                <a:ea typeface="Arial" charset="0"/>
                <a:cs typeface="Arial" charset="0"/>
              </a:rPr>
              <a:t>=False</a:t>
            </a:r>
            <a:r>
              <a:rPr lang="en-US" altLang="zh-CN" dirty="0">
                <a:solidFill>
                  <a:srgbClr val="222222"/>
                </a:solidFill>
                <a:latin typeface="Arial" charset="0"/>
                <a:ea typeface="Arial" charset="0"/>
                <a:cs typeface="Arial" charset="0"/>
              </a:rPr>
              <a:t>, </a:t>
            </a:r>
            <a:r>
              <a:rPr lang="en-US" altLang="zh-CN" i="1" dirty="0" err="1">
                <a:solidFill>
                  <a:srgbClr val="C00000"/>
                </a:solidFill>
                <a:latin typeface="Arial" charset="0"/>
                <a:ea typeface="Arial" charset="0"/>
                <a:cs typeface="Arial" charset="0"/>
              </a:rPr>
              <a:t>warm_start</a:t>
            </a:r>
            <a:r>
              <a:rPr lang="en-US" altLang="zh-CN" i="1" dirty="0">
                <a:solidFill>
                  <a:srgbClr val="222222"/>
                </a:solidFill>
                <a:latin typeface="Arial" charset="0"/>
                <a:ea typeface="Arial" charset="0"/>
                <a:cs typeface="Arial" charset="0"/>
              </a:rPr>
              <a:t>=False</a:t>
            </a:r>
            <a:r>
              <a:rPr lang="en-US" altLang="zh-CN" dirty="0">
                <a:solidFill>
                  <a:srgbClr val="222222"/>
                </a:solidFill>
                <a:latin typeface="Arial" charset="0"/>
                <a:ea typeface="Arial" charset="0"/>
                <a:cs typeface="Arial" charset="0"/>
              </a:rPr>
              <a:t>, </a:t>
            </a:r>
            <a:r>
              <a:rPr lang="en-US" altLang="zh-CN" i="1" dirty="0" err="1">
                <a:solidFill>
                  <a:srgbClr val="222222"/>
                </a:solidFill>
                <a:latin typeface="Arial" charset="0"/>
                <a:ea typeface="Arial" charset="0"/>
                <a:cs typeface="Arial" charset="0"/>
              </a:rPr>
              <a:t>n_jobs</a:t>
            </a:r>
            <a:r>
              <a:rPr lang="en-US" altLang="zh-CN" i="1" dirty="0">
                <a:solidFill>
                  <a:srgbClr val="222222"/>
                </a:solidFill>
                <a:latin typeface="Arial" charset="0"/>
                <a:ea typeface="Arial" charset="0"/>
                <a:cs typeface="Arial" charset="0"/>
              </a:rPr>
              <a:t>=None</a:t>
            </a:r>
            <a:r>
              <a:rPr lang="en-US" altLang="zh-CN" dirty="0">
                <a:solidFill>
                  <a:srgbClr val="222222"/>
                </a:solidFill>
                <a:latin typeface="Arial" charset="0"/>
                <a:ea typeface="Arial" charset="0"/>
                <a:cs typeface="Arial" charset="0"/>
              </a:rPr>
              <a:t>, </a:t>
            </a:r>
            <a:r>
              <a:rPr lang="en-US" altLang="zh-CN" i="1" dirty="0" err="1">
                <a:solidFill>
                  <a:srgbClr val="222222"/>
                </a:solidFill>
                <a:latin typeface="Arial" charset="0"/>
                <a:ea typeface="Arial" charset="0"/>
                <a:cs typeface="Arial" charset="0"/>
              </a:rPr>
              <a:t>random_state</a:t>
            </a:r>
            <a:r>
              <a:rPr lang="en-US" altLang="zh-CN" i="1" dirty="0">
                <a:solidFill>
                  <a:srgbClr val="222222"/>
                </a:solidFill>
                <a:latin typeface="Arial" charset="0"/>
                <a:ea typeface="Arial" charset="0"/>
                <a:cs typeface="Arial" charset="0"/>
              </a:rPr>
              <a:t>=None</a:t>
            </a:r>
            <a:r>
              <a:rPr lang="en-US" altLang="zh-CN" dirty="0">
                <a:solidFill>
                  <a:srgbClr val="222222"/>
                </a:solidFill>
                <a:latin typeface="Arial" charset="0"/>
                <a:ea typeface="Arial" charset="0"/>
                <a:cs typeface="Arial" charset="0"/>
              </a:rPr>
              <a:t>, </a:t>
            </a:r>
            <a:r>
              <a:rPr lang="en-US" altLang="zh-CN" i="1" dirty="0">
                <a:solidFill>
                  <a:srgbClr val="222222"/>
                </a:solidFill>
                <a:latin typeface="Arial" charset="0"/>
                <a:ea typeface="Arial" charset="0"/>
                <a:cs typeface="Arial" charset="0"/>
              </a:rPr>
              <a:t>verbose=0</a:t>
            </a:r>
            <a:r>
              <a:rPr lang="en-US" altLang="zh-CN" dirty="0">
                <a:solidFill>
                  <a:srgbClr val="222222"/>
                </a:solidFill>
                <a:latin typeface="Arial" charset="0"/>
                <a:ea typeface="Arial" charset="0"/>
                <a:cs typeface="Arial" charset="0"/>
              </a:rPr>
              <a:t>)</a:t>
            </a:r>
            <a:endParaRPr lang="zh-CN" altLang="en-US" dirty="0">
              <a:latin typeface="Arial" charset="0"/>
              <a:ea typeface="Arial" charset="0"/>
              <a:cs typeface="Arial" charset="0"/>
            </a:endParaRPr>
          </a:p>
        </p:txBody>
      </p:sp>
      <p:sp>
        <p:nvSpPr>
          <p:cNvPr id="5" name="矩形 4"/>
          <p:cNvSpPr/>
          <p:nvPr/>
        </p:nvSpPr>
        <p:spPr>
          <a:xfrm>
            <a:off x="803745" y="5067612"/>
            <a:ext cx="10760722" cy="923330"/>
          </a:xfrm>
          <a:prstGeom prst="rect">
            <a:avLst/>
          </a:prstGeom>
        </p:spPr>
        <p:txBody>
          <a:bodyPr wrap="square">
            <a:spAutoFit/>
          </a:bodyPr>
          <a:lstStyle/>
          <a:p>
            <a:r>
              <a:rPr lang="en-US" altLang="zh-CN" i="1" dirty="0">
                <a:solidFill>
                  <a:srgbClr val="222222"/>
                </a:solidFill>
                <a:latin typeface="Arial" charset="0"/>
                <a:ea typeface="Arial" charset="0"/>
                <a:cs typeface="Arial" charset="0"/>
              </a:rPr>
              <a:t>class </a:t>
            </a:r>
            <a:r>
              <a:rPr lang="en-US" altLang="zh-CN" dirty="0" err="1">
                <a:latin typeface="Arial" charset="0"/>
                <a:ea typeface="Arial" charset="0"/>
                <a:cs typeface="Arial" charset="0"/>
              </a:rPr>
              <a:t>sklearn.ensemble.BaggingRegressor</a:t>
            </a:r>
            <a:r>
              <a:rPr lang="en-US" altLang="zh-CN" dirty="0">
                <a:solidFill>
                  <a:srgbClr val="222222"/>
                </a:solidFill>
                <a:latin typeface="Arial" charset="0"/>
                <a:ea typeface="Arial" charset="0"/>
                <a:cs typeface="Arial" charset="0"/>
              </a:rPr>
              <a:t>(</a:t>
            </a:r>
            <a:r>
              <a:rPr lang="en-US" altLang="zh-CN" i="1" dirty="0" err="1">
                <a:solidFill>
                  <a:srgbClr val="222222"/>
                </a:solidFill>
                <a:latin typeface="Arial" charset="0"/>
                <a:ea typeface="Arial" charset="0"/>
                <a:cs typeface="Arial" charset="0"/>
              </a:rPr>
              <a:t>base_estimator</a:t>
            </a:r>
            <a:r>
              <a:rPr lang="en-US" altLang="zh-CN" i="1" dirty="0">
                <a:solidFill>
                  <a:srgbClr val="222222"/>
                </a:solidFill>
                <a:latin typeface="Arial" charset="0"/>
                <a:ea typeface="Arial" charset="0"/>
                <a:cs typeface="Arial" charset="0"/>
              </a:rPr>
              <a:t>=None</a:t>
            </a:r>
            <a:r>
              <a:rPr lang="en-US" altLang="zh-CN" dirty="0">
                <a:solidFill>
                  <a:srgbClr val="222222"/>
                </a:solidFill>
                <a:latin typeface="Arial" charset="0"/>
                <a:ea typeface="Arial" charset="0"/>
                <a:cs typeface="Arial" charset="0"/>
              </a:rPr>
              <a:t>, </a:t>
            </a:r>
            <a:r>
              <a:rPr lang="en-US" altLang="zh-CN" i="1" dirty="0" err="1">
                <a:solidFill>
                  <a:srgbClr val="222222"/>
                </a:solidFill>
                <a:latin typeface="Arial" charset="0"/>
                <a:ea typeface="Arial" charset="0"/>
                <a:cs typeface="Arial" charset="0"/>
              </a:rPr>
              <a:t>n_estimators</a:t>
            </a:r>
            <a:r>
              <a:rPr lang="en-US" altLang="zh-CN" i="1" dirty="0">
                <a:solidFill>
                  <a:srgbClr val="222222"/>
                </a:solidFill>
                <a:latin typeface="Arial" charset="0"/>
                <a:ea typeface="Arial" charset="0"/>
                <a:cs typeface="Arial" charset="0"/>
              </a:rPr>
              <a:t>=10</a:t>
            </a:r>
            <a:r>
              <a:rPr lang="en-US" altLang="zh-CN" dirty="0">
                <a:solidFill>
                  <a:srgbClr val="222222"/>
                </a:solidFill>
                <a:latin typeface="Arial" charset="0"/>
                <a:ea typeface="Arial" charset="0"/>
                <a:cs typeface="Arial" charset="0"/>
              </a:rPr>
              <a:t>, </a:t>
            </a:r>
            <a:r>
              <a:rPr lang="en-US" altLang="zh-CN" i="1" dirty="0" err="1">
                <a:solidFill>
                  <a:srgbClr val="222222"/>
                </a:solidFill>
                <a:latin typeface="Arial" charset="0"/>
                <a:ea typeface="Arial" charset="0"/>
                <a:cs typeface="Arial" charset="0"/>
              </a:rPr>
              <a:t>max_samples</a:t>
            </a:r>
            <a:r>
              <a:rPr lang="en-US" altLang="zh-CN" i="1" dirty="0">
                <a:solidFill>
                  <a:srgbClr val="222222"/>
                </a:solidFill>
                <a:latin typeface="Arial" charset="0"/>
                <a:ea typeface="Arial" charset="0"/>
                <a:cs typeface="Arial" charset="0"/>
              </a:rPr>
              <a:t>=1.0</a:t>
            </a:r>
            <a:r>
              <a:rPr lang="en-US" altLang="zh-CN" dirty="0">
                <a:solidFill>
                  <a:srgbClr val="222222"/>
                </a:solidFill>
                <a:latin typeface="Arial" charset="0"/>
                <a:ea typeface="Arial" charset="0"/>
                <a:cs typeface="Arial" charset="0"/>
              </a:rPr>
              <a:t>, </a:t>
            </a:r>
            <a:r>
              <a:rPr lang="en-US" altLang="zh-CN" i="1" dirty="0" err="1">
                <a:solidFill>
                  <a:srgbClr val="222222"/>
                </a:solidFill>
                <a:latin typeface="Arial" charset="0"/>
                <a:ea typeface="Arial" charset="0"/>
                <a:cs typeface="Arial" charset="0"/>
              </a:rPr>
              <a:t>max_features</a:t>
            </a:r>
            <a:r>
              <a:rPr lang="en-US" altLang="zh-CN" i="1" dirty="0">
                <a:solidFill>
                  <a:srgbClr val="222222"/>
                </a:solidFill>
                <a:latin typeface="Arial" charset="0"/>
                <a:ea typeface="Arial" charset="0"/>
                <a:cs typeface="Arial" charset="0"/>
              </a:rPr>
              <a:t>=1.0</a:t>
            </a:r>
            <a:r>
              <a:rPr lang="en-US" altLang="zh-CN" dirty="0">
                <a:solidFill>
                  <a:srgbClr val="222222"/>
                </a:solidFill>
                <a:latin typeface="Arial" charset="0"/>
                <a:ea typeface="Arial" charset="0"/>
                <a:cs typeface="Arial" charset="0"/>
              </a:rPr>
              <a:t>, </a:t>
            </a:r>
            <a:r>
              <a:rPr lang="en-US" altLang="zh-CN" i="1" dirty="0">
                <a:solidFill>
                  <a:srgbClr val="222222"/>
                </a:solidFill>
                <a:latin typeface="Arial" charset="0"/>
                <a:ea typeface="Arial" charset="0"/>
                <a:cs typeface="Arial" charset="0"/>
              </a:rPr>
              <a:t>bootstrap=True</a:t>
            </a:r>
            <a:r>
              <a:rPr lang="en-US" altLang="zh-CN" dirty="0">
                <a:solidFill>
                  <a:srgbClr val="222222"/>
                </a:solidFill>
                <a:latin typeface="Arial" charset="0"/>
                <a:ea typeface="Arial" charset="0"/>
                <a:cs typeface="Arial" charset="0"/>
              </a:rPr>
              <a:t>, </a:t>
            </a:r>
            <a:r>
              <a:rPr lang="en-US" altLang="zh-CN" i="1" dirty="0" err="1">
                <a:solidFill>
                  <a:srgbClr val="222222"/>
                </a:solidFill>
                <a:latin typeface="Arial" charset="0"/>
                <a:ea typeface="Arial" charset="0"/>
                <a:cs typeface="Arial" charset="0"/>
              </a:rPr>
              <a:t>bootstrap_features</a:t>
            </a:r>
            <a:r>
              <a:rPr lang="en-US" altLang="zh-CN" i="1" dirty="0">
                <a:solidFill>
                  <a:srgbClr val="222222"/>
                </a:solidFill>
                <a:latin typeface="Arial" charset="0"/>
                <a:ea typeface="Arial" charset="0"/>
                <a:cs typeface="Arial" charset="0"/>
              </a:rPr>
              <a:t>=False</a:t>
            </a:r>
            <a:r>
              <a:rPr lang="en-US" altLang="zh-CN" dirty="0">
                <a:solidFill>
                  <a:srgbClr val="222222"/>
                </a:solidFill>
                <a:latin typeface="Arial" charset="0"/>
                <a:ea typeface="Arial" charset="0"/>
                <a:cs typeface="Arial" charset="0"/>
              </a:rPr>
              <a:t>, </a:t>
            </a:r>
            <a:r>
              <a:rPr lang="en-US" altLang="zh-CN" i="1" dirty="0" err="1">
                <a:solidFill>
                  <a:srgbClr val="222222"/>
                </a:solidFill>
                <a:latin typeface="Arial" charset="0"/>
                <a:ea typeface="Arial" charset="0"/>
                <a:cs typeface="Arial" charset="0"/>
              </a:rPr>
              <a:t>oob_score</a:t>
            </a:r>
            <a:r>
              <a:rPr lang="en-US" altLang="zh-CN" i="1" dirty="0">
                <a:solidFill>
                  <a:srgbClr val="222222"/>
                </a:solidFill>
                <a:latin typeface="Arial" charset="0"/>
                <a:ea typeface="Arial" charset="0"/>
                <a:cs typeface="Arial" charset="0"/>
              </a:rPr>
              <a:t>=False</a:t>
            </a:r>
            <a:r>
              <a:rPr lang="en-US" altLang="zh-CN" dirty="0">
                <a:solidFill>
                  <a:srgbClr val="222222"/>
                </a:solidFill>
                <a:latin typeface="Arial" charset="0"/>
                <a:ea typeface="Arial" charset="0"/>
                <a:cs typeface="Arial" charset="0"/>
              </a:rPr>
              <a:t>, </a:t>
            </a:r>
            <a:r>
              <a:rPr lang="en-US" altLang="zh-CN" i="1" dirty="0" err="1">
                <a:solidFill>
                  <a:srgbClr val="222222"/>
                </a:solidFill>
                <a:latin typeface="Arial" charset="0"/>
                <a:ea typeface="Arial" charset="0"/>
                <a:cs typeface="Arial" charset="0"/>
              </a:rPr>
              <a:t>warm_start</a:t>
            </a:r>
            <a:r>
              <a:rPr lang="en-US" altLang="zh-CN" i="1" dirty="0">
                <a:solidFill>
                  <a:srgbClr val="222222"/>
                </a:solidFill>
                <a:latin typeface="Arial" charset="0"/>
                <a:ea typeface="Arial" charset="0"/>
                <a:cs typeface="Arial" charset="0"/>
              </a:rPr>
              <a:t>=False</a:t>
            </a:r>
            <a:r>
              <a:rPr lang="en-US" altLang="zh-CN" dirty="0">
                <a:solidFill>
                  <a:srgbClr val="222222"/>
                </a:solidFill>
                <a:latin typeface="Arial" charset="0"/>
                <a:ea typeface="Arial" charset="0"/>
                <a:cs typeface="Arial" charset="0"/>
              </a:rPr>
              <a:t>, </a:t>
            </a:r>
            <a:r>
              <a:rPr lang="en-US" altLang="zh-CN" i="1" dirty="0" err="1">
                <a:solidFill>
                  <a:srgbClr val="222222"/>
                </a:solidFill>
                <a:latin typeface="Arial" charset="0"/>
                <a:ea typeface="Arial" charset="0"/>
                <a:cs typeface="Arial" charset="0"/>
              </a:rPr>
              <a:t>n_jobs</a:t>
            </a:r>
            <a:r>
              <a:rPr lang="en-US" altLang="zh-CN" i="1" dirty="0">
                <a:solidFill>
                  <a:srgbClr val="222222"/>
                </a:solidFill>
                <a:latin typeface="Arial" charset="0"/>
                <a:ea typeface="Arial" charset="0"/>
                <a:cs typeface="Arial" charset="0"/>
              </a:rPr>
              <a:t>=None</a:t>
            </a:r>
            <a:r>
              <a:rPr lang="en-US" altLang="zh-CN" dirty="0">
                <a:solidFill>
                  <a:srgbClr val="222222"/>
                </a:solidFill>
                <a:latin typeface="Arial" charset="0"/>
                <a:ea typeface="Arial" charset="0"/>
                <a:cs typeface="Arial" charset="0"/>
              </a:rPr>
              <a:t>, </a:t>
            </a:r>
            <a:r>
              <a:rPr lang="en-US" altLang="zh-CN" i="1" dirty="0" err="1">
                <a:solidFill>
                  <a:srgbClr val="222222"/>
                </a:solidFill>
                <a:latin typeface="Arial" charset="0"/>
                <a:ea typeface="Arial" charset="0"/>
                <a:cs typeface="Arial" charset="0"/>
              </a:rPr>
              <a:t>random_state</a:t>
            </a:r>
            <a:r>
              <a:rPr lang="en-US" altLang="zh-CN" i="1" dirty="0">
                <a:solidFill>
                  <a:srgbClr val="222222"/>
                </a:solidFill>
                <a:latin typeface="Arial" charset="0"/>
                <a:ea typeface="Arial" charset="0"/>
                <a:cs typeface="Arial" charset="0"/>
              </a:rPr>
              <a:t>=None</a:t>
            </a:r>
            <a:r>
              <a:rPr lang="en-US" altLang="zh-CN" dirty="0">
                <a:solidFill>
                  <a:srgbClr val="222222"/>
                </a:solidFill>
                <a:latin typeface="Arial" charset="0"/>
                <a:ea typeface="Arial" charset="0"/>
                <a:cs typeface="Arial" charset="0"/>
              </a:rPr>
              <a:t>, </a:t>
            </a:r>
            <a:r>
              <a:rPr lang="en-US" altLang="zh-CN" i="1" dirty="0">
                <a:solidFill>
                  <a:srgbClr val="222222"/>
                </a:solidFill>
                <a:latin typeface="Arial" charset="0"/>
                <a:ea typeface="Arial" charset="0"/>
                <a:cs typeface="Arial" charset="0"/>
              </a:rPr>
              <a:t>verbose=0</a:t>
            </a:r>
            <a:r>
              <a:rPr lang="en-US" altLang="zh-CN" dirty="0">
                <a:solidFill>
                  <a:srgbClr val="222222"/>
                </a:solidFill>
                <a:latin typeface="Arial" charset="0"/>
                <a:ea typeface="Arial" charset="0"/>
                <a:cs typeface="Arial" charset="0"/>
              </a:rPr>
              <a:t>)</a:t>
            </a:r>
            <a:endParaRPr lang="zh-CN" altLang="en-US" dirty="0">
              <a:latin typeface="Arial" charset="0"/>
              <a:ea typeface="Arial" charset="0"/>
              <a:cs typeface="Arial" charset="0"/>
            </a:endParaRPr>
          </a:p>
        </p:txBody>
      </p:sp>
    </p:spTree>
    <p:extLst>
      <p:ext uri="{BB962C8B-B14F-4D97-AF65-F5344CB8AC3E}">
        <p14:creationId xmlns:p14="http://schemas.microsoft.com/office/powerpoint/2010/main" val="2979982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sz="quarter" idx="10"/>
            <p:extLst>
              <p:ext uri="{D42A27DB-BD31-4B8C-83A1-F6EECF244321}">
                <p14:modId xmlns:p14="http://schemas.microsoft.com/office/powerpoint/2010/main" val="2133377681"/>
              </p:ext>
            </p:extLst>
          </p:nvPr>
        </p:nvGraphicFramePr>
        <p:xfrm>
          <a:off x="119270" y="1810709"/>
          <a:ext cx="11860695" cy="5064760"/>
        </p:xfrm>
        <a:graphic>
          <a:graphicData uri="http://schemas.openxmlformats.org/drawingml/2006/table">
            <a:tbl>
              <a:tblPr firstRow="1" bandRow="1">
                <a:tableStyleId>{5940675A-B579-460E-94D1-54222C63F5DA}</a:tableStyleId>
              </a:tblPr>
              <a:tblGrid>
                <a:gridCol w="2531165">
                  <a:extLst>
                    <a:ext uri="{9D8B030D-6E8A-4147-A177-3AD203B41FA5}">
                      <a16:colId xmlns:a16="http://schemas.microsoft.com/office/drawing/2014/main" val="20000"/>
                    </a:ext>
                  </a:extLst>
                </a:gridCol>
                <a:gridCol w="9329530">
                  <a:extLst>
                    <a:ext uri="{9D8B030D-6E8A-4147-A177-3AD203B41FA5}">
                      <a16:colId xmlns:a16="http://schemas.microsoft.com/office/drawing/2014/main" val="20001"/>
                    </a:ext>
                  </a:extLst>
                </a:gridCol>
              </a:tblGrid>
              <a:tr h="370840">
                <a:tc>
                  <a:txBody>
                    <a:bodyPr/>
                    <a:lstStyle/>
                    <a:p>
                      <a:pPr algn="l"/>
                      <a:r>
                        <a:rPr lang="zh-CN" altLang="en-US" sz="1600" dirty="0">
                          <a:solidFill>
                            <a:srgbClr val="09405E"/>
                          </a:solidFill>
                          <a:latin typeface="Microsoft YaHei" charset="-122"/>
                          <a:ea typeface="Microsoft YaHei" charset="-122"/>
                          <a:cs typeface="Microsoft YaHei" charset="-122"/>
                        </a:rPr>
                        <a:t>参数</a:t>
                      </a:r>
                    </a:p>
                  </a:txBody>
                  <a:tcPr marL="92602" marR="92602"/>
                </a:tc>
                <a:tc>
                  <a:txBody>
                    <a:bodyPr/>
                    <a:lstStyle/>
                    <a:p>
                      <a:pPr algn="l"/>
                      <a:r>
                        <a:rPr lang="zh-CN" altLang="en-US" sz="1600" dirty="0">
                          <a:solidFill>
                            <a:srgbClr val="09405E"/>
                          </a:solidFill>
                          <a:latin typeface="Microsoft YaHei" charset="-122"/>
                          <a:ea typeface="Microsoft YaHei" charset="-122"/>
                          <a:cs typeface="Microsoft YaHei" charset="-122"/>
                        </a:rPr>
                        <a:t>说明</a:t>
                      </a:r>
                    </a:p>
                  </a:txBody>
                  <a:tcPr marL="92602" marR="92602"/>
                </a:tc>
                <a:extLst>
                  <a:ext uri="{0D108BD9-81ED-4DB2-BD59-A6C34878D82A}">
                    <a16:rowId xmlns:a16="http://schemas.microsoft.com/office/drawing/2014/main" val="10000"/>
                  </a:ext>
                </a:extLst>
              </a:tr>
              <a:tr h="370840">
                <a:tc>
                  <a:txBody>
                    <a:bodyPr/>
                    <a:lstStyle/>
                    <a:p>
                      <a:pPr algn="l"/>
                      <a:r>
                        <a:rPr lang="en-US" altLang="zh-CN" sz="2000" b="0" i="0" dirty="0" err="1">
                          <a:solidFill>
                            <a:srgbClr val="09405E"/>
                          </a:solidFill>
                          <a:effectLst/>
                          <a:latin typeface="Microsoft YaHei" charset="-122"/>
                          <a:ea typeface="Microsoft YaHei" charset="-122"/>
                          <a:cs typeface="Microsoft YaHei" charset="-122"/>
                          <a:sym typeface="Calibri" panose="020F0502020204030204"/>
                        </a:rPr>
                        <a:t>base_estimator</a:t>
                      </a:r>
                      <a:endParaRPr lang="zh-CN" altLang="en-US" sz="2000" b="0" dirty="0">
                        <a:solidFill>
                          <a:srgbClr val="09405E"/>
                        </a:solidFill>
                        <a:latin typeface="Microsoft YaHei" charset="-122"/>
                        <a:ea typeface="Microsoft YaHei" charset="-122"/>
                        <a:cs typeface="Microsoft YaHei" charset="-122"/>
                      </a:endParaRPr>
                    </a:p>
                  </a:txBody>
                  <a:tcPr marL="92602" marR="92602"/>
                </a:tc>
                <a:tc>
                  <a:txBody>
                    <a:bodyPr/>
                    <a:lstStyle/>
                    <a:p>
                      <a:pPr algn="l"/>
                      <a:r>
                        <a:rPr lang="zh-CN" altLang="en-US" sz="2000" dirty="0">
                          <a:solidFill>
                            <a:srgbClr val="09405E"/>
                          </a:solidFill>
                          <a:latin typeface="Microsoft YaHei" charset="-122"/>
                          <a:ea typeface="Microsoft YaHei" charset="-122"/>
                          <a:cs typeface="Microsoft YaHei" charset="-122"/>
                        </a:rPr>
                        <a:t>基学习器，</a:t>
                      </a:r>
                      <a:r>
                        <a:rPr lang="en-US" altLang="zh-CN" sz="2000" b="0" i="0" dirty="0" err="1">
                          <a:solidFill>
                            <a:srgbClr val="09405E"/>
                          </a:solidFill>
                          <a:effectLst/>
                          <a:latin typeface="Microsoft YaHei" charset="-122"/>
                          <a:ea typeface="Microsoft YaHei" charset="-122"/>
                          <a:cs typeface="Microsoft YaHei" charset="-122"/>
                          <a:sym typeface="Calibri" panose="020F0502020204030204"/>
                        </a:rPr>
                        <a:t>scikit</a:t>
                      </a:r>
                      <a:r>
                        <a:rPr lang="en-US" altLang="zh-CN" sz="2000" b="0" i="0" dirty="0">
                          <a:solidFill>
                            <a:srgbClr val="09405E"/>
                          </a:solidFill>
                          <a:effectLst/>
                          <a:latin typeface="Microsoft YaHei" charset="-122"/>
                          <a:ea typeface="Microsoft YaHei" charset="-122"/>
                          <a:cs typeface="Microsoft YaHei" charset="-122"/>
                          <a:sym typeface="Calibri" panose="020F0502020204030204"/>
                        </a:rPr>
                        <a:t>-learn</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的分类器或回归器。如果没有给出，默认使用决策树（不推荐，不如</a:t>
                      </a:r>
                      <a:r>
                        <a:rPr lang="en-US" altLang="zh-CN" sz="2000" b="0" i="0" dirty="0" err="1">
                          <a:solidFill>
                            <a:srgbClr val="09405E"/>
                          </a:solidFill>
                          <a:effectLst/>
                          <a:latin typeface="Microsoft YaHei" charset="-122"/>
                          <a:ea typeface="Microsoft YaHei" charset="-122"/>
                          <a:cs typeface="Microsoft YaHei" charset="-122"/>
                          <a:sym typeface="Calibri" panose="020F0502020204030204"/>
                        </a:rPr>
                        <a:t>RandomForest</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a:t>
                      </a:r>
                      <a:endParaRPr lang="zh-CN" altLang="en-US" sz="2000" dirty="0">
                        <a:solidFill>
                          <a:srgbClr val="09405E"/>
                        </a:solidFill>
                        <a:latin typeface="Microsoft YaHei" charset="-122"/>
                        <a:ea typeface="Microsoft YaHei" charset="-122"/>
                        <a:cs typeface="Microsoft YaHei" charset="-122"/>
                      </a:endParaRPr>
                    </a:p>
                  </a:txBody>
                  <a:tcPr marL="92602" marR="92602"/>
                </a:tc>
                <a:extLst>
                  <a:ext uri="{0D108BD9-81ED-4DB2-BD59-A6C34878D82A}">
                    <a16:rowId xmlns:a16="http://schemas.microsoft.com/office/drawing/2014/main" val="10001"/>
                  </a:ext>
                </a:extLst>
              </a:tr>
              <a:tr h="370840">
                <a:tc>
                  <a:txBody>
                    <a:bodyPr/>
                    <a:lstStyle/>
                    <a:p>
                      <a:pPr algn="l"/>
                      <a:r>
                        <a:rPr lang="en-US" altLang="zh-CN" sz="2000" b="0" i="0" dirty="0" err="1">
                          <a:solidFill>
                            <a:srgbClr val="09405E"/>
                          </a:solidFill>
                          <a:effectLst/>
                          <a:latin typeface="Microsoft YaHei" charset="-122"/>
                          <a:ea typeface="Microsoft YaHei" charset="-122"/>
                          <a:cs typeface="Microsoft YaHei" charset="-122"/>
                          <a:sym typeface="Calibri" panose="020F0502020204030204"/>
                        </a:rPr>
                        <a:t>n_estimators</a:t>
                      </a:r>
                      <a:endParaRPr lang="zh-CN" altLang="en-US" sz="2000" b="0" dirty="0">
                        <a:solidFill>
                          <a:srgbClr val="09405E"/>
                        </a:solidFill>
                        <a:latin typeface="Microsoft YaHei" charset="-122"/>
                        <a:ea typeface="Microsoft YaHei" charset="-122"/>
                        <a:cs typeface="Microsoft YaHei" charset="-122"/>
                      </a:endParaRPr>
                    </a:p>
                  </a:txBody>
                  <a:tcPr marL="92602" marR="92602"/>
                </a:tc>
                <a:tc>
                  <a:txBody>
                    <a:bodyPr/>
                    <a:lstStyle/>
                    <a:p>
                      <a:pPr algn="l"/>
                      <a:r>
                        <a:rPr lang="zh-CN" altLang="en-US" sz="2000" dirty="0">
                          <a:solidFill>
                            <a:srgbClr val="09405E"/>
                          </a:solidFill>
                          <a:latin typeface="Microsoft YaHei" charset="-122"/>
                          <a:ea typeface="Microsoft YaHei" charset="-122"/>
                          <a:cs typeface="Microsoft YaHei" charset="-122"/>
                        </a:rPr>
                        <a:t>基学习器的数目。</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通常基学习器越多，模型的方差越小。</a:t>
                      </a:r>
                      <a:endParaRPr lang="zh-CN" altLang="en-US" sz="2000" dirty="0">
                        <a:solidFill>
                          <a:srgbClr val="09405E"/>
                        </a:solidFill>
                        <a:latin typeface="Microsoft YaHei" charset="-122"/>
                        <a:ea typeface="Microsoft YaHei" charset="-122"/>
                        <a:cs typeface="Microsoft YaHei" charset="-122"/>
                      </a:endParaRPr>
                    </a:p>
                  </a:txBody>
                  <a:tcPr marL="92602" marR="92602"/>
                </a:tc>
                <a:extLst>
                  <a:ext uri="{0D108BD9-81ED-4DB2-BD59-A6C34878D82A}">
                    <a16:rowId xmlns:a16="http://schemas.microsoft.com/office/drawing/2014/main" val="10002"/>
                  </a:ext>
                </a:extLst>
              </a:tr>
              <a:tr h="370840">
                <a:tc>
                  <a:txBody>
                    <a:bodyPr/>
                    <a:lstStyle/>
                    <a:p>
                      <a:pPr algn="l"/>
                      <a:r>
                        <a:rPr lang="en-US" altLang="zh-CN" sz="2000" b="0" i="0" dirty="0" err="1">
                          <a:solidFill>
                            <a:srgbClr val="09405E"/>
                          </a:solidFill>
                          <a:effectLst/>
                          <a:latin typeface="Microsoft YaHei" charset="-122"/>
                          <a:ea typeface="Microsoft YaHei" charset="-122"/>
                          <a:cs typeface="Microsoft YaHei" charset="-122"/>
                          <a:sym typeface="Calibri" panose="020F0502020204030204"/>
                        </a:rPr>
                        <a:t>max_samples</a:t>
                      </a:r>
                      <a:endParaRPr lang="zh-CN" altLang="en-US" sz="2000" b="0" dirty="0">
                        <a:solidFill>
                          <a:srgbClr val="09405E"/>
                        </a:solidFill>
                        <a:latin typeface="Microsoft YaHei" charset="-122"/>
                        <a:ea typeface="Microsoft YaHei" charset="-122"/>
                        <a:cs typeface="Microsoft YaHei" charset="-122"/>
                      </a:endParaRPr>
                    </a:p>
                  </a:txBody>
                  <a:tcPr marL="92602" marR="926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i="0" dirty="0">
                          <a:solidFill>
                            <a:srgbClr val="09405E"/>
                          </a:solidFill>
                          <a:effectLst/>
                          <a:latin typeface="Microsoft YaHei" charset="-122"/>
                          <a:ea typeface="Microsoft YaHei" charset="-122"/>
                          <a:cs typeface="Microsoft YaHei" charset="-122"/>
                          <a:sym typeface="Calibri" panose="020F0502020204030204"/>
                        </a:rPr>
                        <a:t>每个数据子集（用于训练基学习器）的样本数量。可以是浮点数（</a:t>
                      </a:r>
                      <a:r>
                        <a:rPr lang="en-US" altLang="zh-CN" sz="2000" b="0" i="0" dirty="0">
                          <a:solidFill>
                            <a:srgbClr val="09405E"/>
                          </a:solidFill>
                          <a:effectLst/>
                          <a:latin typeface="Microsoft YaHei" charset="-122"/>
                          <a:ea typeface="Microsoft YaHei" charset="-122"/>
                          <a:cs typeface="Microsoft YaHei" charset="-122"/>
                          <a:sym typeface="Calibri" panose="020F0502020204030204"/>
                        </a:rPr>
                        <a:t>0.0</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至</a:t>
                      </a:r>
                      <a:r>
                        <a:rPr lang="en-US" altLang="zh-CN" sz="2000" b="0" i="0" dirty="0">
                          <a:solidFill>
                            <a:srgbClr val="09405E"/>
                          </a:solidFill>
                          <a:effectLst/>
                          <a:latin typeface="Microsoft YaHei" charset="-122"/>
                          <a:ea typeface="Microsoft YaHei" charset="-122"/>
                          <a:cs typeface="Microsoft YaHei" charset="-122"/>
                          <a:sym typeface="Calibri" panose="020F0502020204030204"/>
                        </a:rPr>
                        <a:t>1.0</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，表示取样本占所有样本的比例），也可以是整数（表示样本的实际数量）。注意：如果输入了</a:t>
                      </a:r>
                      <a:r>
                        <a:rPr lang="en-US" altLang="zh-CN" sz="2000" b="0" i="0" dirty="0">
                          <a:solidFill>
                            <a:srgbClr val="09405E"/>
                          </a:solidFill>
                          <a:effectLst/>
                          <a:latin typeface="Microsoft YaHei" charset="-122"/>
                          <a:ea typeface="Microsoft YaHei" charset="-122"/>
                          <a:cs typeface="Microsoft YaHei" charset="-122"/>
                          <a:sym typeface="Calibri" panose="020F0502020204030204"/>
                        </a:rPr>
                        <a:t>1</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而不是</a:t>
                      </a:r>
                      <a:r>
                        <a:rPr lang="en-US" altLang="zh-CN" sz="2000" b="0" i="0" dirty="0">
                          <a:solidFill>
                            <a:srgbClr val="09405E"/>
                          </a:solidFill>
                          <a:effectLst/>
                          <a:latin typeface="Microsoft YaHei" charset="-122"/>
                          <a:ea typeface="Microsoft YaHei" charset="-122"/>
                          <a:cs typeface="Microsoft YaHei" charset="-122"/>
                          <a:sym typeface="Calibri" panose="020F0502020204030204"/>
                        </a:rPr>
                        <a:t>1.0</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，那么每个数据子集仅包含</a:t>
                      </a:r>
                      <a:r>
                        <a:rPr lang="en-US" altLang="zh-CN" sz="2000" b="0" i="0" dirty="0">
                          <a:solidFill>
                            <a:srgbClr val="09405E"/>
                          </a:solidFill>
                          <a:effectLst/>
                          <a:latin typeface="Microsoft YaHei" charset="-122"/>
                          <a:ea typeface="Microsoft YaHei" charset="-122"/>
                          <a:cs typeface="Microsoft YaHei" charset="-122"/>
                          <a:sym typeface="Calibri" panose="020F0502020204030204"/>
                        </a:rPr>
                        <a:t>1</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个样本，会导致严重失误。</a:t>
                      </a:r>
                    </a:p>
                  </a:txBody>
                  <a:tcPr marL="92602" marR="92602"/>
                </a:tc>
                <a:extLst>
                  <a:ext uri="{0D108BD9-81ED-4DB2-BD59-A6C34878D82A}">
                    <a16:rowId xmlns:a16="http://schemas.microsoft.com/office/drawing/2014/main" val="10003"/>
                  </a:ext>
                </a:extLst>
              </a:tr>
              <a:tr h="370840">
                <a:tc>
                  <a:txBody>
                    <a:bodyPr/>
                    <a:lstStyle/>
                    <a:p>
                      <a:pPr algn="l"/>
                      <a:r>
                        <a:rPr lang="en-US" altLang="zh-CN" sz="2000" b="0" i="0" dirty="0" err="1">
                          <a:solidFill>
                            <a:srgbClr val="09405E"/>
                          </a:solidFill>
                          <a:effectLst/>
                          <a:latin typeface="Microsoft YaHei" charset="-122"/>
                          <a:ea typeface="Microsoft YaHei" charset="-122"/>
                          <a:cs typeface="Microsoft YaHei" charset="-122"/>
                          <a:sym typeface="Calibri" panose="020F0502020204030204"/>
                        </a:rPr>
                        <a:t>max_features</a:t>
                      </a:r>
                      <a:endParaRPr lang="zh-CN" altLang="en-US" sz="2000" b="0" dirty="0">
                        <a:solidFill>
                          <a:srgbClr val="09405E"/>
                        </a:solidFill>
                        <a:latin typeface="Microsoft YaHei" charset="-122"/>
                        <a:ea typeface="Microsoft YaHei" charset="-122"/>
                        <a:cs typeface="Microsoft YaHei" charset="-122"/>
                      </a:endParaRPr>
                    </a:p>
                  </a:txBody>
                  <a:tcPr marL="92602" marR="926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i="0" dirty="0">
                          <a:solidFill>
                            <a:srgbClr val="09405E"/>
                          </a:solidFill>
                          <a:effectLst/>
                          <a:latin typeface="Microsoft YaHei" charset="-122"/>
                          <a:ea typeface="Microsoft YaHei" charset="-122"/>
                          <a:cs typeface="Microsoft YaHei" charset="-122"/>
                          <a:sym typeface="Calibri" panose="020F0502020204030204"/>
                        </a:rPr>
                        <a:t>训练基学习器的特征数量。</a:t>
                      </a:r>
                    </a:p>
                  </a:txBody>
                  <a:tcPr marL="92602" marR="92602"/>
                </a:tc>
                <a:extLst>
                  <a:ext uri="{0D108BD9-81ED-4DB2-BD59-A6C34878D82A}">
                    <a16:rowId xmlns:a16="http://schemas.microsoft.com/office/drawing/2014/main" val="10004"/>
                  </a:ext>
                </a:extLst>
              </a:tr>
              <a:tr h="370840">
                <a:tc>
                  <a:txBody>
                    <a:bodyPr/>
                    <a:lstStyle/>
                    <a:p>
                      <a:pPr algn="l"/>
                      <a:r>
                        <a:rPr lang="en-US" altLang="zh-CN" sz="2000" b="0" i="0" dirty="0">
                          <a:solidFill>
                            <a:srgbClr val="09405E"/>
                          </a:solidFill>
                          <a:effectLst/>
                          <a:latin typeface="Microsoft YaHei" charset="-122"/>
                          <a:ea typeface="Microsoft YaHei" charset="-122"/>
                          <a:cs typeface="Microsoft YaHei" charset="-122"/>
                          <a:sym typeface="Calibri" panose="020F0502020204030204"/>
                        </a:rPr>
                        <a:t>bootstrap</a:t>
                      </a:r>
                      <a:endParaRPr lang="zh-CN" altLang="en-US" sz="2000" b="0" dirty="0">
                        <a:solidFill>
                          <a:srgbClr val="09405E"/>
                        </a:solidFill>
                        <a:latin typeface="Microsoft YaHei" charset="-122"/>
                        <a:ea typeface="Microsoft YaHei" charset="-122"/>
                        <a:cs typeface="Microsoft YaHei" charset="-122"/>
                      </a:endParaRPr>
                    </a:p>
                  </a:txBody>
                  <a:tcPr marL="92602" marR="92602"/>
                </a:tc>
                <a:tc>
                  <a:txBody>
                    <a:bodyPr/>
                    <a:lstStyle/>
                    <a:p>
                      <a:pPr algn="l"/>
                      <a:r>
                        <a:rPr lang="zh-CN" altLang="en-US" sz="2000" b="0" i="0" dirty="0">
                          <a:solidFill>
                            <a:srgbClr val="09405E"/>
                          </a:solidFill>
                          <a:effectLst/>
                          <a:latin typeface="Microsoft YaHei" charset="-122"/>
                          <a:ea typeface="Microsoft YaHei" charset="-122"/>
                          <a:cs typeface="Microsoft YaHei" charset="-122"/>
                          <a:sym typeface="Calibri" panose="020F0502020204030204"/>
                        </a:rPr>
                        <a:t>在随机选取样本时是否是有放回</a:t>
                      </a:r>
                      <a:endParaRPr lang="zh-CN" altLang="en-US" sz="2000" dirty="0">
                        <a:solidFill>
                          <a:srgbClr val="09405E"/>
                        </a:solidFill>
                        <a:latin typeface="Microsoft YaHei" charset="-122"/>
                        <a:ea typeface="Microsoft YaHei" charset="-122"/>
                        <a:cs typeface="Microsoft YaHei" charset="-122"/>
                      </a:endParaRPr>
                    </a:p>
                  </a:txBody>
                  <a:tcPr marL="92602" marR="92602"/>
                </a:tc>
                <a:extLst>
                  <a:ext uri="{0D108BD9-81ED-4DB2-BD59-A6C34878D82A}">
                    <a16:rowId xmlns:a16="http://schemas.microsoft.com/office/drawing/2014/main" val="10005"/>
                  </a:ext>
                </a:extLst>
              </a:tr>
              <a:tr h="370840">
                <a:tc>
                  <a:txBody>
                    <a:bodyPr/>
                    <a:lstStyle/>
                    <a:p>
                      <a:pPr algn="l"/>
                      <a:r>
                        <a:rPr lang="en-US" altLang="zh-CN" sz="2000" b="0" i="0" dirty="0" err="1">
                          <a:solidFill>
                            <a:srgbClr val="09405E"/>
                          </a:solidFill>
                          <a:effectLst/>
                          <a:latin typeface="Microsoft YaHei" charset="-122"/>
                          <a:ea typeface="Microsoft YaHei" charset="-122"/>
                          <a:cs typeface="Microsoft YaHei" charset="-122"/>
                          <a:sym typeface="Calibri" panose="020F0502020204030204"/>
                        </a:rPr>
                        <a:t>bootstrap_features</a:t>
                      </a:r>
                      <a:endParaRPr lang="zh-CN" altLang="en-US" sz="2000" b="0" dirty="0">
                        <a:solidFill>
                          <a:srgbClr val="09405E"/>
                        </a:solidFill>
                        <a:latin typeface="Microsoft YaHei" charset="-122"/>
                        <a:ea typeface="Microsoft YaHei" charset="-122"/>
                        <a:cs typeface="Microsoft YaHei" charset="-122"/>
                      </a:endParaRPr>
                    </a:p>
                  </a:txBody>
                  <a:tcPr marL="92602" marR="92602"/>
                </a:tc>
                <a:tc>
                  <a:txBody>
                    <a:bodyPr/>
                    <a:lstStyle/>
                    <a:p>
                      <a:pPr algn="l"/>
                      <a:r>
                        <a:rPr lang="zh-CN" altLang="en-US" sz="2000" b="0" i="0" dirty="0">
                          <a:solidFill>
                            <a:srgbClr val="09405E"/>
                          </a:solidFill>
                          <a:effectLst/>
                          <a:latin typeface="Microsoft YaHei" charset="-122"/>
                          <a:ea typeface="Microsoft YaHei" charset="-122"/>
                          <a:cs typeface="Microsoft YaHei" charset="-122"/>
                          <a:sym typeface="Calibri" panose="020F0502020204030204"/>
                        </a:rPr>
                        <a:t>在随机选取特征时是否是有放回</a:t>
                      </a:r>
                      <a:endParaRPr lang="zh-CN" altLang="en-US" sz="2000" dirty="0">
                        <a:solidFill>
                          <a:srgbClr val="09405E"/>
                        </a:solidFill>
                        <a:latin typeface="Microsoft YaHei" charset="-122"/>
                        <a:ea typeface="Microsoft YaHei" charset="-122"/>
                        <a:cs typeface="Microsoft YaHei" charset="-122"/>
                      </a:endParaRPr>
                    </a:p>
                  </a:txBody>
                  <a:tcPr marL="92602" marR="92602"/>
                </a:tc>
                <a:extLst>
                  <a:ext uri="{0D108BD9-81ED-4DB2-BD59-A6C34878D82A}">
                    <a16:rowId xmlns:a16="http://schemas.microsoft.com/office/drawing/2014/main" val="10006"/>
                  </a:ext>
                </a:extLst>
              </a:tr>
              <a:tr h="560144">
                <a:tc>
                  <a:txBody>
                    <a:bodyPr/>
                    <a:lstStyle/>
                    <a:p>
                      <a:pPr algn="l"/>
                      <a:r>
                        <a:rPr lang="en-US" altLang="zh-CN" sz="2000" b="0" i="0" dirty="0" err="1">
                          <a:solidFill>
                            <a:srgbClr val="09405E"/>
                          </a:solidFill>
                          <a:effectLst/>
                          <a:latin typeface="Microsoft YaHei" charset="-122"/>
                          <a:ea typeface="Microsoft YaHei" charset="-122"/>
                          <a:cs typeface="Microsoft YaHei" charset="-122"/>
                          <a:sym typeface="Calibri" panose="020F0502020204030204"/>
                        </a:rPr>
                        <a:t>oob_score</a:t>
                      </a:r>
                      <a:endParaRPr lang="zh-CN" altLang="en-US" sz="2000" b="0" dirty="0">
                        <a:solidFill>
                          <a:srgbClr val="09405E"/>
                        </a:solidFill>
                        <a:latin typeface="Microsoft YaHei" charset="-122"/>
                        <a:ea typeface="Microsoft YaHei" charset="-122"/>
                        <a:cs typeface="Microsoft YaHei" charset="-122"/>
                      </a:endParaRPr>
                    </a:p>
                  </a:txBody>
                  <a:tcPr marL="92602" marR="926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i="0" dirty="0">
                          <a:solidFill>
                            <a:srgbClr val="09405E"/>
                          </a:solidFill>
                          <a:effectLst/>
                          <a:latin typeface="Microsoft YaHei" charset="-122"/>
                          <a:ea typeface="Microsoft YaHei" charset="-122"/>
                          <a:cs typeface="Microsoft YaHei" charset="-122"/>
                          <a:sym typeface="Calibri" panose="020F0502020204030204"/>
                        </a:rPr>
                        <a:t>是否计算</a:t>
                      </a:r>
                      <a:r>
                        <a:rPr lang="en-US" altLang="zh-CN" sz="2000" b="0" i="0" dirty="0">
                          <a:solidFill>
                            <a:srgbClr val="09405E"/>
                          </a:solidFill>
                          <a:effectLst/>
                          <a:latin typeface="Microsoft YaHei" charset="-122"/>
                          <a:ea typeface="Microsoft YaHei" charset="-122"/>
                          <a:cs typeface="Microsoft YaHei" charset="-122"/>
                          <a:sym typeface="Calibri" panose="020F0502020204030204"/>
                        </a:rPr>
                        <a:t>out-of-bag</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分数。每个基学习器只在原始数据集的一部分上训练，所以可以用剩下样本上的误差（</a:t>
                      </a:r>
                      <a:r>
                        <a:rPr lang="en-US" altLang="zh-CN" sz="2000" b="0" i="0" dirty="0">
                          <a:solidFill>
                            <a:srgbClr val="09405E"/>
                          </a:solidFill>
                          <a:effectLst/>
                          <a:latin typeface="Microsoft YaHei" charset="-122"/>
                          <a:ea typeface="Microsoft YaHei" charset="-122"/>
                          <a:cs typeface="Microsoft YaHei" charset="-122"/>
                          <a:sym typeface="Calibri" panose="020F0502020204030204"/>
                        </a:rPr>
                        <a:t>out-of-bag error</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），来估计它的泛化误差</a:t>
                      </a:r>
                      <a:r>
                        <a:rPr lang="en-US" altLang="zh-CN" sz="2000" b="0" i="0" dirty="0">
                          <a:solidFill>
                            <a:srgbClr val="09405E"/>
                          </a:solidFill>
                          <a:effectLst/>
                          <a:latin typeface="Microsoft YaHei" charset="-122"/>
                          <a:ea typeface="Microsoft YaHei" charset="-122"/>
                          <a:cs typeface="Microsoft YaHei" charset="-122"/>
                          <a:sym typeface="Calibri" panose="020F0502020204030204"/>
                        </a:rPr>
                        <a:t>/</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测试误差。</a:t>
                      </a:r>
                    </a:p>
                  </a:txBody>
                  <a:tcPr marL="92602" marR="92602"/>
                </a:tc>
                <a:extLst>
                  <a:ext uri="{0D108BD9-81ED-4DB2-BD59-A6C34878D82A}">
                    <a16:rowId xmlns:a16="http://schemas.microsoft.com/office/drawing/2014/main" val="10007"/>
                  </a:ext>
                </a:extLst>
              </a:tr>
              <a:tr h="370840">
                <a:tc>
                  <a:txBody>
                    <a:bodyPr/>
                    <a:lstStyle/>
                    <a:p>
                      <a:pPr algn="l"/>
                      <a:r>
                        <a:rPr lang="en-US" altLang="zh-CN" sz="2000" b="0" i="0" dirty="0" err="1">
                          <a:solidFill>
                            <a:srgbClr val="09405E"/>
                          </a:solidFill>
                          <a:effectLst/>
                          <a:latin typeface="Microsoft YaHei" charset="-122"/>
                          <a:ea typeface="Microsoft YaHei" charset="-122"/>
                          <a:cs typeface="Microsoft YaHei" charset="-122"/>
                          <a:sym typeface="Calibri" panose="020F0502020204030204"/>
                        </a:rPr>
                        <a:t>warm_start</a:t>
                      </a:r>
                      <a:endParaRPr lang="zh-CN" altLang="en-US" sz="2000" b="0" dirty="0">
                        <a:solidFill>
                          <a:srgbClr val="09405E"/>
                        </a:solidFill>
                        <a:latin typeface="Microsoft YaHei" charset="-122"/>
                        <a:ea typeface="Microsoft YaHei" charset="-122"/>
                        <a:cs typeface="Microsoft YaHei" charset="-122"/>
                      </a:endParaRPr>
                    </a:p>
                  </a:txBody>
                  <a:tcPr marL="92602" marR="926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i="0" dirty="0">
                          <a:solidFill>
                            <a:srgbClr val="09405E"/>
                          </a:solidFill>
                          <a:effectLst/>
                          <a:latin typeface="Microsoft YaHei" charset="-122"/>
                          <a:ea typeface="Microsoft YaHei" charset="-122"/>
                          <a:cs typeface="Microsoft YaHei" charset="-122"/>
                          <a:sym typeface="Calibri" panose="020F0502020204030204"/>
                        </a:rPr>
                        <a:t>如果是</a:t>
                      </a:r>
                      <a:r>
                        <a:rPr lang="en-US" altLang="zh-CN" sz="2000" b="0" i="0" dirty="0">
                          <a:solidFill>
                            <a:srgbClr val="09405E"/>
                          </a:solidFill>
                          <a:effectLst/>
                          <a:latin typeface="Microsoft YaHei" charset="-122"/>
                          <a:ea typeface="Microsoft YaHei" charset="-122"/>
                          <a:cs typeface="Microsoft YaHei" charset="-122"/>
                          <a:sym typeface="Calibri" panose="020F0502020204030204"/>
                        </a:rPr>
                        <a:t>True</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，在下一次使用</a:t>
                      </a:r>
                      <a:r>
                        <a:rPr lang="en-US" altLang="zh-CN" sz="2000" b="0" i="0" dirty="0">
                          <a:solidFill>
                            <a:srgbClr val="09405E"/>
                          </a:solidFill>
                          <a:effectLst/>
                          <a:latin typeface="Microsoft YaHei" charset="-122"/>
                          <a:ea typeface="Microsoft YaHei" charset="-122"/>
                          <a:cs typeface="Microsoft YaHei" charset="-122"/>
                          <a:sym typeface="Calibri" panose="020F0502020204030204"/>
                        </a:rPr>
                        <a:t>fit</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方法时，向原有的模型再增加</a:t>
                      </a:r>
                      <a:r>
                        <a:rPr lang="en-US" altLang="zh-CN" sz="2000" b="0" i="0" dirty="0" err="1">
                          <a:solidFill>
                            <a:srgbClr val="09405E"/>
                          </a:solidFill>
                          <a:effectLst/>
                          <a:latin typeface="Microsoft YaHei" charset="-122"/>
                          <a:ea typeface="Microsoft YaHei" charset="-122"/>
                          <a:cs typeface="Microsoft YaHei" charset="-122"/>
                          <a:sym typeface="Calibri" panose="020F0502020204030204"/>
                        </a:rPr>
                        <a:t>n_estimators</a:t>
                      </a:r>
                      <a:r>
                        <a:rPr lang="zh-CN" altLang="en-US" sz="2000" b="0" i="0" dirty="0">
                          <a:solidFill>
                            <a:srgbClr val="09405E"/>
                          </a:solidFill>
                          <a:effectLst/>
                          <a:latin typeface="Microsoft YaHei" charset="-122"/>
                          <a:ea typeface="Microsoft YaHei" charset="-122"/>
                          <a:cs typeface="Microsoft YaHei" charset="-122"/>
                          <a:sym typeface="Calibri" panose="020F0502020204030204"/>
                        </a:rPr>
                        <a:t>个新的基学习器。</a:t>
                      </a:r>
                    </a:p>
                  </a:txBody>
                  <a:tcPr marL="92602" marR="92602"/>
                </a:tc>
                <a:extLst>
                  <a:ext uri="{0D108BD9-81ED-4DB2-BD59-A6C34878D82A}">
                    <a16:rowId xmlns:a16="http://schemas.microsoft.com/office/drawing/2014/main" val="10008"/>
                  </a:ext>
                </a:extLst>
              </a:tr>
            </a:tbl>
          </a:graphicData>
        </a:graphic>
      </p:graphicFrame>
      <p:sp>
        <p:nvSpPr>
          <p:cNvPr id="2" name="标题 1"/>
          <p:cNvSpPr>
            <a:spLocks noGrp="1"/>
          </p:cNvSpPr>
          <p:nvPr>
            <p:ph type="title"/>
          </p:nvPr>
        </p:nvSpPr>
        <p:spPr>
          <a:prstGeom prst="rect">
            <a:avLst/>
          </a:prstGeom>
        </p:spPr>
        <p:txBody>
          <a:bodyPr>
            <a:normAutofit/>
          </a:bodyPr>
          <a:lstStyle/>
          <a:p>
            <a:r>
              <a:rPr lang="en-US" altLang="zh-CN" dirty="0" err="1"/>
              <a:t>BaggingClassifier</a:t>
            </a:r>
            <a:r>
              <a:rPr lang="zh-CN" altLang="en-US" dirty="0"/>
              <a:t>的参数</a:t>
            </a:r>
            <a:endParaRPr kumimoji="1" lang="zh-CN" altLang="en-US" dirty="0"/>
          </a:p>
        </p:txBody>
      </p:sp>
      <p:sp>
        <p:nvSpPr>
          <p:cNvPr id="4" name="矩形 3"/>
          <p:cNvSpPr/>
          <p:nvPr/>
        </p:nvSpPr>
        <p:spPr>
          <a:xfrm>
            <a:off x="599394" y="832757"/>
            <a:ext cx="10617249" cy="923330"/>
          </a:xfrm>
          <a:prstGeom prst="rect">
            <a:avLst/>
          </a:prstGeom>
        </p:spPr>
        <p:txBody>
          <a:bodyPr wrap="square">
            <a:spAutoFit/>
          </a:bodyPr>
          <a:lstStyle/>
          <a:p>
            <a:r>
              <a:rPr lang="en-US" altLang="zh-CN" i="1" dirty="0">
                <a:solidFill>
                  <a:srgbClr val="09405E"/>
                </a:solidFill>
                <a:latin typeface="Arial" charset="0"/>
                <a:ea typeface="Arial" charset="0"/>
                <a:cs typeface="Arial" charset="0"/>
              </a:rPr>
              <a:t>class </a:t>
            </a:r>
            <a:r>
              <a:rPr lang="en-US" altLang="zh-CN" dirty="0" err="1">
                <a:solidFill>
                  <a:srgbClr val="09405E"/>
                </a:solidFill>
                <a:latin typeface="Arial" charset="0"/>
                <a:ea typeface="Arial" charset="0"/>
                <a:cs typeface="Arial" charset="0"/>
              </a:rPr>
              <a:t>sklearn.ensemble.BaggingClassifier</a:t>
            </a:r>
            <a:r>
              <a:rPr lang="en-US" altLang="zh-CN" dirty="0">
                <a:solidFill>
                  <a:srgbClr val="09405E"/>
                </a:solidFill>
                <a:latin typeface="Arial" charset="0"/>
                <a:ea typeface="Arial" charset="0"/>
                <a:cs typeface="Arial" charset="0"/>
              </a:rPr>
              <a:t>(</a:t>
            </a:r>
            <a:r>
              <a:rPr lang="en-US" altLang="zh-CN" i="1" dirty="0" err="1">
                <a:solidFill>
                  <a:srgbClr val="09405E"/>
                </a:solidFill>
                <a:latin typeface="Arial" charset="0"/>
                <a:ea typeface="Arial" charset="0"/>
                <a:cs typeface="Arial" charset="0"/>
              </a:rPr>
              <a:t>base_estimator</a:t>
            </a:r>
            <a:r>
              <a:rPr lang="en-US" altLang="zh-CN" i="1" dirty="0">
                <a:solidFill>
                  <a:srgbClr val="09405E"/>
                </a:solidFill>
                <a:latin typeface="Arial" charset="0"/>
                <a:ea typeface="Arial" charset="0"/>
                <a:cs typeface="Arial" charset="0"/>
              </a:rPr>
              <a:t>=None</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n_estimators</a:t>
            </a:r>
            <a:r>
              <a:rPr lang="en-US" altLang="zh-CN" i="1" dirty="0">
                <a:solidFill>
                  <a:srgbClr val="09405E"/>
                </a:solidFill>
                <a:latin typeface="Arial" charset="0"/>
                <a:ea typeface="Arial" charset="0"/>
                <a:cs typeface="Arial" charset="0"/>
              </a:rPr>
              <a:t>=10</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max_samples</a:t>
            </a:r>
            <a:r>
              <a:rPr lang="en-US" altLang="zh-CN" i="1" dirty="0">
                <a:solidFill>
                  <a:srgbClr val="09405E"/>
                </a:solidFill>
                <a:latin typeface="Arial" charset="0"/>
                <a:ea typeface="Arial" charset="0"/>
                <a:cs typeface="Arial" charset="0"/>
              </a:rPr>
              <a:t>=1.0</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max_features</a:t>
            </a:r>
            <a:r>
              <a:rPr lang="en-US" altLang="zh-CN" i="1" dirty="0">
                <a:solidFill>
                  <a:srgbClr val="09405E"/>
                </a:solidFill>
                <a:latin typeface="Arial" charset="0"/>
                <a:ea typeface="Arial" charset="0"/>
                <a:cs typeface="Arial" charset="0"/>
              </a:rPr>
              <a:t>=1.0</a:t>
            </a:r>
            <a:r>
              <a:rPr lang="en-US" altLang="zh-CN" dirty="0">
                <a:solidFill>
                  <a:srgbClr val="09405E"/>
                </a:solidFill>
                <a:latin typeface="Arial" charset="0"/>
                <a:ea typeface="Arial" charset="0"/>
                <a:cs typeface="Arial" charset="0"/>
              </a:rPr>
              <a:t>, </a:t>
            </a:r>
            <a:r>
              <a:rPr lang="en-US" altLang="zh-CN" i="1" dirty="0">
                <a:solidFill>
                  <a:srgbClr val="09405E"/>
                </a:solidFill>
                <a:latin typeface="Arial" charset="0"/>
                <a:ea typeface="Arial" charset="0"/>
                <a:cs typeface="Arial" charset="0"/>
              </a:rPr>
              <a:t>bootstrap=True</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bootstrap_features</a:t>
            </a:r>
            <a:r>
              <a:rPr lang="en-US" altLang="zh-CN" i="1" dirty="0">
                <a:solidFill>
                  <a:srgbClr val="09405E"/>
                </a:solidFill>
                <a:latin typeface="Arial" charset="0"/>
                <a:ea typeface="Arial" charset="0"/>
                <a:cs typeface="Arial" charset="0"/>
              </a:rPr>
              <a:t>=False</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oob_score</a:t>
            </a:r>
            <a:r>
              <a:rPr lang="en-US" altLang="zh-CN" i="1" dirty="0">
                <a:solidFill>
                  <a:srgbClr val="09405E"/>
                </a:solidFill>
                <a:latin typeface="Arial" charset="0"/>
                <a:ea typeface="Arial" charset="0"/>
                <a:cs typeface="Arial" charset="0"/>
              </a:rPr>
              <a:t>=False</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warm_start</a:t>
            </a:r>
            <a:r>
              <a:rPr lang="en-US" altLang="zh-CN" i="1" dirty="0">
                <a:solidFill>
                  <a:srgbClr val="09405E"/>
                </a:solidFill>
                <a:latin typeface="Arial" charset="0"/>
                <a:ea typeface="Arial" charset="0"/>
                <a:cs typeface="Arial" charset="0"/>
              </a:rPr>
              <a:t>=False</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n_jobs</a:t>
            </a:r>
            <a:r>
              <a:rPr lang="en-US" altLang="zh-CN" i="1" dirty="0">
                <a:solidFill>
                  <a:srgbClr val="09405E"/>
                </a:solidFill>
                <a:latin typeface="Arial" charset="0"/>
                <a:ea typeface="Arial" charset="0"/>
                <a:cs typeface="Arial" charset="0"/>
              </a:rPr>
              <a:t>=None</a:t>
            </a:r>
            <a:r>
              <a:rPr lang="en-US" altLang="zh-CN" dirty="0">
                <a:solidFill>
                  <a:srgbClr val="09405E"/>
                </a:solidFill>
                <a:latin typeface="Arial" charset="0"/>
                <a:ea typeface="Arial" charset="0"/>
                <a:cs typeface="Arial" charset="0"/>
              </a:rPr>
              <a:t>, </a:t>
            </a:r>
            <a:r>
              <a:rPr lang="en-US" altLang="zh-CN" i="1" dirty="0" err="1">
                <a:solidFill>
                  <a:srgbClr val="09405E"/>
                </a:solidFill>
                <a:latin typeface="Arial" charset="0"/>
                <a:ea typeface="Arial" charset="0"/>
                <a:cs typeface="Arial" charset="0"/>
              </a:rPr>
              <a:t>random_state</a:t>
            </a:r>
            <a:r>
              <a:rPr lang="en-US" altLang="zh-CN" i="1" dirty="0">
                <a:solidFill>
                  <a:srgbClr val="09405E"/>
                </a:solidFill>
                <a:latin typeface="Arial" charset="0"/>
                <a:ea typeface="Arial" charset="0"/>
                <a:cs typeface="Arial" charset="0"/>
              </a:rPr>
              <a:t>=None</a:t>
            </a:r>
            <a:r>
              <a:rPr lang="en-US" altLang="zh-CN" dirty="0">
                <a:solidFill>
                  <a:srgbClr val="09405E"/>
                </a:solidFill>
                <a:latin typeface="Arial" charset="0"/>
                <a:ea typeface="Arial" charset="0"/>
                <a:cs typeface="Arial" charset="0"/>
              </a:rPr>
              <a:t>, </a:t>
            </a:r>
            <a:r>
              <a:rPr lang="en-US" altLang="zh-CN" i="1" dirty="0">
                <a:solidFill>
                  <a:srgbClr val="09405E"/>
                </a:solidFill>
                <a:latin typeface="Arial" charset="0"/>
                <a:ea typeface="Arial" charset="0"/>
                <a:cs typeface="Arial" charset="0"/>
              </a:rPr>
              <a:t>verbose=0</a:t>
            </a:r>
            <a:r>
              <a:rPr lang="en-US" altLang="zh-CN" dirty="0">
                <a:solidFill>
                  <a:srgbClr val="09405E"/>
                </a:solidFill>
                <a:latin typeface="Arial" charset="0"/>
                <a:ea typeface="Arial" charset="0"/>
                <a:cs typeface="Arial" charset="0"/>
              </a:rPr>
              <a:t>)</a:t>
            </a:r>
            <a:endParaRPr lang="zh-CN" altLang="en-US" dirty="0">
              <a:solidFill>
                <a:srgbClr val="09405E"/>
              </a:solidFill>
              <a:latin typeface="Arial" charset="0"/>
              <a:ea typeface="Arial" charset="0"/>
              <a:cs typeface="Arial" charset="0"/>
            </a:endParaRPr>
          </a:p>
        </p:txBody>
      </p:sp>
    </p:spTree>
    <p:extLst>
      <p:ext uri="{BB962C8B-B14F-4D97-AF65-F5344CB8AC3E}">
        <p14:creationId xmlns:p14="http://schemas.microsoft.com/office/powerpoint/2010/main" val="3279916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prstGeom prst="rect">
            <a:avLst/>
          </a:prstGeom>
        </p:spPr>
        <p:txBody>
          <a:bodyPr/>
          <a:lstStyle/>
          <a:p>
            <a:pPr>
              <a:lnSpc>
                <a:spcPct val="100000"/>
              </a:lnSpc>
              <a:buClr>
                <a:schemeClr val="tx1"/>
              </a:buClr>
            </a:pPr>
            <a:r>
              <a:rPr kumimoji="1" lang="zh-CN" altLang="en-US" dirty="0">
                <a:sym typeface="Calibri" panose="020F0502020204030204"/>
              </a:rPr>
              <a:t>在</a:t>
            </a:r>
            <a:r>
              <a:rPr kumimoji="1" lang="en-US" altLang="zh-CN" dirty="0">
                <a:sym typeface="Calibri" panose="020F0502020204030204"/>
              </a:rPr>
              <a:t>Bagging</a:t>
            </a:r>
            <a:r>
              <a:rPr kumimoji="1" lang="zh-CN" altLang="en-US" dirty="0">
                <a:sym typeface="Calibri" panose="020F0502020204030204"/>
              </a:rPr>
              <a:t>中，每个基学习器只在原始数据集的一部分上训练，所以可以不用交叉验证，直接用包外样本上的误差（</a:t>
            </a:r>
            <a:r>
              <a:rPr kumimoji="1" lang="en-US" altLang="zh-CN" dirty="0">
                <a:sym typeface="Calibri" panose="020F0502020204030204"/>
              </a:rPr>
              <a:t>out-of-bag error</a:t>
            </a:r>
            <a:r>
              <a:rPr kumimoji="1" lang="zh-CN" altLang="en-US" dirty="0">
                <a:sym typeface="Calibri" panose="020F0502020204030204"/>
              </a:rPr>
              <a:t>）来估计它的泛化误差</a:t>
            </a:r>
            <a:r>
              <a:rPr kumimoji="1" lang="en-US" altLang="zh-CN" dirty="0">
                <a:sym typeface="Calibri" panose="020F0502020204030204"/>
              </a:rPr>
              <a:t>/</a:t>
            </a:r>
            <a:r>
              <a:rPr kumimoji="1" lang="zh-CN" altLang="en-US" dirty="0">
                <a:sym typeface="Calibri" panose="020F0502020204030204"/>
              </a:rPr>
              <a:t>测试误差。 </a:t>
            </a:r>
            <a:endParaRPr kumimoji="1" lang="en-US" altLang="zh-CN" dirty="0">
              <a:sym typeface="Calibri" panose="020F0502020204030204"/>
            </a:endParaRPr>
          </a:p>
          <a:p>
            <a:pPr marL="457200" indent="-457200">
              <a:lnSpc>
                <a:spcPct val="100000"/>
              </a:lnSpc>
              <a:buClr>
                <a:schemeClr val="tx1"/>
              </a:buClr>
              <a:buFont typeface="Arial" charset="0"/>
              <a:buChar char="•"/>
            </a:pPr>
            <a:endParaRPr kumimoji="1" lang="zh-CN" altLang="en-US" dirty="0"/>
          </a:p>
        </p:txBody>
      </p:sp>
      <p:sp>
        <p:nvSpPr>
          <p:cNvPr id="2" name="标题 1"/>
          <p:cNvSpPr>
            <a:spLocks noGrp="1"/>
          </p:cNvSpPr>
          <p:nvPr>
            <p:ph type="title"/>
          </p:nvPr>
        </p:nvSpPr>
        <p:spPr>
          <a:prstGeom prst="rect">
            <a:avLst/>
          </a:prstGeom>
        </p:spPr>
        <p:txBody>
          <a:bodyPr>
            <a:normAutofit/>
          </a:bodyPr>
          <a:lstStyle/>
          <a:p>
            <a:r>
              <a:rPr lang="en-US" altLang="zh-CN" dirty="0"/>
              <a:t>Out-of-bag error</a:t>
            </a:r>
            <a:r>
              <a:rPr lang="zh-CN" altLang="en-US" dirty="0"/>
              <a:t> （</a:t>
            </a:r>
            <a:r>
              <a:rPr lang="en-US" altLang="zh-CN" dirty="0"/>
              <a:t>OOBE</a:t>
            </a:r>
            <a:r>
              <a:rPr lang="zh-CN" altLang="en-US" dirty="0"/>
              <a:t>）</a:t>
            </a:r>
            <a:endParaRPr kumimoji="1" lang="zh-CN" altLang="en-US" dirty="0"/>
          </a:p>
        </p:txBody>
      </p:sp>
      <p:pic>
        <p:nvPicPr>
          <p:cNvPr id="1026" name="Picture 2" descr="https://cdn-images-1.medium.com/max/1600/1*HojoYXBU_DTnMuCatCnQa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595" y="2443008"/>
            <a:ext cx="5744205" cy="425766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237860" y="3397068"/>
            <a:ext cx="1938990" cy="461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全体训练数据</a:t>
            </a:r>
          </a:p>
        </p:txBody>
      </p:sp>
      <p:sp>
        <p:nvSpPr>
          <p:cNvPr id="7" name="文本框 6"/>
          <p:cNvSpPr txBox="1"/>
          <p:nvPr/>
        </p:nvSpPr>
        <p:spPr>
          <a:xfrm>
            <a:off x="169605" y="5445224"/>
            <a:ext cx="1938990" cy="4616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400" dirty="0">
                <a:solidFill>
                  <a:srgbClr val="09405E"/>
                </a:solidFill>
                <a:latin typeface="微软雅黑" pitchFamily="34" charset="-122"/>
                <a:ea typeface="微软雅黑" pitchFamily="34" charset="-122"/>
              </a:rPr>
              <a:t>单次</a:t>
            </a:r>
            <a:r>
              <a:rPr kumimoji="0" lang="zh-CN" altLang="en-US" sz="24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训练数据</a:t>
            </a:r>
          </a:p>
        </p:txBody>
      </p:sp>
      <p:sp>
        <p:nvSpPr>
          <p:cNvPr id="8" name="文本框 7"/>
          <p:cNvSpPr txBox="1"/>
          <p:nvPr/>
        </p:nvSpPr>
        <p:spPr>
          <a:xfrm>
            <a:off x="7852800" y="5469238"/>
            <a:ext cx="1631214" cy="40010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000" dirty="0">
                <a:solidFill>
                  <a:srgbClr val="09405E"/>
                </a:solidFill>
                <a:latin typeface="微软雅黑" pitchFamily="34" charset="-122"/>
                <a:ea typeface="微软雅黑" pitchFamily="34" charset="-122"/>
              </a:rPr>
              <a:t>单次测试</a:t>
            </a:r>
            <a:r>
              <a:rPr kumimoji="0" lang="zh-CN" altLang="en-US" sz="20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rPr>
              <a:t>数据</a:t>
            </a:r>
          </a:p>
        </p:txBody>
      </p:sp>
      <p:sp>
        <p:nvSpPr>
          <p:cNvPr id="9" name="文本框 8"/>
          <p:cNvSpPr txBox="1"/>
          <p:nvPr/>
        </p:nvSpPr>
        <p:spPr>
          <a:xfrm>
            <a:off x="7852800" y="5984926"/>
            <a:ext cx="4167164" cy="40010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2000" dirty="0">
                <a:solidFill>
                  <a:srgbClr val="09405E"/>
                </a:solidFill>
                <a:latin typeface="微软雅黑" pitchFamily="34" charset="-122"/>
                <a:ea typeface="微软雅黑" pitchFamily="34" charset="-122"/>
              </a:rPr>
              <a:t>正确率估计：</a:t>
            </a:r>
            <a:r>
              <a:rPr lang="mr-IN" altLang="zh-CN" sz="2000" dirty="0">
                <a:solidFill>
                  <a:srgbClr val="09405E"/>
                </a:solidFill>
              </a:rPr>
              <a:t>11/15*100% = 73.33%</a:t>
            </a:r>
            <a:endParaRPr kumimoji="0" lang="zh-CN" altLang="en-US" sz="2000" b="0" i="0" u="none" strike="noStrike" cap="none" spc="0" normalizeH="0" baseline="0" dirty="0">
              <a:ln>
                <a:noFill/>
              </a:ln>
              <a:solidFill>
                <a:srgbClr val="09405E"/>
              </a:solidFill>
              <a:effectLst/>
              <a:uFillTx/>
              <a:latin typeface="微软雅黑" pitchFamily="34" charset="-122"/>
              <a:ea typeface="微软雅黑" pitchFamily="34" charset="-122"/>
              <a:sym typeface="Times New Roman" panose="02020603050405020304"/>
            </a:endParaRPr>
          </a:p>
        </p:txBody>
      </p:sp>
    </p:spTree>
    <p:extLst>
      <p:ext uri="{BB962C8B-B14F-4D97-AF65-F5344CB8AC3E}">
        <p14:creationId xmlns:p14="http://schemas.microsoft.com/office/powerpoint/2010/main" val="544705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Autofit/>
              </a:bodyPr>
              <a:lstStyle/>
              <a:p>
                <a:pPr>
                  <a:lnSpc>
                    <a:spcPct val="120000"/>
                  </a:lnSpc>
                  <a:buClr>
                    <a:schemeClr val="tx1"/>
                  </a:buClr>
                </a:pPr>
                <a:r>
                  <a:rPr kumimoji="1" lang="zh-CN" altLang="en-US" sz="2400" dirty="0">
                    <a:sym typeface="Calibri" panose="020F0502020204030204"/>
                  </a:rPr>
                  <a:t>在</a:t>
                </a:r>
                <a:r>
                  <a:rPr kumimoji="1" lang="en-US" altLang="zh-CN" sz="2400" dirty="0">
                    <a:sym typeface="Calibri" panose="020F0502020204030204"/>
                  </a:rPr>
                  <a:t>Bagging</a:t>
                </a:r>
                <a:r>
                  <a:rPr kumimoji="1" lang="zh-CN" altLang="en-US" sz="2400" dirty="0">
                    <a:sym typeface="Calibri" panose="020F0502020204030204"/>
                  </a:rPr>
                  <a:t>中，</a:t>
                </a:r>
                <a:r>
                  <a:rPr kumimoji="1" lang="zh-CN" altLang="en-US" sz="2400" dirty="0"/>
                  <a:t>通常</a:t>
                </a:r>
                <a:r>
                  <a:rPr kumimoji="1" lang="zh-CN" altLang="en-US" sz="2400" dirty="0">
                    <a:sym typeface="Calibri" panose="020F0502020204030204"/>
                  </a:rPr>
                  <a:t>基学习器的数目越多</a:t>
                </a:r>
                <a:r>
                  <a:rPr kumimoji="1" lang="zh-CN" altLang="en-US" sz="2400" dirty="0"/>
                  <a:t>，效果越好，但测试时间与训练时间也会随之增加。 </a:t>
                </a:r>
                <a:endParaRPr kumimoji="1" lang="en-US" altLang="zh-CN" sz="2400" dirty="0"/>
              </a:p>
              <a:p>
                <a:pPr marL="628650" lvl="1" indent="-457200">
                  <a:lnSpc>
                    <a:spcPct val="120000"/>
                  </a:lnSpc>
                  <a:buClr>
                    <a:schemeClr val="tx1"/>
                  </a:buClr>
                  <a:buFont typeface="Arial" charset="0"/>
                  <a:buChar char="•"/>
                </a:pPr>
                <a:r>
                  <a:rPr kumimoji="1" lang="zh-CN" altLang="en-US" dirty="0"/>
                  <a:t>当树的数量超过一个临界值之后，算法的效果不再显著地变好。</a:t>
                </a:r>
                <a:r>
                  <a:rPr kumimoji="1" lang="zh-CN" altLang="en-US" dirty="0">
                    <a:sym typeface="Calibri" panose="020F0502020204030204"/>
                  </a:rPr>
                  <a:t>所以参数基学习器数目</a:t>
                </a:r>
                <a:r>
                  <a:rPr kumimoji="1" lang="en-US" altLang="zh-CN" dirty="0" err="1"/>
                  <a:t>n_estimators</a:t>
                </a:r>
                <a:r>
                  <a:rPr kumimoji="1" lang="zh-CN" altLang="en-US" dirty="0">
                    <a:sym typeface="Calibri" panose="020F0502020204030204"/>
                  </a:rPr>
                  <a:t>不是模型复杂度参数，</a:t>
                </a:r>
                <a:r>
                  <a:rPr kumimoji="1" lang="zh-CN" altLang="en-US" dirty="0"/>
                  <a:t>无需通过交叉验证来确定</a:t>
                </a:r>
                <a:r>
                  <a:rPr kumimoji="1" lang="zh-CN" altLang="en-US" dirty="0">
                    <a:sym typeface="Calibri" panose="020F0502020204030204"/>
                  </a:rPr>
                  <a:t>。</a:t>
                </a:r>
                <a:endParaRPr kumimoji="1" lang="en-US" altLang="zh-CN" dirty="0">
                  <a:sym typeface="Calibri" panose="020F0502020204030204"/>
                </a:endParaRPr>
              </a:p>
              <a:p>
                <a:pPr marL="457200" indent="-457200">
                  <a:lnSpc>
                    <a:spcPct val="120000"/>
                  </a:lnSpc>
                  <a:buClr>
                    <a:schemeClr val="tx1"/>
                  </a:buClr>
                  <a:buFont typeface="Arial" charset="0"/>
                  <a:buChar char="•"/>
                </a:pPr>
                <a:endParaRPr kumimoji="1" lang="en-US" altLang="zh-CN" sz="2400" dirty="0"/>
              </a:p>
              <a:p>
                <a:pPr marL="457200" indent="-457200">
                  <a:buClr>
                    <a:schemeClr val="tx1"/>
                  </a:buClr>
                  <a:buFont typeface="Arial" charset="0"/>
                  <a:buChar char="•"/>
                </a:pPr>
                <a:endParaRPr kumimoji="1" lang="en-US" altLang="zh-CN" sz="2400" dirty="0"/>
              </a:p>
              <a:p>
                <a:pPr marL="457200" indent="-457200">
                  <a:buClr>
                    <a:schemeClr val="tx1"/>
                  </a:buClr>
                  <a:buFont typeface="Arial" charset="0"/>
                  <a:buChar char="•"/>
                </a:pPr>
                <a:endParaRPr kumimoji="1" lang="en-US" altLang="zh-CN" sz="2400" dirty="0"/>
              </a:p>
              <a:p>
                <a:pPr>
                  <a:lnSpc>
                    <a:spcPct val="120000"/>
                  </a:lnSpc>
                  <a:buClr>
                    <a:schemeClr val="tx1"/>
                  </a:buClr>
                </a:pPr>
                <a:r>
                  <a:rPr kumimoji="1" lang="zh-CN" altLang="en-US" sz="2400" dirty="0"/>
                  <a:t>参数值建议：</a:t>
                </a:r>
                <a:endParaRPr kumimoji="1" lang="en-US" altLang="zh-CN" sz="2400" dirty="0"/>
              </a:p>
              <a:p>
                <a:pPr marL="1325245" lvl="1" indent="-457200">
                  <a:buClr>
                    <a:schemeClr val="tx1"/>
                  </a:buClr>
                  <a:buFont typeface="Arial" charset="0"/>
                  <a:buChar char="•"/>
                </a:pPr>
                <a:r>
                  <a:rPr kumimoji="1" lang="zh-CN" altLang="en-US" dirty="0"/>
                  <a:t>对分类问题，可设置</a:t>
                </a:r>
                <a:r>
                  <a:rPr kumimoji="1" lang="zh-CN" altLang="en-US" dirty="0">
                    <a:sym typeface="Calibri" panose="020F0502020204030204"/>
                  </a:rPr>
                  <a:t>基学习器数目为</a:t>
                </a:r>
                <a14:m>
                  <m:oMath xmlns:m="http://schemas.openxmlformats.org/officeDocument/2006/math">
                    <m:rad>
                      <m:radPr>
                        <m:degHide m:val="on"/>
                        <m:ctrlPr>
                          <a:rPr kumimoji="1" lang="zh-CN" altLang="en-US" i="1" dirty="0">
                            <a:latin typeface="Cambria Math" panose="02040503050406030204" pitchFamily="18" charset="0"/>
                            <a:sym typeface="Calibri" panose="020F0502020204030204"/>
                          </a:rPr>
                        </m:ctrlPr>
                      </m:radPr>
                      <m:deg/>
                      <m:e>
                        <m:r>
                          <a:rPr kumimoji="1" lang="en-US" altLang="zh-CN" dirty="0">
                            <a:latin typeface="Cambria Math" charset="0"/>
                            <a:sym typeface="Calibri" panose="020F0502020204030204"/>
                          </a:rPr>
                          <m:t>𝐷</m:t>
                        </m:r>
                      </m:e>
                    </m:rad>
                  </m:oMath>
                </a14:m>
                <a:r>
                  <a:rPr kumimoji="1" lang="zh-CN" altLang="en-US" dirty="0"/>
                  <a:t>，其中</a:t>
                </a:r>
                <a14:m>
                  <m:oMath xmlns:m="http://schemas.openxmlformats.org/officeDocument/2006/math">
                    <m:r>
                      <a:rPr kumimoji="1" lang="en-US" altLang="zh-CN" dirty="0">
                        <a:latin typeface="Cambria Math" charset="0"/>
                        <a:sym typeface="Calibri" panose="020F0502020204030204"/>
                      </a:rPr>
                      <m:t>𝐷</m:t>
                    </m:r>
                    <m:r>
                      <a:rPr kumimoji="1" lang="en-US" altLang="zh-CN" dirty="0">
                        <a:latin typeface="Cambria Math" charset="0"/>
                        <a:sym typeface="Calibri" panose="020F0502020204030204"/>
                      </a:rPr>
                      <m:t> </m:t>
                    </m:r>
                  </m:oMath>
                </a14:m>
                <a:r>
                  <a:rPr kumimoji="1" lang="zh-CN" altLang="en-US" dirty="0"/>
                  <a:t>为特征数目；</a:t>
                </a:r>
                <a:endParaRPr kumimoji="1" lang="en-US" altLang="zh-CN" dirty="0"/>
              </a:p>
              <a:p>
                <a:pPr marL="1325245" lvl="1" indent="-457200">
                  <a:buClr>
                    <a:schemeClr val="tx1"/>
                  </a:buClr>
                  <a:buFont typeface="Arial" charset="0"/>
                  <a:buChar char="•"/>
                </a:pPr>
                <a:r>
                  <a:rPr kumimoji="1" lang="zh-CN" altLang="en-US" dirty="0"/>
                  <a:t>对回归问题，可设置</a:t>
                </a:r>
                <a:r>
                  <a:rPr kumimoji="1" lang="zh-CN" altLang="en-US" dirty="0">
                    <a:sym typeface="Calibri" panose="020F0502020204030204"/>
                  </a:rPr>
                  <a:t>基学习器数目为</a:t>
                </a:r>
                <a14:m>
                  <m:oMath xmlns:m="http://schemas.openxmlformats.org/officeDocument/2006/math">
                    <m:f>
                      <m:fPr>
                        <m:type m:val="lin"/>
                        <m:ctrlPr>
                          <a:rPr kumimoji="1" lang="zh-CN" altLang="en-US" i="1">
                            <a:latin typeface="Cambria Math" panose="02040503050406030204" pitchFamily="18" charset="0"/>
                            <a:sym typeface="Calibri" panose="020F0502020204030204"/>
                          </a:rPr>
                        </m:ctrlPr>
                      </m:fPr>
                      <m:num>
                        <m:r>
                          <a:rPr kumimoji="1" lang="en-US" altLang="zh-CN">
                            <a:latin typeface="Cambria Math" charset="0"/>
                            <a:sym typeface="Calibri" panose="020F0502020204030204"/>
                          </a:rPr>
                          <m:t>𝐷</m:t>
                        </m:r>
                      </m:num>
                      <m:den>
                        <m:r>
                          <a:rPr kumimoji="1" lang="en-US" altLang="zh-CN">
                            <a:latin typeface="Cambria Math" charset="0"/>
                            <a:sym typeface="Calibri" panose="020F0502020204030204"/>
                          </a:rPr>
                          <m:t>3</m:t>
                        </m:r>
                      </m:den>
                    </m:f>
                  </m:oMath>
                </a14:m>
                <a:r>
                  <a:rPr kumimoji="1"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a:blip r:embed="rId2"/>
                <a:stretch>
                  <a:fillRect l="-708" t="-242" b="-15738"/>
                </a:stretch>
              </a:blipFill>
            </p:spPr>
            <p:txBody>
              <a:bodyPr/>
              <a:lstStyle/>
              <a:p>
                <a:r>
                  <a:rPr lang="zh-CN" altLang="en-US">
                    <a:noFill/>
                  </a:rPr>
                  <a:t> </a:t>
                </a:r>
              </a:p>
            </p:txBody>
          </p:sp>
        </mc:Fallback>
      </mc:AlternateContent>
      <p:sp>
        <p:nvSpPr>
          <p:cNvPr id="2" name="标题 1"/>
          <p:cNvSpPr>
            <a:spLocks noGrp="1"/>
          </p:cNvSpPr>
          <p:nvPr>
            <p:ph type="title"/>
          </p:nvPr>
        </p:nvSpPr>
        <p:spPr>
          <a:prstGeom prst="rect">
            <a:avLst/>
          </a:prstGeom>
        </p:spPr>
        <p:txBody>
          <a:bodyPr>
            <a:normAutofit/>
          </a:bodyPr>
          <a:lstStyle/>
          <a:p>
            <a:r>
              <a:rPr kumimoji="1" lang="zh-CN" altLang="en-US" dirty="0"/>
              <a:t>基学习器数目</a:t>
            </a:r>
          </a:p>
        </p:txBody>
      </p:sp>
      <p:pic>
        <p:nvPicPr>
          <p:cNvPr id="1026" name="Picture 2" descr="https://cdn-images-1.medium.com/max/1600/1*hGjQ-MB05l4mHi5E9pc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609" y="3060658"/>
            <a:ext cx="4528708" cy="23886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线连接符 4"/>
          <p:cNvCxnSpPr/>
          <p:nvPr/>
        </p:nvCxnSpPr>
        <p:spPr bwMode="auto">
          <a:xfrm>
            <a:off x="5008418" y="3060659"/>
            <a:ext cx="0" cy="1843850"/>
          </a:xfrm>
          <a:prstGeom prst="line">
            <a:avLst/>
          </a:prstGeom>
          <a:solidFill>
            <a:schemeClr val="accent1"/>
          </a:solidFill>
          <a:ln w="53975" cap="flat" cmpd="sng" algn="ctr">
            <a:solidFill>
              <a:srgbClr val="C0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3025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30237" y="1147763"/>
            <a:ext cx="11158109" cy="5237271"/>
          </a:xfrm>
          <a:prstGeom prst="rect">
            <a:avLst/>
          </a:prstGeom>
        </p:spPr>
        <p:txBody>
          <a:bodyPr/>
          <a:lstStyle/>
          <a:p>
            <a:pPr>
              <a:lnSpc>
                <a:spcPct val="100000"/>
              </a:lnSpc>
              <a:spcBef>
                <a:spcPts val="0"/>
              </a:spcBef>
            </a:pPr>
            <a:r>
              <a:rPr kumimoji="1" lang="zh-CN" altLang="en-US" dirty="0"/>
              <a:t>我们已经开发了很多机器学习算法</a:t>
            </a:r>
            <a:r>
              <a:rPr kumimoji="1" lang="en-US" altLang="zh-CN" dirty="0"/>
              <a:t>/</a:t>
            </a:r>
            <a:r>
              <a:rPr kumimoji="1" lang="zh-CN" altLang="en-US" dirty="0"/>
              <a:t>代码。</a:t>
            </a:r>
            <a:endParaRPr kumimoji="1" lang="en-US" altLang="zh-CN" dirty="0"/>
          </a:p>
          <a:p>
            <a:pPr lvl="1">
              <a:lnSpc>
                <a:spcPct val="100000"/>
              </a:lnSpc>
              <a:spcBef>
                <a:spcPts val="0"/>
              </a:spcBef>
            </a:pPr>
            <a:endParaRPr kumimoji="1" lang="en-US" altLang="zh-CN" dirty="0"/>
          </a:p>
          <a:p>
            <a:pPr>
              <a:lnSpc>
                <a:spcPct val="100000"/>
              </a:lnSpc>
              <a:spcBef>
                <a:spcPts val="0"/>
              </a:spcBef>
            </a:pPr>
            <a:r>
              <a:rPr kumimoji="1" lang="zh-CN" altLang="en-US" dirty="0"/>
              <a:t>单个模型的性能已经调到最优，很难再有改进。</a:t>
            </a:r>
            <a:endParaRPr kumimoji="1" lang="en-US" altLang="zh-CN" dirty="0"/>
          </a:p>
          <a:p>
            <a:pPr lvl="1">
              <a:lnSpc>
                <a:spcPct val="100000"/>
              </a:lnSpc>
              <a:spcBef>
                <a:spcPts val="0"/>
              </a:spcBef>
            </a:pPr>
            <a:endParaRPr kumimoji="1" lang="zh-CN" altLang="en-US" sz="2800" dirty="0"/>
          </a:p>
          <a:p>
            <a:pPr>
              <a:lnSpc>
                <a:spcPct val="100000"/>
              </a:lnSpc>
              <a:spcBef>
                <a:spcPts val="0"/>
              </a:spcBef>
            </a:pPr>
            <a:r>
              <a:rPr kumimoji="1" lang="zh-CN" altLang="en-US" dirty="0"/>
              <a:t>集成学习：用很少量的工作，组合多个基模型，使得系统性能提高</a:t>
            </a:r>
            <a:endParaRPr kumimoji="1" lang="en-US" altLang="zh-CN" dirty="0"/>
          </a:p>
        </p:txBody>
      </p:sp>
      <p:sp>
        <p:nvSpPr>
          <p:cNvPr id="5" name="标题 4"/>
          <p:cNvSpPr>
            <a:spLocks noGrp="1"/>
          </p:cNvSpPr>
          <p:nvPr>
            <p:ph type="title"/>
          </p:nvPr>
        </p:nvSpPr>
        <p:spPr/>
        <p:txBody>
          <a:bodyPr/>
          <a:lstStyle/>
          <a:p>
            <a:r>
              <a:rPr kumimoji="1" lang="zh-CN" altLang="en-US" dirty="0"/>
              <a:t>集成学习</a:t>
            </a:r>
            <a:br>
              <a:rPr kumimoji="1" lang="zh-CN" altLang="en-US" dirty="0"/>
            </a:br>
            <a:endParaRPr kumimoji="1" lang="zh-CN" altLang="en-US" dirty="0"/>
          </a:p>
        </p:txBody>
      </p:sp>
      <p:sp>
        <p:nvSpPr>
          <p:cNvPr id="4" name="矩形 3"/>
          <p:cNvSpPr/>
          <p:nvPr/>
        </p:nvSpPr>
        <p:spPr>
          <a:xfrm>
            <a:off x="746125" y="5568434"/>
            <a:ext cx="4698722" cy="584775"/>
          </a:xfrm>
          <a:prstGeom prst="rect">
            <a:avLst/>
          </a:prstGeom>
        </p:spPr>
        <p:txBody>
          <a:bodyPr wrap="none">
            <a:spAutoFit/>
          </a:bodyPr>
          <a:lstStyle/>
          <a:p>
            <a:r>
              <a:rPr lang="zh-CN" altLang="en-US" sz="3200" dirty="0">
                <a:solidFill>
                  <a:srgbClr val="C00000"/>
                </a:solidFill>
                <a:latin typeface="Microsoft YaHei" charset="-122"/>
                <a:ea typeface="Microsoft YaHei" charset="-122"/>
                <a:cs typeface="Microsoft YaHei" charset="-122"/>
              </a:rPr>
              <a:t>三个臭皮匠，顶个诸葛亮</a:t>
            </a:r>
          </a:p>
        </p:txBody>
      </p:sp>
    </p:spTree>
    <p:extLst>
      <p:ext uri="{BB962C8B-B14F-4D97-AF65-F5344CB8AC3E}">
        <p14:creationId xmlns:p14="http://schemas.microsoft.com/office/powerpoint/2010/main" val="153811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prstGeom prst="rect">
            <a:avLst/>
          </a:prstGeom>
        </p:spPr>
        <p:txBody>
          <a:bodyPr>
            <a:noAutofit/>
          </a:bodyPr>
          <a:lstStyle/>
          <a:p>
            <a:pPr>
              <a:lnSpc>
                <a:spcPct val="100000"/>
              </a:lnSpc>
              <a:spcBef>
                <a:spcPts val="600"/>
              </a:spcBef>
              <a:buClr>
                <a:schemeClr val="tx1"/>
              </a:buClr>
            </a:pPr>
            <a:r>
              <a:rPr kumimoji="1" lang="zh-CN" altLang="en-US" dirty="0"/>
              <a:t>由于只是训练数据有一些不同，对决策树算法进行</a:t>
            </a:r>
            <a:r>
              <a:rPr kumimoji="1" lang="en-US" altLang="zh-CN" dirty="0"/>
              <a:t>Bagging</a:t>
            </a:r>
            <a:r>
              <a:rPr kumimoji="1" lang="zh-CN" altLang="en-US" dirty="0"/>
              <a:t>得到的多棵树高度相关，因此带来的方差减少有限。</a:t>
            </a:r>
            <a:endParaRPr kumimoji="1" lang="en-US" altLang="zh-CN" dirty="0"/>
          </a:p>
          <a:p>
            <a:pPr>
              <a:lnSpc>
                <a:spcPct val="100000"/>
              </a:lnSpc>
              <a:spcBef>
                <a:spcPts val="600"/>
              </a:spcBef>
              <a:buClr>
                <a:schemeClr val="tx1"/>
              </a:buClr>
            </a:pPr>
            <a:endParaRPr kumimoji="1" lang="en-US" altLang="zh-CN" sz="1200" dirty="0"/>
          </a:p>
          <a:p>
            <a:pPr>
              <a:lnSpc>
                <a:spcPct val="100000"/>
              </a:lnSpc>
              <a:spcBef>
                <a:spcPts val="600"/>
              </a:spcBef>
              <a:buClr>
                <a:schemeClr val="tx1"/>
              </a:buClr>
            </a:pPr>
            <a:r>
              <a:rPr kumimoji="1" lang="zh-CN" altLang="en-US" dirty="0">
                <a:solidFill>
                  <a:srgbClr val="C00000"/>
                </a:solidFill>
              </a:rPr>
              <a:t>随机森林</a:t>
            </a:r>
            <a:r>
              <a:rPr lang="zh-CN" altLang="en-US" dirty="0"/>
              <a:t>通过</a:t>
            </a:r>
            <a:endParaRPr lang="en-US" altLang="zh-CN" dirty="0"/>
          </a:p>
          <a:p>
            <a:pPr lvl="1">
              <a:lnSpc>
                <a:spcPct val="100000"/>
              </a:lnSpc>
              <a:spcBef>
                <a:spcPts val="600"/>
              </a:spcBef>
              <a:buClr>
                <a:schemeClr val="tx1"/>
              </a:buClr>
              <a:buFont typeface="Arial" charset="0"/>
              <a:buChar char="•"/>
            </a:pPr>
            <a:r>
              <a:rPr lang="zh-CN" altLang="en-US" sz="2800" dirty="0"/>
              <a:t> 随机选择一部分</a:t>
            </a:r>
            <a:r>
              <a:rPr lang="zh-CN" altLang="en-US" sz="2800" dirty="0">
                <a:solidFill>
                  <a:srgbClr val="C00000"/>
                </a:solidFill>
              </a:rPr>
              <a:t>特征</a:t>
            </a:r>
            <a:endParaRPr lang="en-US" altLang="zh-CN" sz="2800" dirty="0">
              <a:solidFill>
                <a:srgbClr val="C00000"/>
              </a:solidFill>
            </a:endParaRPr>
          </a:p>
          <a:p>
            <a:pPr lvl="1">
              <a:lnSpc>
                <a:spcPct val="100000"/>
              </a:lnSpc>
              <a:spcBef>
                <a:spcPts val="600"/>
              </a:spcBef>
              <a:buClr>
                <a:schemeClr val="tx1"/>
              </a:buClr>
              <a:buFont typeface="Arial" charset="0"/>
              <a:buChar char="•"/>
            </a:pPr>
            <a:r>
              <a:rPr lang="zh-CN" altLang="en-US" sz="2800" dirty="0"/>
              <a:t> 随机选择一部分</a:t>
            </a:r>
            <a:r>
              <a:rPr lang="zh-CN" altLang="en-US" sz="2800" dirty="0">
                <a:solidFill>
                  <a:srgbClr val="C00000"/>
                </a:solidFill>
              </a:rPr>
              <a:t>样本</a:t>
            </a:r>
            <a:endParaRPr lang="en-US" altLang="zh-CN" sz="2800" dirty="0">
              <a:solidFill>
                <a:srgbClr val="C00000"/>
              </a:solidFill>
            </a:endParaRPr>
          </a:p>
          <a:p>
            <a:pPr>
              <a:lnSpc>
                <a:spcPct val="100000"/>
              </a:lnSpc>
              <a:spcBef>
                <a:spcPts val="600"/>
              </a:spcBef>
              <a:buClr>
                <a:schemeClr val="tx1"/>
              </a:buClr>
            </a:pPr>
            <a:r>
              <a:rPr lang="zh-CN" altLang="en-US" dirty="0"/>
              <a:t>降低树的相关性</a:t>
            </a:r>
            <a:endParaRPr kumimoji="1" lang="en-US" altLang="zh-CN" dirty="0"/>
          </a:p>
          <a:p>
            <a:pPr marL="0" indent="0">
              <a:lnSpc>
                <a:spcPct val="100000"/>
              </a:lnSpc>
              <a:spcBef>
                <a:spcPts val="600"/>
              </a:spcBef>
              <a:buClr>
                <a:schemeClr val="tx1"/>
              </a:buClr>
              <a:buNone/>
            </a:pPr>
            <a:endParaRPr kumimoji="1" lang="en-US" altLang="zh-CN" dirty="0"/>
          </a:p>
          <a:p>
            <a:pPr>
              <a:lnSpc>
                <a:spcPct val="100000"/>
              </a:lnSpc>
              <a:spcBef>
                <a:spcPts val="600"/>
              </a:spcBef>
              <a:buClr>
                <a:schemeClr val="tx1"/>
              </a:buClr>
            </a:pPr>
            <a:r>
              <a:rPr kumimoji="1" lang="zh-CN" altLang="en-US" dirty="0"/>
              <a:t>随机森林在很多应用案例上被证明有效，但牺牲了可解释性</a:t>
            </a:r>
            <a:endParaRPr kumimoji="1" lang="en-US" altLang="zh-CN" dirty="0"/>
          </a:p>
          <a:p>
            <a:pPr lvl="1">
              <a:lnSpc>
                <a:spcPct val="100000"/>
              </a:lnSpc>
              <a:spcBef>
                <a:spcPts val="600"/>
              </a:spcBef>
              <a:buClr>
                <a:schemeClr val="tx1"/>
              </a:buClr>
              <a:buFont typeface="Arial" charset="0"/>
              <a:buChar char="•"/>
            </a:pPr>
            <a:r>
              <a:rPr kumimoji="1" lang="zh-CN" altLang="en-US" sz="2800" dirty="0"/>
              <a:t> 森林：多棵树</a:t>
            </a:r>
            <a:endParaRPr kumimoji="1" lang="en-US" altLang="zh-CN" sz="2800" dirty="0"/>
          </a:p>
          <a:p>
            <a:pPr lvl="1">
              <a:lnSpc>
                <a:spcPct val="100000"/>
              </a:lnSpc>
              <a:spcBef>
                <a:spcPts val="600"/>
              </a:spcBef>
              <a:buClr>
                <a:schemeClr val="tx1"/>
              </a:buClr>
              <a:buFont typeface="Arial" charset="0"/>
              <a:buChar char="•"/>
            </a:pPr>
            <a:r>
              <a:rPr kumimoji="1" lang="zh-CN" altLang="en-US" sz="2800" dirty="0"/>
              <a:t> 随机：对样本和特征进行随机抽取</a:t>
            </a:r>
          </a:p>
        </p:txBody>
      </p:sp>
      <p:sp>
        <p:nvSpPr>
          <p:cNvPr id="2" name="标题 1"/>
          <p:cNvSpPr>
            <a:spLocks noGrp="1"/>
          </p:cNvSpPr>
          <p:nvPr>
            <p:ph type="title"/>
          </p:nvPr>
        </p:nvSpPr>
        <p:spPr>
          <a:prstGeom prst="rect">
            <a:avLst/>
          </a:prstGeom>
        </p:spPr>
        <p:txBody>
          <a:bodyPr>
            <a:noAutofit/>
          </a:bodyPr>
          <a:lstStyle/>
          <a:p>
            <a:r>
              <a:rPr kumimoji="1" lang="zh-CN" altLang="en-US" dirty="0"/>
              <a:t>随机森林（</a:t>
            </a:r>
            <a:r>
              <a:rPr kumimoji="1" lang="en-US" altLang="zh-CN" dirty="0"/>
              <a:t>Random</a:t>
            </a:r>
            <a:r>
              <a:rPr kumimoji="1" lang="zh-CN" altLang="en-US" dirty="0"/>
              <a:t> </a:t>
            </a:r>
            <a:r>
              <a:rPr kumimoji="1" lang="en-US" altLang="zh-CN" dirty="0"/>
              <a:t>Forest</a:t>
            </a:r>
            <a:r>
              <a:rPr kumimoji="1" lang="zh-CN" altLang="en-US" dirty="0"/>
              <a:t>）</a:t>
            </a:r>
          </a:p>
        </p:txBody>
      </p:sp>
    </p:spTree>
    <p:extLst>
      <p:ext uri="{BB962C8B-B14F-4D97-AF65-F5344CB8AC3E}">
        <p14:creationId xmlns:p14="http://schemas.microsoft.com/office/powerpoint/2010/main" val="199472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30237" y="1147763"/>
            <a:ext cx="11318747" cy="5237271"/>
          </a:xfrm>
          <a:prstGeom prst="rect">
            <a:avLst/>
          </a:prstGeom>
        </p:spPr>
        <p:txBody>
          <a:bodyPr>
            <a:noAutofit/>
          </a:bodyPr>
          <a:lstStyle/>
          <a:p>
            <a:pPr>
              <a:lnSpc>
                <a:spcPct val="100000"/>
              </a:lnSpc>
              <a:buClr>
                <a:schemeClr val="tx1"/>
              </a:buClr>
            </a:pPr>
            <a:r>
              <a:rPr lang="zh-CN" altLang="en-US" dirty="0"/>
              <a:t> </a:t>
            </a:r>
            <a:r>
              <a:rPr lang="en-US" altLang="zh-CN" dirty="0" err="1"/>
              <a:t>Scikit</a:t>
            </a:r>
            <a:r>
              <a:rPr lang="en-US" altLang="zh-CN" dirty="0"/>
              <a:t>-Learn</a:t>
            </a:r>
            <a:r>
              <a:rPr lang="zh-CN" altLang="en-US" dirty="0"/>
              <a:t>中实现了两种</a:t>
            </a:r>
            <a:r>
              <a:rPr kumimoji="1" lang="zh-CN" altLang="en-US" dirty="0"/>
              <a:t>包含随机树的森林</a:t>
            </a:r>
            <a:endParaRPr lang="en-US" altLang="zh-CN" dirty="0"/>
          </a:p>
          <a:p>
            <a:pPr lvl="1">
              <a:lnSpc>
                <a:spcPct val="100000"/>
              </a:lnSpc>
              <a:buClr>
                <a:schemeClr val="tx1"/>
              </a:buClr>
              <a:buFont typeface="Arial" charset="0"/>
              <a:buChar char="•"/>
            </a:pPr>
            <a:r>
              <a:rPr lang="zh-CN" altLang="en-US" sz="2800" dirty="0"/>
              <a:t> 随机森林（</a:t>
            </a:r>
            <a:r>
              <a:rPr lang="en-US" altLang="zh-CN" sz="2800" dirty="0"/>
              <a:t>Random</a:t>
            </a:r>
            <a:r>
              <a:rPr lang="zh-CN" altLang="en-US" sz="2800" dirty="0"/>
              <a:t> </a:t>
            </a:r>
            <a:r>
              <a:rPr lang="en-US" altLang="zh-CN" sz="2800" dirty="0"/>
              <a:t>Forests</a:t>
            </a:r>
            <a:r>
              <a:rPr lang="zh-CN" altLang="en-US" sz="2800" dirty="0"/>
              <a:t>）</a:t>
            </a:r>
            <a:endParaRPr lang="en-US" altLang="zh-CN" sz="2800" dirty="0"/>
          </a:p>
          <a:p>
            <a:pPr lvl="1">
              <a:lnSpc>
                <a:spcPct val="100000"/>
              </a:lnSpc>
              <a:buClr>
                <a:schemeClr val="tx1"/>
              </a:buClr>
              <a:buFont typeface="Arial" charset="0"/>
              <a:buChar char="•"/>
            </a:pPr>
            <a:r>
              <a:rPr lang="zh-CN" altLang="en-US" sz="2800" dirty="0"/>
              <a:t> 极度随机森林（</a:t>
            </a:r>
            <a:r>
              <a:rPr lang="en-US" altLang="zh-CN" sz="2800" dirty="0"/>
              <a:t> Extremely Randomized Trees</a:t>
            </a:r>
            <a:r>
              <a:rPr lang="zh-CN" altLang="en-US" sz="2800" dirty="0"/>
              <a:t>）</a:t>
            </a:r>
            <a:r>
              <a:rPr lang="zh-CN" altLang="en-US" dirty="0"/>
              <a:t> </a:t>
            </a:r>
            <a:endParaRPr lang="en-US" altLang="zh-CN" dirty="0"/>
          </a:p>
          <a:p>
            <a:pPr>
              <a:lnSpc>
                <a:spcPct val="100000"/>
              </a:lnSpc>
              <a:buClr>
                <a:schemeClr val="tx1"/>
              </a:buClr>
              <a:buFont typeface="Arial" charset="0"/>
              <a:buChar char="•"/>
            </a:pPr>
            <a:endParaRPr lang="en-US" altLang="zh-CN" dirty="0"/>
          </a:p>
          <a:p>
            <a:pPr>
              <a:lnSpc>
                <a:spcPct val="100000"/>
              </a:lnSpc>
              <a:buClr>
                <a:schemeClr val="tx1"/>
              </a:buClr>
            </a:pPr>
            <a:r>
              <a:rPr lang="zh-CN" altLang="en-US" dirty="0"/>
              <a:t>极度随机森林组合比随机森林更随机</a:t>
            </a:r>
            <a:endParaRPr lang="en-US" altLang="zh-CN" dirty="0"/>
          </a:p>
          <a:p>
            <a:pPr lvl="1">
              <a:lnSpc>
                <a:spcPct val="100000"/>
              </a:lnSpc>
              <a:buClr>
                <a:schemeClr val="tx1"/>
              </a:buClr>
              <a:buFont typeface="Arial" charset="0"/>
              <a:buChar char="•"/>
            </a:pPr>
            <a:r>
              <a:rPr lang="zh-CN" altLang="en-US" sz="2800" dirty="0"/>
              <a:t> 在分裂时，随机森林寻找特征最有判别力的阈值。</a:t>
            </a:r>
            <a:endParaRPr lang="en-US" altLang="zh-CN" sz="2800" dirty="0"/>
          </a:p>
          <a:p>
            <a:pPr lvl="1">
              <a:lnSpc>
                <a:spcPct val="100000"/>
              </a:lnSpc>
              <a:buClr>
                <a:schemeClr val="tx1"/>
              </a:buClr>
              <a:buFont typeface="Arial" charset="0"/>
              <a:buChar char="•"/>
            </a:pPr>
            <a:r>
              <a:rPr lang="zh-CN" altLang="en-US" sz="2800" dirty="0"/>
              <a:t> 极度随机森林中，随机选取每个候选特征的阈值，然后从这些随机选取的阈值中寻找最佳阈值：</a:t>
            </a:r>
            <a:r>
              <a:rPr lang="zh-CN" altLang="zh-CN" sz="2800" dirty="0"/>
              <a:t>每个结点上找到每个特征的最佳阈值是决策树生长中最耗时的任务 </a:t>
            </a:r>
            <a:endParaRPr lang="en-US" altLang="zh-CN" sz="2800" dirty="0"/>
          </a:p>
          <a:p>
            <a:pPr lvl="1">
              <a:lnSpc>
                <a:spcPct val="100000"/>
              </a:lnSpc>
              <a:buClr>
                <a:schemeClr val="tx1"/>
              </a:buClr>
              <a:buFont typeface="Arial" charset="0"/>
              <a:buChar char="•"/>
            </a:pPr>
            <a:r>
              <a:rPr lang="zh-CN" altLang="en-US" sz="2800" dirty="0"/>
              <a:t> 极度随机森林对方差的减少会更多一些，但偏差可能增大一点点。</a:t>
            </a:r>
            <a:endParaRPr lang="en-US" altLang="zh-CN" sz="2800" dirty="0"/>
          </a:p>
        </p:txBody>
      </p:sp>
      <p:sp>
        <p:nvSpPr>
          <p:cNvPr id="2" name="标题 1"/>
          <p:cNvSpPr>
            <a:spLocks noGrp="1"/>
          </p:cNvSpPr>
          <p:nvPr>
            <p:ph type="title"/>
          </p:nvPr>
        </p:nvSpPr>
        <p:spPr>
          <a:prstGeom prst="rect">
            <a:avLst/>
          </a:prstGeom>
        </p:spPr>
        <p:txBody>
          <a:bodyPr>
            <a:noAutofit/>
          </a:bodyPr>
          <a:lstStyle/>
          <a:p>
            <a:pPr marL="19050" indent="-19050">
              <a:buClr>
                <a:schemeClr val="tx1"/>
              </a:buClr>
              <a:buFont typeface="Arial" charset="0"/>
              <a:buChar char="•"/>
            </a:pPr>
            <a:r>
              <a:rPr lang="en-US" altLang="zh-CN" dirty="0" err="1"/>
              <a:t>Scikit</a:t>
            </a:r>
            <a:r>
              <a:rPr lang="en-US" altLang="zh-CN" dirty="0"/>
              <a:t>-Learn</a:t>
            </a:r>
            <a:r>
              <a:rPr lang="zh-CN" altLang="en-US" dirty="0"/>
              <a:t>中的</a:t>
            </a:r>
            <a:r>
              <a:rPr kumimoji="1" lang="zh-CN" altLang="en-US" dirty="0"/>
              <a:t>随机森林</a:t>
            </a:r>
            <a:endParaRPr lang="en-US" altLang="zh-CN" dirty="0"/>
          </a:p>
        </p:txBody>
      </p:sp>
    </p:spTree>
    <p:extLst>
      <p:ext uri="{BB962C8B-B14F-4D97-AF65-F5344CB8AC3E}">
        <p14:creationId xmlns:p14="http://schemas.microsoft.com/office/powerpoint/2010/main" val="1710490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30237" y="1147763"/>
            <a:ext cx="10985114" cy="5237271"/>
          </a:xfrm>
          <a:prstGeom prst="rect">
            <a:avLst/>
          </a:prstGeom>
        </p:spPr>
        <p:txBody>
          <a:bodyPr>
            <a:normAutofit/>
          </a:bodyPr>
          <a:lstStyle/>
          <a:p>
            <a:pPr>
              <a:lnSpc>
                <a:spcPct val="120000"/>
              </a:lnSpc>
            </a:pPr>
            <a:r>
              <a:rPr lang="zh-CN" altLang="en-US" dirty="0"/>
              <a:t> 随机森林模型参数众多，且涉及随机操作，有时在分类任务中很多时候不同类别的样本数目不均衡，在超参数调优时需慎重。</a:t>
            </a:r>
            <a:endParaRPr lang="en-US" altLang="zh-CN" dirty="0"/>
          </a:p>
          <a:p>
            <a:pPr>
              <a:lnSpc>
                <a:spcPct val="120000"/>
              </a:lnSpc>
            </a:pPr>
            <a:r>
              <a:rPr lang="zh-CN" altLang="en-US" dirty="0"/>
              <a:t> 一般来说，先调含随机性的参数</a:t>
            </a:r>
            <a:endParaRPr lang="en-US" altLang="zh-CN" dirty="0"/>
          </a:p>
          <a:p>
            <a:pPr lvl="1">
              <a:lnSpc>
                <a:spcPct val="120000"/>
              </a:lnSpc>
            </a:pPr>
            <a:r>
              <a:rPr lang="zh-CN" altLang="en-US" dirty="0"/>
              <a:t> 先初调“子采样率” （</a:t>
            </a:r>
            <a:r>
              <a:rPr lang="en-US" altLang="zh-CN" dirty="0"/>
              <a:t>subsample</a:t>
            </a:r>
            <a:r>
              <a:rPr lang="zh-CN" altLang="en-US" dirty="0"/>
              <a:t>）和“分裂时考虑的最大特征数” （</a:t>
            </a:r>
            <a:r>
              <a:rPr lang="en-US" altLang="zh-CN" dirty="0" err="1"/>
              <a:t>max_features</a:t>
            </a:r>
            <a:r>
              <a:rPr lang="zh-CN" altLang="en-US" dirty="0"/>
              <a:t>）</a:t>
            </a:r>
            <a:endParaRPr lang="en-US" altLang="zh-CN" dirty="0"/>
          </a:p>
          <a:p>
            <a:pPr lvl="1">
              <a:lnSpc>
                <a:spcPct val="120000"/>
              </a:lnSpc>
            </a:pPr>
            <a:r>
              <a:rPr lang="zh-CN" altLang="en-US" dirty="0"/>
              <a:t> 再调叶节点最小样本数” （</a:t>
            </a:r>
            <a:r>
              <a:rPr lang="en-US" altLang="zh-CN" dirty="0" err="1"/>
              <a:t>min_samples_leaf</a:t>
            </a:r>
            <a:r>
              <a:rPr lang="zh-CN" altLang="en-US" dirty="0"/>
              <a:t>）和“分裂所需最小样本数”（</a:t>
            </a:r>
            <a:r>
              <a:rPr lang="en-US" altLang="zh-CN" dirty="0" err="1"/>
              <a:t>min_samples_split</a:t>
            </a:r>
            <a:r>
              <a:rPr lang="zh-CN" altLang="en-US" dirty="0"/>
              <a:t>）</a:t>
            </a:r>
            <a:endParaRPr lang="en-US" altLang="zh-CN" dirty="0"/>
          </a:p>
          <a:p>
            <a:pPr>
              <a:lnSpc>
                <a:spcPct val="120000"/>
              </a:lnSpc>
            </a:pPr>
            <a:r>
              <a:rPr lang="zh-CN" altLang="en-US" dirty="0"/>
              <a:t> 再调无随机性的参数：</a:t>
            </a:r>
            <a:endParaRPr lang="en-US" altLang="zh-CN" dirty="0"/>
          </a:p>
          <a:p>
            <a:pPr lvl="1">
              <a:lnSpc>
                <a:spcPct val="120000"/>
              </a:lnSpc>
            </a:pPr>
            <a:r>
              <a:rPr lang="zh-CN" altLang="en-US" dirty="0"/>
              <a:t>“最大深度”（</a:t>
            </a:r>
            <a:r>
              <a:rPr lang="en-US" altLang="zh-CN" dirty="0" err="1"/>
              <a:t>max_depth</a:t>
            </a:r>
            <a:r>
              <a:rPr lang="zh-CN" altLang="en-US" dirty="0"/>
              <a:t>）或　 “最大叶节点数”（</a:t>
            </a:r>
            <a:r>
              <a:rPr lang="en-US" altLang="zh-CN" dirty="0" err="1"/>
              <a:t>max_leaf_nodes</a:t>
            </a:r>
            <a:r>
              <a:rPr lang="zh-CN" altLang="en-US" dirty="0"/>
              <a:t>）</a:t>
            </a:r>
            <a:endParaRPr kumimoji="1" lang="zh-CN" altLang="en-US" dirty="0"/>
          </a:p>
        </p:txBody>
      </p:sp>
      <p:sp>
        <p:nvSpPr>
          <p:cNvPr id="2" name="标题 1"/>
          <p:cNvSpPr>
            <a:spLocks noGrp="1"/>
          </p:cNvSpPr>
          <p:nvPr>
            <p:ph type="title"/>
          </p:nvPr>
        </p:nvSpPr>
        <p:spPr>
          <a:prstGeom prst="rect">
            <a:avLst/>
          </a:prstGeom>
        </p:spPr>
        <p:txBody>
          <a:bodyPr/>
          <a:lstStyle/>
          <a:p>
            <a:r>
              <a:rPr kumimoji="1" lang="zh-CN" altLang="en-US" dirty="0"/>
              <a:t>随机森林超参数调优</a:t>
            </a:r>
          </a:p>
        </p:txBody>
      </p:sp>
      <p:sp>
        <p:nvSpPr>
          <p:cNvPr id="4" name="矩形 3"/>
          <p:cNvSpPr/>
          <p:nvPr/>
        </p:nvSpPr>
        <p:spPr>
          <a:xfrm>
            <a:off x="1967195" y="6356577"/>
            <a:ext cx="4891083" cy="369332"/>
          </a:xfrm>
          <a:prstGeom prst="rect">
            <a:avLst/>
          </a:prstGeom>
        </p:spPr>
        <p:txBody>
          <a:bodyPr wrap="none">
            <a:spAutoFit/>
          </a:bodyPr>
          <a:lstStyle/>
          <a:p>
            <a:r>
              <a:rPr lang="zh-CN" altLang="en-US" b="1" dirty="0">
                <a:solidFill>
                  <a:srgbClr val="606060"/>
                </a:solidFill>
                <a:latin typeface="Palatino" charset="0"/>
                <a:hlinkClick r:id="rId2"/>
              </a:rPr>
              <a:t>推荐阅读：使用</a:t>
            </a:r>
            <a:r>
              <a:rPr lang="en-US" altLang="zh-CN" b="1" dirty="0">
                <a:solidFill>
                  <a:srgbClr val="606060"/>
                </a:solidFill>
                <a:latin typeface="Palatino" charset="0"/>
                <a:hlinkClick r:id="rId2"/>
              </a:rPr>
              <a:t>sklearn</a:t>
            </a:r>
            <a:r>
              <a:rPr lang="zh-CN" altLang="en-US" b="1" dirty="0">
                <a:solidFill>
                  <a:srgbClr val="606060"/>
                </a:solidFill>
                <a:latin typeface="Palatino" charset="0"/>
                <a:hlinkClick r:id="rId2"/>
              </a:rPr>
              <a:t>进行集成学习</a:t>
            </a:r>
            <a:r>
              <a:rPr lang="en-US" altLang="zh-CN" b="1" dirty="0">
                <a:solidFill>
                  <a:srgbClr val="606060"/>
                </a:solidFill>
                <a:latin typeface="Palatino" charset="0"/>
                <a:hlinkClick r:id="rId2"/>
              </a:rPr>
              <a:t>——</a:t>
            </a:r>
            <a:r>
              <a:rPr lang="zh-CN" altLang="en-US" b="1" dirty="0">
                <a:solidFill>
                  <a:srgbClr val="606060"/>
                </a:solidFill>
                <a:latin typeface="Palatino" charset="0"/>
                <a:hlinkClick r:id="rId2"/>
              </a:rPr>
              <a:t>实践</a:t>
            </a:r>
            <a:endParaRPr lang="zh-CN" altLang="en-US" b="1" i="0" u="none" strike="noStrike" dirty="0">
              <a:solidFill>
                <a:srgbClr val="606060"/>
              </a:solidFill>
              <a:effectLst/>
              <a:latin typeface="Palatino" charset="0"/>
            </a:endParaRPr>
          </a:p>
        </p:txBody>
      </p:sp>
    </p:spTree>
    <p:extLst>
      <p:ext uri="{BB962C8B-B14F-4D97-AF65-F5344CB8AC3E}">
        <p14:creationId xmlns:p14="http://schemas.microsoft.com/office/powerpoint/2010/main" val="363146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212735"/>
            <a:ext cx="5653805" cy="655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Bagging</a:t>
            </a:r>
          </a:p>
          <a:p>
            <a:pPr eaLnBrk="1" hangingPunct="1">
              <a:lnSpc>
                <a:spcPct val="150000"/>
              </a:lnSpc>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提升法</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en-US" altLang="zh-CN" sz="2800" dirty="0" err="1">
                <a:solidFill>
                  <a:srgbClr val="09405E"/>
                </a:solidFill>
                <a:latin typeface="微软雅黑" panose="020B0503020204020204" pitchFamily="34" charset="-122"/>
                <a:ea typeface="微软雅黑" panose="020B0503020204020204" pitchFamily="34" charset="-122"/>
              </a:rPr>
              <a:t>AdaBoost</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Gradient</a:t>
            </a:r>
            <a:r>
              <a:rPr kumimoji="1" lang="zh-CN" altLang="en-US" sz="2800" dirty="0">
                <a:solidFill>
                  <a:srgbClr val="09405E"/>
                </a:solidFill>
                <a:latin typeface="微软雅黑" panose="020B0503020204020204" pitchFamily="34" charset="-122"/>
                <a:ea typeface="微软雅黑" panose="020B0503020204020204" pitchFamily="34" charset="-122"/>
              </a:rPr>
              <a:t> </a:t>
            </a:r>
            <a:r>
              <a:rPr kumimoji="1" lang="en-US" altLang="zh-CN" sz="2800" dirty="0">
                <a:solidFill>
                  <a:srgbClr val="09405E"/>
                </a:solidFill>
                <a:latin typeface="微软雅黑" panose="020B0503020204020204" pitchFamily="34" charset="-122"/>
                <a:ea typeface="微软雅黑" panose="020B0503020204020204" pitchFamily="34" charset="-122"/>
              </a:rPr>
              <a:t>Boosting</a:t>
            </a:r>
            <a:r>
              <a:rPr kumimoji="1" lang="zh-CN" altLang="en-US" sz="2800" dirty="0">
                <a:solidFill>
                  <a:srgbClr val="09405E"/>
                </a:solidFill>
                <a:latin typeface="微软雅黑" panose="020B0503020204020204" pitchFamily="34" charset="-122"/>
                <a:ea typeface="微软雅黑" panose="020B0503020204020204" pitchFamily="34" charset="-122"/>
              </a:rPr>
              <a:t> </a:t>
            </a:r>
            <a:r>
              <a:rPr kumimoji="1" lang="en-US" altLang="zh-CN" sz="2800" dirty="0">
                <a:solidFill>
                  <a:srgbClr val="09405E"/>
                </a:solidFill>
                <a:latin typeface="微软雅黑" panose="020B0503020204020204" pitchFamily="34" charset="-122"/>
                <a:ea typeface="微软雅黑" panose="020B0503020204020204" pitchFamily="34" charset="-122"/>
              </a:rPr>
              <a:t>Decision</a:t>
            </a:r>
            <a:r>
              <a:rPr kumimoji="1" lang="zh-CN" altLang="en-US" sz="2800" dirty="0">
                <a:solidFill>
                  <a:srgbClr val="09405E"/>
                </a:solidFill>
                <a:latin typeface="微软雅黑" panose="020B0503020204020204" pitchFamily="34" charset="-122"/>
                <a:ea typeface="微软雅黑" panose="020B0503020204020204" pitchFamily="34" charset="-122"/>
              </a:rPr>
              <a:t> </a:t>
            </a:r>
            <a:r>
              <a:rPr kumimoji="1" lang="en-US" altLang="zh-CN" sz="2800" dirty="0">
                <a:solidFill>
                  <a:srgbClr val="09405E"/>
                </a:solidFill>
                <a:latin typeface="微软雅黑" panose="020B0503020204020204" pitchFamily="34" charset="-122"/>
                <a:ea typeface="微软雅黑" panose="020B0503020204020204" pitchFamily="34" charset="-122"/>
              </a:rPr>
              <a:t>Tree (GBDT)</a:t>
            </a:r>
          </a:p>
          <a:p>
            <a:pPr lvl="1" eaLnBrk="1" hangingPunct="1">
              <a:lnSpc>
                <a:spcPct val="150000"/>
              </a:lnSpc>
              <a:buFont typeface="Wingdings" panose="05000000000000000000" pitchFamily="2" charset="2"/>
              <a:buChar char="n"/>
            </a:pPr>
            <a:r>
              <a:rPr kumimoji="1" lang="en-US" altLang="zh-CN" sz="2800" dirty="0" err="1">
                <a:solidFill>
                  <a:srgbClr val="09405E"/>
                </a:solidFill>
                <a:latin typeface="微软雅黑" panose="020B0503020204020204" pitchFamily="34" charset="-122"/>
                <a:ea typeface="微软雅黑" panose="020B0503020204020204" pitchFamily="34" charset="-122"/>
              </a:rPr>
              <a:t>XGBoost</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en-US" altLang="zh-CN" sz="2800" dirty="0" err="1">
                <a:solidFill>
                  <a:srgbClr val="09405E"/>
                </a:solidFill>
                <a:latin typeface="微软雅黑" panose="020B0503020204020204" pitchFamily="34" charset="-122"/>
                <a:ea typeface="微软雅黑" panose="020B0503020204020204" pitchFamily="34" charset="-122"/>
              </a:rPr>
              <a:t>LightGBM</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lnSpc>
                <a:spcPct val="150000"/>
              </a:lnSpc>
              <a:buFont typeface="Wingdings" panose="05000000000000000000" pitchFamily="2" charset="2"/>
              <a:buChar char="n"/>
            </a:pPr>
            <a:r>
              <a:rPr kumimoji="1" lang="en-US" altLang="zh-CN" sz="2800" dirty="0" err="1">
                <a:solidFill>
                  <a:srgbClr val="09405E"/>
                </a:solidFill>
                <a:latin typeface="微软雅黑" panose="020B0503020204020204" pitchFamily="34" charset="-122"/>
                <a:ea typeface="微软雅黑" panose="020B0503020204020204" pitchFamily="34" charset="-122"/>
              </a:rPr>
              <a:t>CatBoost</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投票法</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堆叠法</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311470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提升法：</a:t>
            </a:r>
            <a:r>
              <a:rPr kumimoji="1" lang="en-US" altLang="zh-CN" dirty="0"/>
              <a:t>Boosting</a:t>
            </a:r>
            <a:endParaRPr kumimoji="1" lang="zh-CN" altLang="en-US" dirty="0"/>
          </a:p>
        </p:txBody>
      </p:sp>
      <p:pic>
        <p:nvPicPr>
          <p:cNvPr id="4" name="内容占位符 3">
            <a:extLst>
              <a:ext uri="{FF2B5EF4-FFF2-40B4-BE49-F238E27FC236}">
                <a16:creationId xmlns:a16="http://schemas.microsoft.com/office/drawing/2014/main" id="{29E21285-9E0F-47CC-B8BA-36FA59456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25" y="911225"/>
            <a:ext cx="11046062" cy="5946775"/>
          </a:xfrm>
          <a:prstGeom prst="rect">
            <a:avLst/>
          </a:prstGeom>
        </p:spPr>
      </p:pic>
      <p:sp>
        <p:nvSpPr>
          <p:cNvPr id="5" name="文本框 4">
            <a:extLst>
              <a:ext uri="{FF2B5EF4-FFF2-40B4-BE49-F238E27FC236}">
                <a16:creationId xmlns:a16="http://schemas.microsoft.com/office/drawing/2014/main" id="{A1CA02D1-C7EA-165F-5205-1059EFE3333C}"/>
              </a:ext>
            </a:extLst>
          </p:cNvPr>
          <p:cNvSpPr txBox="1"/>
          <p:nvPr/>
        </p:nvSpPr>
        <p:spPr>
          <a:xfrm>
            <a:off x="2110153" y="5946775"/>
            <a:ext cx="1736373" cy="584775"/>
          </a:xfrm>
          <a:prstGeom prst="rect">
            <a:avLst/>
          </a:prstGeom>
          <a:solidFill>
            <a:schemeClr val="bg1"/>
          </a:solidFill>
        </p:spPr>
        <p:txBody>
          <a:bodyPr wrap="none" rtlCol="0">
            <a:spAutoFit/>
          </a:bodyPr>
          <a:lstStyle/>
          <a:p>
            <a:r>
              <a:rPr kumimoji="1" lang="zh-CN" altLang="en-US" sz="3200" dirty="0">
                <a:latin typeface="Microsoft YaHei" panose="020B0503020204020204" pitchFamily="34" charset="-122"/>
                <a:ea typeface="Microsoft YaHei" panose="020B0503020204020204" pitchFamily="34" charset="-122"/>
              </a:rPr>
              <a:t>   并行   </a:t>
            </a:r>
          </a:p>
        </p:txBody>
      </p:sp>
      <p:sp>
        <p:nvSpPr>
          <p:cNvPr id="6" name="文本框 5">
            <a:extLst>
              <a:ext uri="{FF2B5EF4-FFF2-40B4-BE49-F238E27FC236}">
                <a16:creationId xmlns:a16="http://schemas.microsoft.com/office/drawing/2014/main" id="{7E5CB541-0495-19EE-A151-F5B9A770E564}"/>
              </a:ext>
            </a:extLst>
          </p:cNvPr>
          <p:cNvSpPr txBox="1"/>
          <p:nvPr/>
        </p:nvSpPr>
        <p:spPr>
          <a:xfrm>
            <a:off x="8125735" y="5790991"/>
            <a:ext cx="3320140" cy="1077218"/>
          </a:xfrm>
          <a:prstGeom prst="rect">
            <a:avLst/>
          </a:prstGeom>
          <a:solidFill>
            <a:schemeClr val="bg1"/>
          </a:solidFill>
        </p:spPr>
        <p:txBody>
          <a:bodyPr wrap="none" rtlCol="0">
            <a:spAutoFit/>
          </a:bodyPr>
          <a:lstStyle/>
          <a:p>
            <a:r>
              <a:rPr kumimoji="1" lang="zh-CN" altLang="en-US" sz="3200" dirty="0">
                <a:latin typeface="Microsoft YaHei" panose="020B0503020204020204" pitchFamily="34" charset="-122"/>
                <a:ea typeface="Microsoft YaHei" panose="020B0503020204020204" pitchFamily="34" charset="-122"/>
              </a:rPr>
              <a:t>   顺序                </a:t>
            </a:r>
            <a:endParaRPr kumimoji="1" lang="en-US" altLang="zh-CN" sz="3200" dirty="0">
              <a:latin typeface="Microsoft YaHei" panose="020B0503020204020204" pitchFamily="34" charset="-122"/>
              <a:ea typeface="Microsoft YaHei" panose="020B0503020204020204" pitchFamily="34" charset="-122"/>
            </a:endParaRPr>
          </a:p>
          <a:p>
            <a:endParaRPr kumimoji="1"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8423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提升法：</a:t>
            </a:r>
            <a:r>
              <a:rPr kumimoji="1" lang="en-US" altLang="zh-CN" dirty="0"/>
              <a:t>Boosting</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pPr>
                  <a:lnSpc>
                    <a:spcPct val="100000"/>
                  </a:lnSpc>
                  <a:buClr>
                    <a:schemeClr val="tx1"/>
                  </a:buClr>
                </a:pPr>
                <a:r>
                  <a:rPr lang="en-US" altLang="zh-CN" dirty="0"/>
                  <a:t>Boosting: </a:t>
                </a:r>
                <a:r>
                  <a:rPr lang="zh-CN" altLang="en-US" dirty="0"/>
                  <a:t>将弱学习器组合成强分类器</a:t>
                </a:r>
                <a:endParaRPr lang="en-US" altLang="zh-CN" dirty="0"/>
              </a:p>
              <a:p>
                <a:pPr lvl="1">
                  <a:lnSpc>
                    <a:spcPct val="100000"/>
                  </a:lnSpc>
                  <a:buClr>
                    <a:schemeClr val="tx1"/>
                  </a:buClr>
                  <a:buFont typeface="Arial" charset="0"/>
                  <a:buChar char="•"/>
                </a:pPr>
                <a:r>
                  <a:rPr lang="en-US" altLang="zh-CN" sz="2800" dirty="0"/>
                  <a:t> </a:t>
                </a:r>
                <a:r>
                  <a:rPr lang="zh-CN" altLang="en-US" sz="2800" dirty="0"/>
                  <a:t>构造一个性能很高的预测（强学习器）是一件很困难的事情 </a:t>
                </a:r>
              </a:p>
              <a:p>
                <a:pPr lvl="1">
                  <a:lnSpc>
                    <a:spcPct val="100000"/>
                  </a:lnSpc>
                  <a:buClr>
                    <a:schemeClr val="tx1"/>
                  </a:buClr>
                  <a:buFont typeface="Arial" charset="0"/>
                  <a:buChar char="•"/>
                </a:pPr>
                <a:r>
                  <a:rPr lang="en-US" altLang="zh-CN" sz="2800" dirty="0"/>
                  <a:t> </a:t>
                </a:r>
                <a:r>
                  <a:rPr lang="zh-CN" altLang="en-US" sz="2800" dirty="0"/>
                  <a:t>但构造一个性能一般的预测（弱学习器）并不难</a:t>
                </a:r>
              </a:p>
              <a:p>
                <a:pPr lvl="2">
                  <a:lnSpc>
                    <a:spcPct val="100000"/>
                  </a:lnSpc>
                  <a:buClr>
                    <a:schemeClr val="tx1"/>
                  </a:buClr>
                  <a:buFont typeface="Arial" charset="0"/>
                  <a:buChar char="•"/>
                </a:pPr>
                <a:r>
                  <a:rPr lang="en-US" altLang="zh-CN" sz="2400" kern="1200" dirty="0">
                    <a:solidFill>
                      <a:srgbClr val="09405E"/>
                    </a:solidFill>
                    <a:latin typeface="微软雅黑" panose="020B0503020204020204" pitchFamily="34" charset="-122"/>
                    <a:ea typeface="微软雅黑" panose="020B0503020204020204" pitchFamily="34" charset="-122"/>
                    <a:cs typeface="+mn-cs"/>
                  </a:rPr>
                  <a:t> </a:t>
                </a:r>
                <a:r>
                  <a:rPr lang="zh-CN" altLang="en-US" sz="2400" kern="1200" dirty="0">
                    <a:solidFill>
                      <a:srgbClr val="09405E"/>
                    </a:solidFill>
                    <a:latin typeface="微软雅黑" panose="020B0503020204020204" pitchFamily="34" charset="-122"/>
                    <a:ea typeface="微软雅黑" panose="020B0503020204020204" pitchFamily="34" charset="-122"/>
                    <a:cs typeface="+mn-cs"/>
                  </a:rPr>
                  <a:t>弱学习器：性能比随机猜测略好（如层数不深的决策树）</a:t>
                </a:r>
                <a:endParaRPr lang="en-US" altLang="zh-CN" sz="2400" kern="1200" dirty="0">
                  <a:solidFill>
                    <a:srgbClr val="09405E"/>
                  </a:solidFill>
                  <a:latin typeface="微软雅黑" panose="020B0503020204020204" pitchFamily="34" charset="-122"/>
                  <a:ea typeface="微软雅黑" panose="020B0503020204020204" pitchFamily="34" charset="-122"/>
                  <a:cs typeface="+mn-cs"/>
                </a:endParaRPr>
              </a:p>
              <a:p>
                <a:pPr marL="1371600" lvl="2" indent="-457200">
                  <a:lnSpc>
                    <a:spcPct val="100000"/>
                  </a:lnSpc>
                  <a:buClr>
                    <a:schemeClr val="tx1"/>
                  </a:buClr>
                  <a:buFont typeface="Arial" charset="0"/>
                  <a:buChar char="•"/>
                </a:pPr>
                <a:endParaRPr lang="en-US" altLang="zh-CN" dirty="0"/>
              </a:p>
              <a:p>
                <a:pPr>
                  <a:lnSpc>
                    <a:spcPct val="100000"/>
                  </a:lnSpc>
                  <a:buClr>
                    <a:schemeClr val="tx1"/>
                  </a:buClr>
                </a:pPr>
                <a:r>
                  <a:rPr lang="en-US" altLang="zh-CN" dirty="0"/>
                  <a:t>Boosting</a:t>
                </a:r>
                <a:r>
                  <a:rPr lang="zh-CN" altLang="en-US" dirty="0"/>
                  <a:t>学习框架</a:t>
                </a:r>
                <a:endParaRPr lang="en-US" altLang="zh-CN" dirty="0"/>
              </a:p>
              <a:p>
                <a:pPr marL="914400" lvl="1" indent="-457200">
                  <a:lnSpc>
                    <a:spcPct val="100000"/>
                  </a:lnSpc>
                  <a:buClr>
                    <a:schemeClr val="tx1"/>
                  </a:buClr>
                  <a:buFont typeface="Arial" charset="0"/>
                  <a:buChar char="•"/>
                </a:pPr>
                <a:r>
                  <a:rPr lang="zh-CN" altLang="en-US" sz="2800" dirty="0"/>
                  <a:t>学习第一个弱学习器</a:t>
                </a:r>
                <a14:m>
                  <m:oMath xmlns:m="http://schemas.openxmlformats.org/officeDocument/2006/math">
                    <m:sSub>
                      <m:sSubPr>
                        <m:ctrlPr>
                          <a:rPr kumimoji="1" lang="en-US" altLang="zh-CN" sz="2800" i="1">
                            <a:latin typeface="Cambria Math" panose="02040503050406030204" pitchFamily="18" charset="0"/>
                          </a:rPr>
                        </m:ctrlPr>
                      </m:sSubPr>
                      <m:e>
                        <m:r>
                          <a:rPr kumimoji="1" lang="en-US" altLang="zh-CN" sz="2800" i="1">
                            <a:latin typeface="Cambria Math" charset="0"/>
                          </a:rPr>
                          <m:t>𝜙</m:t>
                        </m:r>
                      </m:e>
                      <m:sub>
                        <m:r>
                          <a:rPr kumimoji="1" lang="en-US" altLang="zh-CN" sz="2800" b="0" i="1" smtClean="0">
                            <a:latin typeface="Cambria Math" charset="0"/>
                          </a:rPr>
                          <m:t>1</m:t>
                        </m:r>
                      </m:sub>
                    </m:sSub>
                  </m:oMath>
                </a14:m>
                <a:endParaRPr lang="en-US" altLang="zh-CN" sz="2800" dirty="0"/>
              </a:p>
              <a:p>
                <a:pPr marL="914400" lvl="1" indent="-457200">
                  <a:lnSpc>
                    <a:spcPct val="100000"/>
                  </a:lnSpc>
                  <a:buClr>
                    <a:schemeClr val="tx1"/>
                  </a:buClr>
                  <a:buFont typeface="Arial" charset="0"/>
                  <a:buChar char="•"/>
                </a:pPr>
                <a:r>
                  <a:rPr lang="zh-CN" altLang="en-US" sz="2800" dirty="0"/>
                  <a:t>学习第二个弱学习器</a:t>
                </a:r>
                <a14:m>
                  <m:oMath xmlns:m="http://schemas.openxmlformats.org/officeDocument/2006/math">
                    <m:sSub>
                      <m:sSubPr>
                        <m:ctrlPr>
                          <a:rPr kumimoji="1" lang="en-US" altLang="zh-CN" sz="2800" i="1">
                            <a:latin typeface="Cambria Math" panose="02040503050406030204" pitchFamily="18" charset="0"/>
                          </a:rPr>
                        </m:ctrlPr>
                      </m:sSubPr>
                      <m:e>
                        <m:r>
                          <a:rPr kumimoji="1" lang="en-US" altLang="zh-CN" sz="2800" i="1">
                            <a:latin typeface="Cambria Math" charset="0"/>
                          </a:rPr>
                          <m:t>𝜙</m:t>
                        </m:r>
                      </m:e>
                      <m:sub>
                        <m:r>
                          <a:rPr kumimoji="1" lang="en-US" altLang="zh-CN" sz="2800" b="0" i="1" smtClean="0">
                            <a:latin typeface="Cambria Math" charset="0"/>
                          </a:rPr>
                          <m:t>2</m:t>
                        </m:r>
                      </m:sub>
                    </m:sSub>
                  </m:oMath>
                </a14:m>
                <a:r>
                  <a:rPr lang="zh-CN" altLang="en-US" sz="2800" dirty="0"/>
                  <a:t>，</a:t>
                </a:r>
                <a14:m>
                  <m:oMath xmlns:m="http://schemas.openxmlformats.org/officeDocument/2006/math">
                    <m:sSub>
                      <m:sSubPr>
                        <m:ctrlPr>
                          <a:rPr kumimoji="1" lang="en-US" altLang="zh-CN" sz="2800" i="1">
                            <a:latin typeface="Cambria Math" panose="02040503050406030204" pitchFamily="18" charset="0"/>
                          </a:rPr>
                        </m:ctrlPr>
                      </m:sSubPr>
                      <m:e>
                        <m:r>
                          <a:rPr kumimoji="1" lang="en-US" altLang="zh-CN" sz="2800" i="1">
                            <a:latin typeface="Cambria Math" charset="0"/>
                          </a:rPr>
                          <m:t>𝜙</m:t>
                        </m:r>
                      </m:e>
                      <m:sub>
                        <m:r>
                          <a:rPr kumimoji="1" lang="en-US" altLang="zh-CN" sz="2800" b="0" i="1" smtClean="0">
                            <a:latin typeface="Cambria Math" charset="0"/>
                          </a:rPr>
                          <m:t>2</m:t>
                        </m:r>
                      </m:sub>
                    </m:sSub>
                  </m:oMath>
                </a14:m>
                <a:r>
                  <a:rPr lang="zh-CN" altLang="en-US" sz="2800" dirty="0"/>
                  <a:t>要能帮助</a:t>
                </a:r>
                <a14:m>
                  <m:oMath xmlns:m="http://schemas.openxmlformats.org/officeDocument/2006/math">
                    <m:sSub>
                      <m:sSubPr>
                        <m:ctrlPr>
                          <a:rPr kumimoji="1" lang="en-US" altLang="zh-CN" sz="2800" i="1">
                            <a:latin typeface="Cambria Math" panose="02040503050406030204" pitchFamily="18" charset="0"/>
                          </a:rPr>
                        </m:ctrlPr>
                      </m:sSubPr>
                      <m:e>
                        <m:r>
                          <a:rPr kumimoji="1" lang="en-US" altLang="zh-CN" sz="2800" i="1">
                            <a:latin typeface="Cambria Math" charset="0"/>
                          </a:rPr>
                          <m:t>𝜙</m:t>
                        </m:r>
                      </m:e>
                      <m:sub>
                        <m:r>
                          <a:rPr kumimoji="1" lang="en-US" altLang="zh-CN" sz="2800" i="1">
                            <a:latin typeface="Cambria Math" charset="0"/>
                          </a:rPr>
                          <m:t>1</m:t>
                        </m:r>
                      </m:sub>
                    </m:sSub>
                  </m:oMath>
                </a14:m>
                <a:r>
                  <a:rPr lang="zh-CN" altLang="en-US" sz="2800" dirty="0"/>
                  <a:t>（</a:t>
                </a:r>
                <a14:m>
                  <m:oMath xmlns:m="http://schemas.openxmlformats.org/officeDocument/2006/math">
                    <m:sSub>
                      <m:sSubPr>
                        <m:ctrlPr>
                          <a:rPr kumimoji="1" lang="en-US" altLang="zh-CN" sz="2800" i="1">
                            <a:latin typeface="Cambria Math" panose="02040503050406030204" pitchFamily="18" charset="0"/>
                          </a:rPr>
                        </m:ctrlPr>
                      </m:sSubPr>
                      <m:e>
                        <m:r>
                          <a:rPr kumimoji="1" lang="en-US" altLang="zh-CN" sz="2800" i="1">
                            <a:latin typeface="Cambria Math" charset="0"/>
                          </a:rPr>
                          <m:t>𝜙</m:t>
                        </m:r>
                      </m:e>
                      <m:sub>
                        <m:r>
                          <a:rPr kumimoji="1" lang="en-US" altLang="zh-CN" sz="2800" i="1">
                            <a:latin typeface="Cambria Math" charset="0"/>
                          </a:rPr>
                          <m:t>2</m:t>
                        </m:r>
                      </m:sub>
                    </m:sSub>
                  </m:oMath>
                </a14:m>
                <a:r>
                  <a:rPr lang="zh-CN" altLang="en-US" sz="2800" dirty="0"/>
                  <a:t>和</a:t>
                </a:r>
                <a14:m>
                  <m:oMath xmlns:m="http://schemas.openxmlformats.org/officeDocument/2006/math">
                    <m:sSub>
                      <m:sSubPr>
                        <m:ctrlPr>
                          <a:rPr kumimoji="1" lang="en-US" altLang="zh-CN" sz="2800" i="1">
                            <a:latin typeface="Cambria Math" panose="02040503050406030204" pitchFamily="18" charset="0"/>
                          </a:rPr>
                        </m:ctrlPr>
                      </m:sSubPr>
                      <m:e>
                        <m:r>
                          <a:rPr kumimoji="1" lang="en-US" altLang="zh-CN" sz="2800" i="1">
                            <a:latin typeface="Cambria Math" charset="0"/>
                          </a:rPr>
                          <m:t>𝜙</m:t>
                        </m:r>
                      </m:e>
                      <m:sub>
                        <m:r>
                          <a:rPr kumimoji="1" lang="en-US" altLang="zh-CN" sz="2800" i="1">
                            <a:latin typeface="Cambria Math" charset="0"/>
                          </a:rPr>
                          <m:t>1</m:t>
                        </m:r>
                      </m:sub>
                    </m:sSub>
                  </m:oMath>
                </a14:m>
                <a:r>
                  <a:rPr lang="zh-CN" altLang="en-US" sz="2800" dirty="0"/>
                  <a:t>互补）</a:t>
                </a:r>
                <a:endParaRPr lang="en-US" altLang="zh-CN" sz="2800" dirty="0"/>
              </a:p>
              <a:p>
                <a:pPr marL="914400" lvl="1" indent="-457200">
                  <a:lnSpc>
                    <a:spcPct val="100000"/>
                  </a:lnSpc>
                  <a:buClr>
                    <a:schemeClr val="tx1"/>
                  </a:buClr>
                  <a:buFont typeface="Arial" charset="0"/>
                  <a:buChar char="•"/>
                </a:pPr>
                <a:r>
                  <a:rPr lang="mr-IN" altLang="zh-CN" sz="2800" dirty="0"/>
                  <a:t>…</a:t>
                </a:r>
                <a:endParaRPr lang="en-US" altLang="zh-CN" sz="2800" dirty="0"/>
              </a:p>
              <a:p>
                <a:pPr marL="914400" lvl="1" indent="-457200">
                  <a:lnSpc>
                    <a:spcPct val="100000"/>
                  </a:lnSpc>
                  <a:buClr>
                    <a:schemeClr val="tx1"/>
                  </a:buClr>
                  <a:buFont typeface="Arial" charset="0"/>
                  <a:buChar char="•"/>
                </a:pPr>
                <a:r>
                  <a:rPr lang="zh-CN" altLang="en-US" sz="2800" dirty="0"/>
                  <a:t>组合所有的弱学习器：</a:t>
                </a:r>
                <a14:m>
                  <m:oMath xmlns:m="http://schemas.openxmlformats.org/officeDocument/2006/math">
                    <m:r>
                      <a:rPr kumimoji="1" lang="en-US" altLang="zh-CN" sz="2800" i="1">
                        <a:latin typeface="Cambria Math" charset="0"/>
                      </a:rPr>
                      <m:t>𝑓</m:t>
                    </m:r>
                    <m:d>
                      <m:dPr>
                        <m:ctrlPr>
                          <a:rPr kumimoji="1" lang="mr-IN" altLang="zh-CN" sz="2800" i="1">
                            <a:latin typeface="Cambria Math" panose="02040503050406030204" pitchFamily="18" charset="0"/>
                          </a:rPr>
                        </m:ctrlPr>
                      </m:dPr>
                      <m:e>
                        <m:r>
                          <a:rPr kumimoji="1" lang="en-US" altLang="zh-CN" sz="2800" b="1" i="1">
                            <a:latin typeface="Cambria Math" charset="0"/>
                          </a:rPr>
                          <m:t>𝒙</m:t>
                        </m:r>
                      </m:e>
                    </m:d>
                    <m:r>
                      <a:rPr kumimoji="1" lang="en-US" altLang="zh-CN" sz="2800">
                        <a:latin typeface="Cambria Math" charset="0"/>
                      </a:rPr>
                      <m:t>=</m:t>
                    </m:r>
                    <m:nary>
                      <m:naryPr>
                        <m:chr m:val="∑"/>
                        <m:ctrlPr>
                          <a:rPr kumimoji="1" lang="is-IS" altLang="zh-CN" sz="2800" i="1">
                            <a:latin typeface="Cambria Math" panose="02040503050406030204" pitchFamily="18" charset="0"/>
                          </a:rPr>
                        </m:ctrlPr>
                      </m:naryPr>
                      <m:sub>
                        <m:r>
                          <m:rPr>
                            <m:brk m:alnAt="23"/>
                          </m:rPr>
                          <a:rPr kumimoji="1" lang="en-US" altLang="zh-CN" sz="2800" i="1">
                            <a:latin typeface="Cambria Math" charset="0"/>
                          </a:rPr>
                          <m:t>𝑚</m:t>
                        </m:r>
                        <m:r>
                          <a:rPr kumimoji="1" lang="en-US" altLang="zh-CN" sz="2800" i="1">
                            <a:latin typeface="Cambria Math" charset="0"/>
                          </a:rPr>
                          <m:t>=1</m:t>
                        </m:r>
                      </m:sub>
                      <m:sup>
                        <m:r>
                          <a:rPr kumimoji="1" lang="en-US" altLang="zh-CN" sz="2800" i="1">
                            <a:latin typeface="Cambria Math" charset="0"/>
                          </a:rPr>
                          <m:t>𝑀</m:t>
                        </m:r>
                      </m:sup>
                      <m:e>
                        <m:sSub>
                          <m:sSubPr>
                            <m:ctrlPr>
                              <a:rPr kumimoji="1" lang="en-US" altLang="zh-CN" sz="2800" i="1">
                                <a:latin typeface="Cambria Math" panose="02040503050406030204" pitchFamily="18" charset="0"/>
                              </a:rPr>
                            </m:ctrlPr>
                          </m:sSubPr>
                          <m:e>
                            <m:r>
                              <a:rPr kumimoji="1" lang="en-US" altLang="zh-CN" sz="2800" i="1">
                                <a:latin typeface="Cambria Math" charset="0"/>
                              </a:rPr>
                              <m:t>𝛼</m:t>
                            </m:r>
                          </m:e>
                          <m:sub>
                            <m:r>
                              <a:rPr kumimoji="1" lang="en-US" altLang="zh-CN" sz="2800" i="1">
                                <a:latin typeface="Cambria Math" charset="0"/>
                              </a:rPr>
                              <m:t>𝑚</m:t>
                            </m:r>
                          </m:sub>
                        </m:sSub>
                        <m:sSub>
                          <m:sSubPr>
                            <m:ctrlPr>
                              <a:rPr kumimoji="1" lang="en-US" altLang="zh-CN" sz="2800" i="1">
                                <a:latin typeface="Cambria Math" panose="02040503050406030204" pitchFamily="18" charset="0"/>
                              </a:rPr>
                            </m:ctrlPr>
                          </m:sSubPr>
                          <m:e>
                            <m:r>
                              <a:rPr kumimoji="1" lang="en-US" altLang="zh-CN" sz="2800" i="1">
                                <a:latin typeface="Cambria Math" charset="0"/>
                              </a:rPr>
                              <m:t>𝜙</m:t>
                            </m:r>
                          </m:e>
                          <m:sub>
                            <m:r>
                              <a:rPr kumimoji="1" lang="en-US" altLang="zh-CN" sz="2800" i="1">
                                <a:latin typeface="Cambria Math" charset="0"/>
                              </a:rPr>
                              <m:t>𝑚</m:t>
                            </m:r>
                          </m:sub>
                        </m:sSub>
                        <m:d>
                          <m:dPr>
                            <m:ctrlPr>
                              <a:rPr kumimoji="1" lang="mr-IN" altLang="zh-CN" sz="2800" i="1">
                                <a:latin typeface="Cambria Math" panose="02040503050406030204" pitchFamily="18" charset="0"/>
                              </a:rPr>
                            </m:ctrlPr>
                          </m:dPr>
                          <m:e>
                            <m:r>
                              <a:rPr kumimoji="1" lang="en-US" altLang="zh-CN" sz="2800" b="1" i="1">
                                <a:latin typeface="Cambria Math" charset="0"/>
                              </a:rPr>
                              <m:t>𝒙</m:t>
                            </m:r>
                          </m:e>
                        </m:d>
                      </m:e>
                    </m:nary>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a:blip r:embed="rId3"/>
                <a:stretch>
                  <a:fillRect l="-943" t="-1211" b="-9443"/>
                </a:stretch>
              </a:blipFill>
            </p:spPr>
            <p:txBody>
              <a:bodyPr/>
              <a:lstStyle/>
              <a:p>
                <a:r>
                  <a:rPr lang="zh-CN" altLang="en-US">
                    <a:noFill/>
                  </a:rPr>
                  <a:t> </a:t>
                </a:r>
              </a:p>
            </p:txBody>
          </p:sp>
        </mc:Fallback>
      </mc:AlternateContent>
      <p:sp>
        <p:nvSpPr>
          <p:cNvPr id="4" name="文本框 3"/>
          <p:cNvSpPr txBox="1"/>
          <p:nvPr/>
        </p:nvSpPr>
        <p:spPr>
          <a:xfrm>
            <a:off x="918576" y="6233954"/>
            <a:ext cx="4493538" cy="523220"/>
          </a:xfrm>
          <a:prstGeom prst="rect">
            <a:avLst/>
          </a:prstGeom>
          <a:noFill/>
        </p:spPr>
        <p:txBody>
          <a:bodyPr wrap="none" rtlCol="0">
            <a:spAutoFit/>
          </a:bodyPr>
          <a:lstStyle/>
          <a:p>
            <a:r>
              <a:rPr lang="zh-CN" altLang="en-US" sz="2800" dirty="0">
                <a:solidFill>
                  <a:srgbClr val="C00000"/>
                </a:solidFill>
                <a:latin typeface="微软雅黑" panose="020B0503020204020204" pitchFamily="34" charset="-122"/>
                <a:ea typeface="微软雅黑" panose="020B0503020204020204" pitchFamily="34" charset="-122"/>
              </a:rPr>
              <a:t>弱学习器是按顺序学习的。</a:t>
            </a:r>
          </a:p>
        </p:txBody>
      </p:sp>
    </p:spTree>
    <p:extLst>
      <p:ext uri="{BB962C8B-B14F-4D97-AF65-F5344CB8AC3E}">
        <p14:creationId xmlns:p14="http://schemas.microsoft.com/office/powerpoint/2010/main" val="580644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怎样得到互补的学习器？</a:t>
            </a:r>
          </a:p>
        </p:txBody>
      </p:sp>
      <p:sp>
        <p:nvSpPr>
          <p:cNvPr id="3" name="内容占位符 2"/>
          <p:cNvSpPr>
            <a:spLocks noGrp="1"/>
          </p:cNvSpPr>
          <p:nvPr>
            <p:ph sz="quarter" idx="10"/>
          </p:nvPr>
        </p:nvSpPr>
        <p:spPr>
          <a:prstGeom prst="rect">
            <a:avLst/>
          </a:prstGeom>
        </p:spPr>
        <p:txBody>
          <a:bodyPr>
            <a:normAutofit/>
          </a:bodyPr>
          <a:lstStyle/>
          <a:p>
            <a:pPr>
              <a:lnSpc>
                <a:spcPct val="100000"/>
              </a:lnSpc>
              <a:buClr>
                <a:schemeClr val="tx1"/>
              </a:buClr>
            </a:pPr>
            <a:r>
              <a:rPr lang="zh-CN" altLang="en-US" dirty="0"/>
              <a:t>在不同的训练集上训练学习器。</a:t>
            </a:r>
            <a:endParaRPr lang="en-US" altLang="zh-CN" dirty="0"/>
          </a:p>
          <a:p>
            <a:pPr>
              <a:lnSpc>
                <a:spcPct val="100000"/>
              </a:lnSpc>
              <a:buClr>
                <a:schemeClr val="tx1"/>
              </a:buClr>
            </a:pPr>
            <a:endParaRPr lang="en-US" altLang="zh-CN" sz="1200" dirty="0"/>
          </a:p>
          <a:p>
            <a:pPr>
              <a:lnSpc>
                <a:spcPct val="100000"/>
              </a:lnSpc>
              <a:buClr>
                <a:schemeClr val="tx1"/>
              </a:buClr>
            </a:pPr>
            <a:r>
              <a:rPr lang="zh-CN" altLang="en-US" dirty="0"/>
              <a:t>怎么得到不同的训练集</a:t>
            </a:r>
            <a:r>
              <a:rPr lang="en-US" altLang="zh-CN" dirty="0"/>
              <a:t>?</a:t>
            </a:r>
          </a:p>
          <a:p>
            <a:pPr lvl="1">
              <a:lnSpc>
                <a:spcPct val="100000"/>
              </a:lnSpc>
              <a:buClr>
                <a:schemeClr val="tx1"/>
              </a:buClr>
              <a:buFont typeface="Arial" charset="0"/>
              <a:buChar char="•"/>
            </a:pPr>
            <a:r>
              <a:rPr lang="zh-CN" altLang="en-US" sz="2800" dirty="0"/>
              <a:t> 对原始训练集重采样</a:t>
            </a:r>
            <a:endParaRPr lang="en-US" altLang="zh-CN" sz="2800" dirty="0"/>
          </a:p>
          <a:p>
            <a:pPr lvl="1">
              <a:lnSpc>
                <a:spcPct val="100000"/>
              </a:lnSpc>
              <a:buClr>
                <a:schemeClr val="tx1"/>
              </a:buClr>
              <a:buFont typeface="Arial" charset="0"/>
              <a:buChar char="•"/>
            </a:pPr>
            <a:r>
              <a:rPr lang="zh-CN" altLang="en-US" sz="2800" dirty="0"/>
              <a:t> 改变训练集的标签（基于梯度的提升法）</a:t>
            </a:r>
            <a:endParaRPr lang="en-US" altLang="zh-CN" sz="2800" dirty="0"/>
          </a:p>
          <a:p>
            <a:pPr lvl="1">
              <a:lnSpc>
                <a:spcPct val="100000"/>
              </a:lnSpc>
              <a:buClr>
                <a:schemeClr val="tx1"/>
              </a:buClr>
              <a:buFont typeface="Arial" charset="0"/>
              <a:buChar char="•"/>
            </a:pPr>
            <a:r>
              <a:rPr lang="zh-CN" altLang="en-US" sz="2800" dirty="0"/>
              <a:t> 对原始训练集重新加权（</a:t>
            </a:r>
            <a:r>
              <a:rPr lang="en-US" altLang="zh-CN" sz="2800" dirty="0"/>
              <a:t>AdaBoost</a:t>
            </a:r>
            <a:r>
              <a:rPr lang="zh-CN" altLang="en-US" sz="2800" dirty="0"/>
              <a:t>）</a:t>
            </a:r>
            <a:endParaRPr lang="en-US" altLang="zh-CN" sz="2800" dirty="0"/>
          </a:p>
          <a:p>
            <a:pPr lvl="2">
              <a:lnSpc>
                <a:spcPct val="100000"/>
              </a:lnSpc>
              <a:buClr>
                <a:schemeClr val="tx1"/>
              </a:buClr>
              <a:buFont typeface="Arial" charset="0"/>
              <a:buChar char="•"/>
            </a:pPr>
            <a:r>
              <a:rPr lang="zh-CN" altLang="en-US" sz="2800" kern="1200" dirty="0">
                <a:solidFill>
                  <a:srgbClr val="09405E"/>
                </a:solidFill>
                <a:latin typeface="微软雅黑" panose="020B0503020204020204" pitchFamily="34" charset="-122"/>
                <a:ea typeface="微软雅黑" panose="020B0503020204020204" pitchFamily="34" charset="-122"/>
                <a:cs typeface="+mn-cs"/>
              </a:rPr>
              <a:t> 在实际操作中，改变目标函数即可：</a:t>
            </a:r>
          </a:p>
          <a:p>
            <a:pPr lvl="1">
              <a:lnSpc>
                <a:spcPct val="100000"/>
              </a:lnSpc>
              <a:buClr>
                <a:schemeClr val="tx1"/>
              </a:buClr>
              <a:buFont typeface="Arial" charset="0"/>
              <a:buChar char="•"/>
            </a:pPr>
            <a:endParaRPr kumimoji="1" lang="en-US" altLang="zh-CN" sz="2400" dirty="0"/>
          </a:p>
        </p:txBody>
      </p:sp>
      <p:grpSp>
        <p:nvGrpSpPr>
          <p:cNvPr id="15" name="组 14"/>
          <p:cNvGrpSpPr/>
          <p:nvPr/>
        </p:nvGrpSpPr>
        <p:grpSpPr>
          <a:xfrm>
            <a:off x="3649435" y="4806859"/>
            <a:ext cx="1955279" cy="1238420"/>
            <a:chOff x="3649435" y="4806859"/>
            <a:chExt cx="1955279" cy="1238420"/>
          </a:xfrm>
        </p:grpSpPr>
        <mc:AlternateContent xmlns:mc="http://schemas.openxmlformats.org/markup-compatibility/2006" xmlns:a14="http://schemas.microsoft.com/office/drawing/2010/main">
          <mc:Choice Requires="a14">
            <p:sp>
              <p:nvSpPr>
                <p:cNvPr id="6" name="文本框 5"/>
                <p:cNvSpPr txBox="1"/>
                <p:nvPr/>
              </p:nvSpPr>
              <p:spPr>
                <a:xfrm>
                  <a:off x="3649435" y="4806859"/>
                  <a:ext cx="17725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a:rPr kumimoji="1" lang="en-US" altLang="zh-CN" sz="2800" b="1" i="1" smtClean="0">
                                <a:latin typeface="Cambria Math" charset="0"/>
                              </a:rPr>
                              <m:t>𝒙</m:t>
                            </m:r>
                          </m:e>
                          <m:sub>
                            <m:r>
                              <a:rPr kumimoji="1" lang="en-US" altLang="zh-CN" sz="2800" b="0" i="1" smtClean="0">
                                <a:latin typeface="Cambria Math" charset="0"/>
                              </a:rPr>
                              <m:t>1</m:t>
                            </m:r>
                          </m:sub>
                        </m:sSub>
                        <m:r>
                          <a:rPr kumimoji="1" lang="en-US" altLang="zh-CN" sz="2800" b="0" i="1" smtClean="0">
                            <a:latin typeface="Cambria Math" charset="0"/>
                          </a:rPr>
                          <m:t>,</m:t>
                        </m:r>
                        <m:sSub>
                          <m:sSubPr>
                            <m:ctrlPr>
                              <a:rPr kumimoji="1" lang="en-US" altLang="zh-CN" sz="2800" i="1">
                                <a:latin typeface="Cambria Math" panose="02040503050406030204" pitchFamily="18" charset="0"/>
                              </a:rPr>
                            </m:ctrlPr>
                          </m:sSubPr>
                          <m:e>
                            <m:r>
                              <a:rPr kumimoji="1" lang="en-US" altLang="zh-CN" sz="2800" b="0" i="1" smtClean="0">
                                <a:latin typeface="Cambria Math" charset="0"/>
                              </a:rPr>
                              <m:t>𝑦</m:t>
                            </m:r>
                          </m:e>
                          <m:sub>
                            <m:r>
                              <a:rPr kumimoji="1" lang="en-US" altLang="zh-CN" sz="2800" i="1">
                                <a:latin typeface="Cambria Math" charset="0"/>
                              </a:rPr>
                              <m:t>1</m:t>
                            </m:r>
                          </m:sub>
                        </m:sSub>
                        <m:r>
                          <a:rPr kumimoji="1" lang="en-US" altLang="zh-CN" sz="2800" b="0" i="1" smtClean="0">
                            <a:latin typeface="Cambria Math" charset="0"/>
                          </a:rPr>
                          <m:t>,</m:t>
                        </m:r>
                        <m:sSub>
                          <m:sSubPr>
                            <m:ctrlPr>
                              <a:rPr kumimoji="1" lang="en-US" altLang="zh-CN" sz="2800" i="1" smtClean="0">
                                <a:solidFill>
                                  <a:srgbClr val="C00000"/>
                                </a:solidFill>
                                <a:latin typeface="Cambria Math" panose="02040503050406030204" pitchFamily="18" charset="0"/>
                              </a:rPr>
                            </m:ctrlPr>
                          </m:sSubPr>
                          <m:e>
                            <m:r>
                              <a:rPr kumimoji="1" lang="en-US" altLang="zh-CN" sz="2800" b="0" i="1" smtClean="0">
                                <a:solidFill>
                                  <a:srgbClr val="C00000"/>
                                </a:solidFill>
                                <a:latin typeface="Cambria Math" charset="0"/>
                              </a:rPr>
                              <m:t>𝑤</m:t>
                            </m:r>
                          </m:e>
                          <m:sub>
                            <m:r>
                              <a:rPr kumimoji="1" lang="en-US" altLang="zh-CN" sz="2800" i="1">
                                <a:solidFill>
                                  <a:srgbClr val="C00000"/>
                                </a:solidFill>
                                <a:latin typeface="Cambria Math" charset="0"/>
                              </a:rPr>
                              <m:t>1</m:t>
                            </m:r>
                          </m:sub>
                        </m:sSub>
                        <m:r>
                          <a:rPr kumimoji="1" lang="en-US" altLang="zh-CN" sz="2800" b="0" i="1" smtClean="0">
                            <a:latin typeface="Cambria Math" charset="0"/>
                          </a:rPr>
                          <m:t>)</m:t>
                        </m:r>
                      </m:oMath>
                    </m:oMathPara>
                  </a14:m>
                  <a:endParaRPr kumimoji="1" lang="zh-CN" altLang="en-US" sz="2800" dirty="0"/>
                </a:p>
              </p:txBody>
            </p:sp>
          </mc:Choice>
          <mc:Fallback xmlns="">
            <p:sp>
              <p:nvSpPr>
                <p:cNvPr id="6" name="文本框 5"/>
                <p:cNvSpPr txBox="1">
                  <a:spLocks noRot="1" noChangeAspect="1" noMove="1" noResize="1" noEditPoints="1" noAdjustHandles="1" noChangeArrowheads="1" noChangeShapeType="1" noTextEdit="1"/>
                </p:cNvSpPr>
                <p:nvPr/>
              </p:nvSpPr>
              <p:spPr>
                <a:xfrm>
                  <a:off x="3649435" y="4806859"/>
                  <a:ext cx="1772537" cy="430887"/>
                </a:xfrm>
                <a:prstGeom prst="rect">
                  <a:avLst/>
                </a:prstGeom>
                <a:blipFill>
                  <a:blip r:embed="rId3"/>
                  <a:stretch>
                    <a:fillRect l="-7143" t="-2857" r="-7143" b="-3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649435" y="5614392"/>
                  <a:ext cx="19552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a:rPr kumimoji="1" lang="en-US" altLang="zh-CN" sz="2800" b="1" i="1" smtClean="0">
                                <a:latin typeface="Cambria Math" charset="0"/>
                              </a:rPr>
                              <m:t>𝒙</m:t>
                            </m:r>
                          </m:e>
                          <m:sub>
                            <m:r>
                              <a:rPr kumimoji="1" lang="en-US" altLang="zh-CN" sz="2800" b="0" i="1" smtClean="0">
                                <a:latin typeface="Cambria Math" charset="0"/>
                              </a:rPr>
                              <m:t>𝑁</m:t>
                            </m:r>
                          </m:sub>
                        </m:sSub>
                        <m:r>
                          <a:rPr kumimoji="1" lang="en-US" altLang="zh-CN" sz="2800" b="0" i="1" smtClean="0">
                            <a:latin typeface="Cambria Math" charset="0"/>
                          </a:rPr>
                          <m:t>,</m:t>
                        </m:r>
                        <m:sSub>
                          <m:sSubPr>
                            <m:ctrlPr>
                              <a:rPr kumimoji="1" lang="en-US" altLang="zh-CN" sz="2800" i="1">
                                <a:latin typeface="Cambria Math" panose="02040503050406030204" pitchFamily="18" charset="0"/>
                              </a:rPr>
                            </m:ctrlPr>
                          </m:sSubPr>
                          <m:e>
                            <m:r>
                              <a:rPr kumimoji="1" lang="en-US" altLang="zh-CN" sz="2800" b="0" i="1" smtClean="0">
                                <a:latin typeface="Cambria Math" charset="0"/>
                              </a:rPr>
                              <m:t>𝑦</m:t>
                            </m:r>
                          </m:e>
                          <m:sub>
                            <m:r>
                              <a:rPr kumimoji="1" lang="en-US" altLang="zh-CN" sz="2800" b="0" i="1" smtClean="0">
                                <a:latin typeface="Cambria Math" charset="0"/>
                              </a:rPr>
                              <m:t>𝑁</m:t>
                            </m:r>
                          </m:sub>
                        </m:sSub>
                        <m:r>
                          <a:rPr kumimoji="1" lang="en-US" altLang="zh-CN" sz="2800" b="0" i="1" smtClean="0">
                            <a:latin typeface="Cambria Math" charset="0"/>
                          </a:rPr>
                          <m:t>,</m:t>
                        </m:r>
                        <m:sSub>
                          <m:sSubPr>
                            <m:ctrlPr>
                              <a:rPr kumimoji="1" lang="en-US" altLang="zh-CN" sz="2800" i="1" smtClean="0">
                                <a:solidFill>
                                  <a:srgbClr val="C00000"/>
                                </a:solidFill>
                                <a:latin typeface="Cambria Math" panose="02040503050406030204" pitchFamily="18" charset="0"/>
                              </a:rPr>
                            </m:ctrlPr>
                          </m:sSubPr>
                          <m:e>
                            <m:r>
                              <a:rPr kumimoji="1" lang="en-US" altLang="zh-CN" sz="2800" b="0" i="1" smtClean="0">
                                <a:solidFill>
                                  <a:srgbClr val="C00000"/>
                                </a:solidFill>
                                <a:latin typeface="Cambria Math" charset="0"/>
                              </a:rPr>
                              <m:t>𝑤</m:t>
                            </m:r>
                          </m:e>
                          <m:sub>
                            <m:r>
                              <a:rPr kumimoji="1" lang="en-US" altLang="zh-CN" sz="2800" b="0" i="1" smtClean="0">
                                <a:solidFill>
                                  <a:srgbClr val="C00000"/>
                                </a:solidFill>
                                <a:latin typeface="Cambria Math" charset="0"/>
                              </a:rPr>
                              <m:t>𝑁</m:t>
                            </m:r>
                          </m:sub>
                        </m:sSub>
                        <m:r>
                          <a:rPr kumimoji="1" lang="en-US" altLang="zh-CN" sz="2800" b="0" i="1" smtClean="0">
                            <a:latin typeface="Cambria Math" charset="0"/>
                          </a:rPr>
                          <m:t>)</m:t>
                        </m:r>
                      </m:oMath>
                    </m:oMathPara>
                  </a14:m>
                  <a:endParaRPr kumimoji="1"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649435" y="5614392"/>
                  <a:ext cx="1955279" cy="430887"/>
                </a:xfrm>
                <a:prstGeom prst="rect">
                  <a:avLst/>
                </a:prstGeom>
                <a:blipFill>
                  <a:blip r:embed="rId4"/>
                  <a:stretch>
                    <a:fillRect l="-6452" t="-2857" r="-5806" b="-31429"/>
                  </a:stretch>
                </a:blipFill>
              </p:spPr>
              <p:txBody>
                <a:bodyPr/>
                <a:lstStyle/>
                <a:p>
                  <a:r>
                    <a:rPr lang="zh-CN" altLang="en-US">
                      <a:noFill/>
                    </a:rPr>
                    <a:t> </a:t>
                  </a:r>
                </a:p>
              </p:txBody>
            </p:sp>
          </mc:Fallback>
        </mc:AlternateContent>
        <p:sp>
          <p:nvSpPr>
            <p:cNvPr id="8" name="文本框 7"/>
            <p:cNvSpPr txBox="1"/>
            <p:nvPr/>
          </p:nvSpPr>
          <p:spPr>
            <a:xfrm>
              <a:off x="4180111" y="5100766"/>
              <a:ext cx="476412" cy="523220"/>
            </a:xfrm>
            <a:prstGeom prst="rect">
              <a:avLst/>
            </a:prstGeom>
            <a:noFill/>
          </p:spPr>
          <p:txBody>
            <a:bodyPr wrap="none" rtlCol="0">
              <a:spAutoFit/>
            </a:bodyPr>
            <a:lstStyle/>
            <a:p>
              <a:r>
                <a:rPr kumimoji="1" lang="mr-IN" altLang="zh-CN" sz="2800">
                  <a:latin typeface="Microsoft YaHei" charset="-122"/>
                  <a:ea typeface="Microsoft YaHei" charset="-122"/>
                  <a:cs typeface="Microsoft YaHei" charset="-122"/>
                </a:rPr>
                <a:t>…</a:t>
              </a:r>
              <a:endParaRPr kumimoji="1" lang="zh-CN" altLang="en-US" sz="2800" dirty="0">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11" name="矩形 10"/>
              <p:cNvSpPr/>
              <p:nvPr/>
            </p:nvSpPr>
            <p:spPr>
              <a:xfrm>
                <a:off x="7034137" y="5562431"/>
                <a:ext cx="4936929" cy="1130822"/>
              </a:xfrm>
              <a:prstGeom prst="rect">
                <a:avLst/>
              </a:prstGeom>
              <a:ln w="2540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charset="0"/>
                        </a:rPr>
                        <m:t>𝐽</m:t>
                      </m:r>
                      <m:d>
                        <m:dPr>
                          <m:ctrlPr>
                            <a:rPr kumimoji="1" lang="en-US" altLang="zh-CN" sz="2400" i="1">
                              <a:latin typeface="Cambria Math" panose="02040503050406030204" pitchFamily="18" charset="0"/>
                            </a:rPr>
                          </m:ctrlPr>
                        </m:dPr>
                        <m:e>
                          <m:r>
                            <a:rPr kumimoji="1" lang="en-US" altLang="zh-CN" sz="2400" i="1">
                              <a:latin typeface="Cambria Math" charset="0"/>
                            </a:rPr>
                            <m:t>𝑓</m:t>
                          </m:r>
                          <m:r>
                            <a:rPr kumimoji="1" lang="en-US" altLang="zh-CN" sz="2400" b="0" i="1" smtClean="0">
                              <a:latin typeface="Cambria Math" charset="0"/>
                            </a:rPr>
                            <m:t>,</m:t>
                          </m:r>
                          <m:r>
                            <a:rPr kumimoji="1" lang="en-US" altLang="zh-CN" sz="2400" b="0" i="1" smtClean="0">
                              <a:latin typeface="Cambria Math" charset="0"/>
                              <a:ea typeface="Cambria Math" charset="0"/>
                              <a:cs typeface="Cambria Math" charset="0"/>
                            </a:rPr>
                            <m:t>𝜆</m:t>
                          </m:r>
                        </m:e>
                      </m:d>
                      <m:r>
                        <a:rPr kumimoji="1" lang="en-US" altLang="zh-CN" sz="2400" i="1">
                          <a:latin typeface="Cambria Math" charset="0"/>
                        </a:rPr>
                        <m:t>=</m:t>
                      </m:r>
                      <m:nary>
                        <m:naryPr>
                          <m:chr m:val="∑"/>
                          <m:ctrlPr>
                            <a:rPr kumimoji="1" lang="is-IS" altLang="zh-CN" sz="2400" i="1">
                              <a:latin typeface="Cambria Math" panose="02040503050406030204" pitchFamily="18" charset="0"/>
                            </a:rPr>
                          </m:ctrlPr>
                        </m:naryPr>
                        <m:sub>
                          <m:r>
                            <m:rPr>
                              <m:brk m:alnAt="23"/>
                            </m:rPr>
                            <a:rPr kumimoji="1" lang="en-US" altLang="zh-CN" sz="2400" i="1">
                              <a:latin typeface="Cambria Math" charset="0"/>
                            </a:rPr>
                            <m:t>𝑖</m:t>
                          </m:r>
                          <m:r>
                            <a:rPr kumimoji="1" lang="en-US" altLang="zh-CN" sz="2400" i="1">
                              <a:latin typeface="Cambria Math" charset="0"/>
                            </a:rPr>
                            <m:t>=1</m:t>
                          </m:r>
                        </m:sub>
                        <m:sup>
                          <m:r>
                            <a:rPr kumimoji="1" lang="en-US" altLang="zh-CN" sz="2400" i="1">
                              <a:latin typeface="Cambria Math" charset="0"/>
                            </a:rPr>
                            <m:t>𝑁</m:t>
                          </m:r>
                        </m:sup>
                        <m:e>
                          <m:sSub>
                            <m:sSubPr>
                              <m:ctrlPr>
                                <a:rPr kumimoji="1" lang="en-US" altLang="zh-CN" sz="2400" i="1" smtClean="0">
                                  <a:solidFill>
                                    <a:srgbClr val="C00000"/>
                                  </a:solidFill>
                                  <a:latin typeface="Cambria Math" panose="02040503050406030204" pitchFamily="18" charset="0"/>
                                </a:rPr>
                              </m:ctrlPr>
                            </m:sSubPr>
                            <m:e>
                              <m:r>
                                <a:rPr kumimoji="1" lang="en-US" altLang="zh-CN" sz="2400" i="1">
                                  <a:solidFill>
                                    <a:srgbClr val="C00000"/>
                                  </a:solidFill>
                                  <a:latin typeface="Cambria Math" charset="0"/>
                                </a:rPr>
                                <m:t>𝑤</m:t>
                              </m:r>
                            </m:e>
                            <m:sub>
                              <m:r>
                                <a:rPr kumimoji="1" lang="en-US" altLang="zh-CN" sz="2400" b="0" i="1" smtClean="0">
                                  <a:solidFill>
                                    <a:srgbClr val="C00000"/>
                                  </a:solidFill>
                                  <a:latin typeface="Cambria Math" charset="0"/>
                                </a:rPr>
                                <m:t>𝑖</m:t>
                              </m:r>
                            </m:sub>
                          </m:sSub>
                          <m:r>
                            <a:rPr kumimoji="1" lang="en-US" altLang="zh-CN" sz="2400" i="1">
                              <a:latin typeface="Cambria Math" charset="0"/>
                            </a:rPr>
                            <m:t>𝐿</m:t>
                          </m:r>
                          <m:r>
                            <a:rPr kumimoji="1" lang="en-US" altLang="zh-CN" sz="2400" i="1">
                              <a:latin typeface="Cambria Math" charset="0"/>
                            </a:rPr>
                            <m:t>(</m:t>
                          </m:r>
                          <m:sSub>
                            <m:sSubPr>
                              <m:ctrlPr>
                                <a:rPr kumimoji="1" lang="en-US" altLang="zh-CN" sz="2400" i="1">
                                  <a:latin typeface="Cambria Math" panose="02040503050406030204" pitchFamily="18" charset="0"/>
                                </a:rPr>
                              </m:ctrlPr>
                            </m:sSubPr>
                            <m:e>
                              <m:r>
                                <a:rPr kumimoji="1" lang="en-US" altLang="zh-CN" sz="2400" i="1">
                                  <a:latin typeface="Cambria Math" charset="0"/>
                                </a:rPr>
                                <m:t>𝑦</m:t>
                              </m:r>
                            </m:e>
                            <m:sub>
                              <m:r>
                                <a:rPr kumimoji="1" lang="en-US" altLang="zh-CN" sz="2400" i="1">
                                  <a:latin typeface="Cambria Math" charset="0"/>
                                </a:rPr>
                                <m:t>𝑖</m:t>
                              </m:r>
                            </m:sub>
                          </m:sSub>
                          <m:r>
                            <a:rPr kumimoji="1" lang="en-US" altLang="zh-CN" sz="2400" i="1">
                              <a:latin typeface="Cambria Math" charset="0"/>
                            </a:rPr>
                            <m:t>,</m:t>
                          </m:r>
                          <m:r>
                            <a:rPr kumimoji="1" lang="en-US" altLang="zh-CN" sz="2400" i="1">
                              <a:latin typeface="Cambria Math" charset="0"/>
                            </a:rPr>
                            <m:t>𝑓</m:t>
                          </m:r>
                          <m:r>
                            <a:rPr kumimoji="1" lang="en-US" altLang="zh-CN" sz="2400" i="1">
                              <a:latin typeface="Cambria Math" charset="0"/>
                            </a:rPr>
                            <m:t>(</m:t>
                          </m:r>
                          <m:sSub>
                            <m:sSubPr>
                              <m:ctrlPr>
                                <a:rPr kumimoji="1" lang="en-US" altLang="zh-CN" sz="2400" i="1">
                                  <a:latin typeface="Cambria Math" panose="02040503050406030204" pitchFamily="18" charset="0"/>
                                </a:rPr>
                              </m:ctrlPr>
                            </m:sSubPr>
                            <m:e>
                              <m:r>
                                <a:rPr kumimoji="1" lang="en-US" altLang="zh-CN" sz="2400" b="1">
                                  <a:latin typeface="Cambria Math" charset="0"/>
                                </a:rPr>
                                <m:t>𝐱</m:t>
                              </m:r>
                            </m:e>
                            <m:sub>
                              <m:r>
                                <a:rPr kumimoji="1" lang="en-US" altLang="zh-CN" sz="2400" i="1">
                                  <a:latin typeface="Cambria Math" charset="0"/>
                                </a:rPr>
                                <m:t>𝑖</m:t>
                              </m:r>
                            </m:sub>
                          </m:sSub>
                          <m:r>
                            <a:rPr kumimoji="1" lang="en-US" altLang="zh-CN" sz="2400" i="1">
                              <a:latin typeface="Cambria Math" charset="0"/>
                            </a:rPr>
                            <m:t>))</m:t>
                          </m:r>
                        </m:e>
                      </m:nary>
                      <m:r>
                        <a:rPr kumimoji="1" lang="en-US" altLang="zh-CN" sz="2400" i="1">
                          <a:latin typeface="Cambria Math" charset="0"/>
                        </a:rPr>
                        <m:t>+</m:t>
                      </m:r>
                      <m:r>
                        <a:rPr kumimoji="1" lang="en-US" altLang="zh-CN" sz="2400" i="1">
                          <a:latin typeface="Cambria Math" charset="0"/>
                          <a:ea typeface="Cambria Math" charset="0"/>
                          <a:cs typeface="Cambria Math" charset="0"/>
                        </a:rPr>
                        <m:t>𝜆</m:t>
                      </m:r>
                      <m:r>
                        <a:rPr kumimoji="1" lang="en-US" altLang="zh-CN" sz="2400" i="1">
                          <a:latin typeface="Cambria Math" charset="0"/>
                          <a:ea typeface="Cambria Math" charset="0"/>
                          <a:cs typeface="Cambria Math" charset="0"/>
                        </a:rPr>
                        <m:t>𝑅</m:t>
                      </m:r>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𝑓</m:t>
                      </m:r>
                      <m:r>
                        <a:rPr kumimoji="1" lang="en-US" altLang="zh-CN" sz="2400" i="1">
                          <a:latin typeface="Cambria Math" charset="0"/>
                          <a:ea typeface="Cambria Math" charset="0"/>
                          <a:cs typeface="Cambria Math" charset="0"/>
                        </a:rPr>
                        <m:t>)</m:t>
                      </m:r>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7034137" y="5562431"/>
                <a:ext cx="4936929" cy="1130822"/>
              </a:xfrm>
              <a:prstGeom prst="rect">
                <a:avLst/>
              </a:prstGeom>
              <a:blipFill rotWithShape="0">
                <a:blip r:embed="rId5"/>
                <a:stretch>
                  <a:fillRect/>
                </a:stretch>
              </a:blipFill>
              <a:ln w="25400">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034137" y="3920840"/>
                <a:ext cx="5023426" cy="1130822"/>
              </a:xfrm>
              <a:prstGeom prst="rect">
                <a:avLst/>
              </a:prstGeom>
              <a:ln w="2540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charset="0"/>
                        </a:rPr>
                        <m:t>𝐽</m:t>
                      </m:r>
                      <m:d>
                        <m:dPr>
                          <m:ctrlPr>
                            <a:rPr kumimoji="1" lang="en-US" altLang="zh-CN" sz="2400" i="1">
                              <a:latin typeface="Cambria Math" panose="02040503050406030204" pitchFamily="18" charset="0"/>
                            </a:rPr>
                          </m:ctrlPr>
                        </m:dPr>
                        <m:e>
                          <m:r>
                            <a:rPr kumimoji="1" lang="en-US" altLang="zh-CN" sz="2400" i="1">
                              <a:latin typeface="Cambria Math" charset="0"/>
                            </a:rPr>
                            <m:t>𝑓</m:t>
                          </m:r>
                          <m:r>
                            <a:rPr kumimoji="1" lang="en-US" altLang="zh-CN" sz="2400" b="0" i="1" smtClean="0">
                              <a:latin typeface="Cambria Math" charset="0"/>
                            </a:rPr>
                            <m:t>,</m:t>
                          </m:r>
                          <m:r>
                            <a:rPr kumimoji="1" lang="en-US" altLang="zh-CN" sz="2400" b="0" i="1" smtClean="0">
                              <a:latin typeface="Cambria Math" charset="0"/>
                              <a:ea typeface="Cambria Math" charset="0"/>
                              <a:cs typeface="Cambria Math" charset="0"/>
                            </a:rPr>
                            <m:t>𝜆</m:t>
                          </m:r>
                        </m:e>
                      </m:d>
                      <m:r>
                        <a:rPr kumimoji="1" lang="en-US" altLang="zh-CN" sz="2400" i="1">
                          <a:latin typeface="Cambria Math" charset="0"/>
                        </a:rPr>
                        <m:t>=</m:t>
                      </m:r>
                      <m:nary>
                        <m:naryPr>
                          <m:chr m:val="∑"/>
                          <m:ctrlPr>
                            <a:rPr kumimoji="1" lang="is-IS" altLang="zh-CN" sz="2400" i="1">
                              <a:latin typeface="Cambria Math" panose="02040503050406030204" pitchFamily="18" charset="0"/>
                            </a:rPr>
                          </m:ctrlPr>
                        </m:naryPr>
                        <m:sub>
                          <m:r>
                            <m:rPr>
                              <m:brk m:alnAt="23"/>
                            </m:rPr>
                            <a:rPr kumimoji="1" lang="en-US" altLang="zh-CN" sz="2400" i="1">
                              <a:latin typeface="Cambria Math" charset="0"/>
                            </a:rPr>
                            <m:t>𝑖</m:t>
                          </m:r>
                          <m:r>
                            <a:rPr kumimoji="1" lang="en-US" altLang="zh-CN" sz="2400" i="1">
                              <a:latin typeface="Cambria Math" charset="0"/>
                            </a:rPr>
                            <m:t>=1</m:t>
                          </m:r>
                        </m:sub>
                        <m:sup>
                          <m:r>
                            <a:rPr kumimoji="1" lang="en-US" altLang="zh-CN" sz="2400" i="1">
                              <a:latin typeface="Cambria Math" charset="0"/>
                            </a:rPr>
                            <m:t>𝑁</m:t>
                          </m:r>
                        </m:sup>
                        <m:e>
                          <m:r>
                            <a:rPr kumimoji="1" lang="en-US" altLang="zh-CN" sz="2400" i="1">
                              <a:latin typeface="Cambria Math" charset="0"/>
                            </a:rPr>
                            <m:t>𝐿</m:t>
                          </m:r>
                          <m:r>
                            <a:rPr kumimoji="1" lang="en-US" altLang="zh-CN" sz="2400" i="1">
                              <a:latin typeface="Cambria Math" charset="0"/>
                            </a:rPr>
                            <m:t>(</m:t>
                          </m:r>
                          <m:sSub>
                            <m:sSubPr>
                              <m:ctrlPr>
                                <a:rPr kumimoji="1" lang="en-US" altLang="zh-CN" sz="2400" i="1">
                                  <a:latin typeface="Cambria Math" panose="02040503050406030204" pitchFamily="18" charset="0"/>
                                </a:rPr>
                              </m:ctrlPr>
                            </m:sSubPr>
                            <m:e>
                              <m:r>
                                <a:rPr kumimoji="1" lang="en-US" altLang="zh-CN" sz="2400" i="1">
                                  <a:latin typeface="Cambria Math" charset="0"/>
                                </a:rPr>
                                <m:t>𝑦</m:t>
                              </m:r>
                            </m:e>
                            <m:sub>
                              <m:r>
                                <a:rPr kumimoji="1" lang="en-US" altLang="zh-CN" sz="2400" i="1">
                                  <a:latin typeface="Cambria Math" charset="0"/>
                                </a:rPr>
                                <m:t>𝑖</m:t>
                              </m:r>
                            </m:sub>
                          </m:sSub>
                          <m:r>
                            <a:rPr kumimoji="1" lang="en-US" altLang="zh-CN" sz="2400" i="1">
                              <a:latin typeface="Cambria Math" charset="0"/>
                            </a:rPr>
                            <m:t>,</m:t>
                          </m:r>
                          <m:r>
                            <a:rPr kumimoji="1" lang="en-US" altLang="zh-CN" sz="2400" i="1">
                              <a:latin typeface="Cambria Math" charset="0"/>
                            </a:rPr>
                            <m:t>𝑓</m:t>
                          </m:r>
                          <m:r>
                            <a:rPr kumimoji="1" lang="en-US" altLang="zh-CN" sz="2400" i="1">
                              <a:latin typeface="Cambria Math" charset="0"/>
                            </a:rPr>
                            <m:t>(</m:t>
                          </m:r>
                          <m:sSub>
                            <m:sSubPr>
                              <m:ctrlPr>
                                <a:rPr kumimoji="1" lang="en-US" altLang="zh-CN" sz="2400" i="1">
                                  <a:latin typeface="Cambria Math" panose="02040503050406030204" pitchFamily="18" charset="0"/>
                                </a:rPr>
                              </m:ctrlPr>
                            </m:sSubPr>
                            <m:e>
                              <m:r>
                                <a:rPr kumimoji="1" lang="en-US" altLang="zh-CN" sz="2400" b="1">
                                  <a:latin typeface="Cambria Math" charset="0"/>
                                </a:rPr>
                                <m:t>𝐱</m:t>
                              </m:r>
                            </m:e>
                            <m:sub>
                              <m:r>
                                <a:rPr kumimoji="1" lang="en-US" altLang="zh-CN" sz="2400" i="1">
                                  <a:latin typeface="Cambria Math" charset="0"/>
                                </a:rPr>
                                <m:t>𝑖</m:t>
                              </m:r>
                            </m:sub>
                          </m:sSub>
                          <m:r>
                            <a:rPr kumimoji="1" lang="en-US" altLang="zh-CN" sz="2400" i="1">
                              <a:latin typeface="Cambria Math" charset="0"/>
                            </a:rPr>
                            <m:t>))</m:t>
                          </m:r>
                        </m:e>
                      </m:nary>
                      <m:r>
                        <a:rPr kumimoji="1" lang="en-US" altLang="zh-CN" sz="2400" i="1">
                          <a:latin typeface="Cambria Math" charset="0"/>
                        </a:rPr>
                        <m:t>+</m:t>
                      </m:r>
                      <m:r>
                        <a:rPr kumimoji="1" lang="en-US" altLang="zh-CN" sz="2400" i="1">
                          <a:latin typeface="Cambria Math" charset="0"/>
                          <a:ea typeface="Cambria Math" charset="0"/>
                          <a:cs typeface="Cambria Math" charset="0"/>
                        </a:rPr>
                        <m:t>𝜆</m:t>
                      </m:r>
                      <m:r>
                        <a:rPr kumimoji="1" lang="en-US" altLang="zh-CN" sz="2400" i="1">
                          <a:latin typeface="Cambria Math" charset="0"/>
                          <a:ea typeface="Cambria Math" charset="0"/>
                          <a:cs typeface="Cambria Math" charset="0"/>
                        </a:rPr>
                        <m:t>𝑅</m:t>
                      </m:r>
                      <m:d>
                        <m:dPr>
                          <m:ctrlPr>
                            <a:rPr kumimoji="1" lang="en-US" altLang="zh-CN" sz="2400" i="1">
                              <a:latin typeface="Cambria Math" panose="02040503050406030204" pitchFamily="18" charset="0"/>
                              <a:ea typeface="Cambria Math" charset="0"/>
                              <a:cs typeface="Cambria Math" charset="0"/>
                            </a:rPr>
                          </m:ctrlPr>
                        </m:dPr>
                        <m:e>
                          <m:r>
                            <a:rPr kumimoji="1" lang="en-US" altLang="zh-CN" sz="2400" i="1">
                              <a:latin typeface="Cambria Math" charset="0"/>
                              <a:ea typeface="Cambria Math" charset="0"/>
                              <a:cs typeface="Cambria Math" charset="0"/>
                            </a:rPr>
                            <m:t>𝑓</m:t>
                          </m:r>
                        </m:e>
                      </m:d>
                      <m:r>
                        <a:rPr kumimoji="1" lang="en-US" altLang="zh-CN" sz="2400" b="0" i="1" smtClean="0">
                          <a:latin typeface="Cambria Math" charset="0"/>
                          <a:ea typeface="Cambria Math" charset="0"/>
                          <a:cs typeface="Cambria Math" charset="0"/>
                        </a:rPr>
                        <m:t>      </m:t>
                      </m:r>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7034137" y="3920840"/>
                <a:ext cx="5023426" cy="1130822"/>
              </a:xfrm>
              <a:prstGeom prst="rect">
                <a:avLst/>
              </a:prstGeom>
              <a:blipFill>
                <a:blip r:embed="rId6"/>
                <a:stretch>
                  <a:fillRect t="-98913" b="-153261"/>
                </a:stretch>
              </a:blipFill>
              <a:ln w="25400">
                <a:solidFill>
                  <a:srgbClr val="C00000"/>
                </a:solidFill>
              </a:ln>
            </p:spPr>
            <p:txBody>
              <a:bodyPr/>
              <a:lstStyle/>
              <a:p>
                <a:r>
                  <a:rPr lang="zh-CN" altLang="en-US">
                    <a:noFill/>
                  </a:rPr>
                  <a:t> </a:t>
                </a:r>
              </a:p>
            </p:txBody>
          </p:sp>
        </mc:Fallback>
      </mc:AlternateContent>
      <p:sp>
        <p:nvSpPr>
          <p:cNvPr id="14" name="下箭头 13"/>
          <p:cNvSpPr/>
          <p:nvPr/>
        </p:nvSpPr>
        <p:spPr>
          <a:xfrm>
            <a:off x="9213514" y="5087628"/>
            <a:ext cx="230837" cy="4531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62565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a:t>AdaBoost</a:t>
            </a:r>
            <a:r>
              <a:rPr kumimoji="1" lang="zh-CN" altLang="en-US" dirty="0"/>
              <a:t>的基本思想</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Autofit/>
              </a:bodyPr>
              <a:lstStyle/>
              <a:p>
                <a:pPr>
                  <a:buClr>
                    <a:schemeClr val="tx1"/>
                  </a:buClr>
                </a:pPr>
                <a:r>
                  <a:rPr lang="zh-CN" altLang="en-US" dirty="0"/>
                  <a:t>在弱学习器</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𝜙</m:t>
                        </m:r>
                      </m:e>
                      <m:sub>
                        <m:r>
                          <a:rPr kumimoji="1" lang="en-US" altLang="zh-CN" b="0" i="1" smtClean="0">
                            <a:latin typeface="Cambria Math" charset="0"/>
                          </a:rPr>
                          <m:t>1</m:t>
                        </m:r>
                      </m:sub>
                    </m:sSub>
                  </m:oMath>
                </a14:m>
                <a:r>
                  <a:rPr lang="zh-CN" altLang="en-US" dirty="0"/>
                  <a:t>失败的样本上，学习第二个弱学习器</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𝜙</m:t>
                        </m:r>
                      </m:e>
                      <m:sub>
                        <m:r>
                          <a:rPr kumimoji="1" lang="en-US" altLang="zh-CN" i="1">
                            <a:latin typeface="Cambria Math" charset="0"/>
                          </a:rPr>
                          <m:t>2</m:t>
                        </m:r>
                      </m:sub>
                    </m:sSub>
                  </m:oMath>
                </a14:m>
                <a:endParaRPr lang="en-US" altLang="zh-CN" dirty="0"/>
              </a:p>
              <a:p>
                <a:pPr marL="914400" lvl="1" indent="-457200">
                  <a:buClr>
                    <a:schemeClr val="tx1"/>
                  </a:buClr>
                  <a:buFont typeface="Wingdings" pitchFamily="2" charset="2"/>
                  <a:buChar char="n"/>
                </a:pPr>
                <a:endParaRPr lang="en-US" altLang="zh-CN" sz="1800" dirty="0"/>
              </a:p>
              <a:p>
                <a:pPr>
                  <a:buClr>
                    <a:schemeClr val="tx1"/>
                  </a:buClr>
                </a:pPr>
                <a:r>
                  <a:rPr lang="zh-CN" altLang="en-US" dirty="0"/>
                  <a:t>弱学习器</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𝜙</m:t>
                        </m:r>
                      </m:e>
                      <m:sub>
                        <m:r>
                          <a:rPr kumimoji="1" lang="en-US" altLang="zh-CN" i="1">
                            <a:latin typeface="Cambria Math" charset="0"/>
                          </a:rPr>
                          <m:t>1</m:t>
                        </m:r>
                      </m:sub>
                    </m:sSub>
                  </m:oMath>
                </a14:m>
                <a:r>
                  <a:rPr lang="zh-CN" altLang="en-US" dirty="0"/>
                  <a:t>在其训练集上的误差为：</a:t>
                </a:r>
                <a:endParaRPr lang="en-US" altLang="zh-CN" dirty="0"/>
              </a:p>
              <a:p>
                <a:pPr marL="457200" indent="-457200">
                  <a:buClr>
                    <a:schemeClr val="tx1"/>
                  </a:buClr>
                  <a:buFont typeface="Arial" charset="0"/>
                  <a:buChar char="•"/>
                </a:pPr>
                <a:endParaRPr lang="en-US" altLang="zh-CN" dirty="0"/>
              </a:p>
              <a:p>
                <a:pPr marL="457200" indent="-457200">
                  <a:buClr>
                    <a:schemeClr val="tx1"/>
                  </a:buClr>
                  <a:buFont typeface="Arial" charset="0"/>
                  <a:buChar char="•"/>
                </a:pPr>
                <a:endParaRPr lang="en-US" altLang="zh-CN" dirty="0"/>
              </a:p>
              <a:p>
                <a:pPr marL="457200" indent="-457200">
                  <a:buClr>
                    <a:schemeClr val="tx1"/>
                  </a:buClr>
                  <a:buFont typeface="Arial" charset="0"/>
                  <a:buChar char="•"/>
                </a:pPr>
                <a:endParaRPr lang="en-US" altLang="zh-CN" dirty="0"/>
              </a:p>
              <a:p>
                <a:pPr marL="457200" indent="-457200">
                  <a:buClr>
                    <a:schemeClr val="tx1"/>
                  </a:buClr>
                  <a:buFont typeface="Arial" charset="0"/>
                  <a:buChar char="•"/>
                </a:pPr>
                <a:endParaRPr lang="en-US" altLang="zh-CN" dirty="0"/>
              </a:p>
              <a:p>
                <a:pPr>
                  <a:buClr>
                    <a:schemeClr val="tx1"/>
                  </a:buClr>
                </a:pPr>
                <a:r>
                  <a:rPr lang="zh-CN" altLang="en-US" dirty="0"/>
                  <a:t>将权重由</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charset="0"/>
                          </a:rPr>
                          <m:t>𝒘</m:t>
                        </m:r>
                      </m:e>
                      <m:sub>
                        <m:r>
                          <a:rPr lang="en-US" altLang="zh-CN">
                            <a:latin typeface="Cambria Math" charset="0"/>
                          </a:rPr>
                          <m:t>1</m:t>
                        </m:r>
                      </m:sub>
                    </m:sSub>
                  </m:oMath>
                </a14:m>
                <a:r>
                  <a:rPr lang="zh-CN" altLang="en-US" dirty="0"/>
                  <a:t>变成</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charset="0"/>
                          </a:rPr>
                          <m:t>𝒘</m:t>
                        </m:r>
                      </m:e>
                      <m:sub>
                        <m:r>
                          <a:rPr lang="en-US" altLang="zh-CN">
                            <a:latin typeface="Cambria Math" charset="0"/>
                          </a:rPr>
                          <m:t>2</m:t>
                        </m:r>
                      </m:sub>
                    </m:sSub>
                  </m:oMath>
                </a14:m>
                <a:r>
                  <a:rPr lang="zh-CN" altLang="en-US" dirty="0"/>
                  <a:t>，使得</a:t>
                </a:r>
                <a:endParaRPr lang="en-US" altLang="zh-CN" dirty="0"/>
              </a:p>
              <a:p>
                <a:pPr marL="457200" indent="-457200">
                  <a:buClr>
                    <a:schemeClr val="tx1"/>
                  </a:buClr>
                  <a:buFont typeface="Arial" charset="0"/>
                  <a:buChar char="•"/>
                </a:pPr>
                <a:endParaRPr lang="en-US" altLang="zh-CN" dirty="0"/>
              </a:p>
              <a:p>
                <a:pPr marL="457200" indent="-457200">
                  <a:buClr>
                    <a:schemeClr val="tx1"/>
                  </a:buClr>
                  <a:buFont typeface="Arial" charset="0"/>
                  <a:buChar char="•"/>
                </a:pPr>
                <a:endParaRPr lang="en-US" altLang="zh-CN" dirty="0"/>
              </a:p>
              <a:p>
                <a:pPr marL="457200" indent="-457200">
                  <a:buClr>
                    <a:schemeClr val="tx1"/>
                  </a:buClr>
                  <a:buFont typeface="Arial" charset="0"/>
                  <a:buChar char="•"/>
                </a:pPr>
                <a:endParaRPr lang="en-US" altLang="zh-CN" dirty="0"/>
              </a:p>
              <a:p>
                <a:pPr>
                  <a:buClr>
                    <a:schemeClr val="tx1"/>
                  </a:buClr>
                </a:pPr>
                <a:r>
                  <a:rPr lang="zh-CN" altLang="en-US" dirty="0"/>
                  <a:t>根据权重</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charset="0"/>
                          </a:rPr>
                          <m:t>𝒘</m:t>
                        </m:r>
                      </m:e>
                      <m:sub>
                        <m:r>
                          <a:rPr lang="en-US" altLang="zh-CN">
                            <a:latin typeface="Cambria Math" charset="0"/>
                          </a:rPr>
                          <m:t>2</m:t>
                        </m:r>
                      </m:sub>
                    </m:sSub>
                  </m:oMath>
                </a14:m>
                <a:r>
                  <a:rPr lang="zh-CN" altLang="en-US" dirty="0"/>
                  <a:t>训练弱学习器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charset="0"/>
                          </a:rPr>
                          <m:t>𝜙</m:t>
                        </m:r>
                      </m:e>
                      <m:sub>
                        <m:r>
                          <a:rPr lang="en-US" altLang="zh-CN">
                            <a:latin typeface="Cambria Math" charset="0"/>
                          </a:rPr>
                          <m:t>2</m:t>
                        </m:r>
                      </m:sub>
                    </m:sSub>
                  </m:oMath>
                </a14:m>
                <a:endParaRPr lang="en-US" altLang="zh-CN" dirty="0"/>
              </a:p>
              <a:p>
                <a:pPr marL="457200" indent="-457200">
                  <a:buClr>
                    <a:schemeClr val="tx1"/>
                  </a:buClr>
                  <a:buFont typeface="Arial" charset="0"/>
                  <a:buChar char="•"/>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a:blip r:embed="rId3"/>
                <a:stretch>
                  <a:fillRect l="-943" t="-1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296448" y="2496561"/>
                <a:ext cx="5349221" cy="700705"/>
              </a:xfrm>
              <a:prstGeom prst="rect">
                <a:avLst/>
              </a:prstGeom>
            </p:spPr>
            <p:txBody>
              <a:bodyPr wrap="none">
                <a:spAutoFit/>
              </a:bodyPr>
              <a:lstStyle/>
              <a:p>
                <a14:m>
                  <m:oMath xmlns:m="http://schemas.openxmlformats.org/officeDocument/2006/math">
                    <m:sSub>
                      <m:sSubPr>
                        <m:ctrlPr>
                          <a:rPr lang="en-US" altLang="zh-CN" sz="2800" i="1" smtClean="0">
                            <a:solidFill>
                              <a:srgbClr val="09405E"/>
                            </a:solidFill>
                            <a:latin typeface="Cambria Math" panose="02040503050406030204" pitchFamily="18" charset="0"/>
                            <a:cs typeface="Times New Roman" pitchFamily="18" charset="0"/>
                          </a:rPr>
                        </m:ctrlPr>
                      </m:sSubPr>
                      <m:e>
                        <m:r>
                          <a:rPr lang="en-US" altLang="zh-CN" sz="2800" i="1">
                            <a:solidFill>
                              <a:srgbClr val="09405E"/>
                            </a:solidFill>
                            <a:latin typeface="Cambria Math" charset="0"/>
                            <a:cs typeface="Times New Roman" pitchFamily="18" charset="0"/>
                          </a:rPr>
                          <m:t>𝜀</m:t>
                        </m:r>
                      </m:e>
                      <m:sub>
                        <m:r>
                          <a:rPr lang="en-US" altLang="zh-CN" sz="2800" i="1">
                            <a:solidFill>
                              <a:srgbClr val="09405E"/>
                            </a:solidFill>
                            <a:latin typeface="Cambria Math" charset="0"/>
                            <a:cs typeface="Times New Roman" pitchFamily="18" charset="0"/>
                          </a:rPr>
                          <m:t>1</m:t>
                        </m:r>
                      </m:sub>
                    </m:sSub>
                    <m:r>
                      <a:rPr lang="en-US" altLang="zh-CN" sz="2800" i="1">
                        <a:solidFill>
                          <a:srgbClr val="09405E"/>
                        </a:solidFill>
                        <a:latin typeface="Cambria Math" charset="0"/>
                        <a:cs typeface="Times New Roman" pitchFamily="18" charset="0"/>
                      </a:rPr>
                      <m:t>=</m:t>
                    </m:r>
                    <m:nary>
                      <m:naryPr>
                        <m:chr m:val="∑"/>
                        <m:limLoc m:val="subSup"/>
                        <m:ctrlPr>
                          <a:rPr kumimoji="1" lang="is-IS" altLang="zh-CN" sz="2800" i="1">
                            <a:solidFill>
                              <a:srgbClr val="09405E"/>
                            </a:solidFill>
                            <a:latin typeface="Cambria Math" panose="02040503050406030204" pitchFamily="18" charset="0"/>
                          </a:rPr>
                        </m:ctrlPr>
                      </m:naryPr>
                      <m:sub>
                        <m:r>
                          <m:rPr>
                            <m:brk m:alnAt="25"/>
                          </m:rPr>
                          <a:rPr kumimoji="1" lang="en-US" altLang="zh-CN" sz="2800" i="1">
                            <a:solidFill>
                              <a:srgbClr val="09405E"/>
                            </a:solidFill>
                            <a:latin typeface="Cambria Math" charset="0"/>
                          </a:rPr>
                          <m:t>𝑖</m:t>
                        </m:r>
                        <m:r>
                          <a:rPr kumimoji="1" lang="en-US" altLang="zh-CN" sz="2800" i="1">
                            <a:solidFill>
                              <a:srgbClr val="09405E"/>
                            </a:solidFill>
                            <a:latin typeface="Cambria Math" charset="0"/>
                          </a:rPr>
                          <m:t>=1</m:t>
                        </m:r>
                      </m:sub>
                      <m:sup>
                        <m:r>
                          <a:rPr kumimoji="1" lang="en-US" altLang="zh-CN" sz="2800" i="1">
                            <a:solidFill>
                              <a:srgbClr val="09405E"/>
                            </a:solidFill>
                            <a:latin typeface="Cambria Math" charset="0"/>
                          </a:rPr>
                          <m:t>𝑁</m:t>
                        </m:r>
                      </m:sup>
                      <m:e>
                        <m:sSub>
                          <m:sSubPr>
                            <m:ctrlPr>
                              <a:rPr kumimoji="1" lang="en-US" altLang="zh-CN" sz="2800" i="1">
                                <a:solidFill>
                                  <a:srgbClr val="09405E"/>
                                </a:solidFill>
                                <a:latin typeface="Cambria Math" panose="02040503050406030204" pitchFamily="18" charset="0"/>
                              </a:rPr>
                            </m:ctrlPr>
                          </m:sSubPr>
                          <m:e>
                            <m:r>
                              <a:rPr kumimoji="1" lang="en-US" altLang="zh-CN" sz="2800" i="1">
                                <a:solidFill>
                                  <a:srgbClr val="09405E"/>
                                </a:solidFill>
                                <a:latin typeface="Cambria Math" charset="0"/>
                              </a:rPr>
                              <m:t>𝑤</m:t>
                            </m:r>
                          </m:e>
                          <m:sub>
                            <m:r>
                              <a:rPr kumimoji="1" lang="en-US" altLang="zh-CN" sz="2800" i="1">
                                <a:solidFill>
                                  <a:srgbClr val="09405E"/>
                                </a:solidFill>
                                <a:latin typeface="Cambria Math" charset="0"/>
                              </a:rPr>
                              <m:t>1,</m:t>
                            </m:r>
                            <m:r>
                              <a:rPr kumimoji="1" lang="en-US" altLang="zh-CN" sz="2800" i="1">
                                <a:solidFill>
                                  <a:srgbClr val="09405E"/>
                                </a:solidFill>
                                <a:latin typeface="Cambria Math" charset="0"/>
                              </a:rPr>
                              <m:t>𝑖</m:t>
                            </m:r>
                          </m:sub>
                        </m:sSub>
                        <m:r>
                          <a:rPr kumimoji="1" lang="zh-CN" altLang="en-US" sz="2800" i="1">
                            <a:solidFill>
                              <a:srgbClr val="09405E"/>
                            </a:solidFill>
                            <a:latin typeface="Cambria Math" charset="0"/>
                          </a:rPr>
                          <m:t>𝕀</m:t>
                        </m:r>
                        <m:d>
                          <m:dPr>
                            <m:ctrlPr>
                              <a:rPr kumimoji="1"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𝑦</m:t>
                                </m:r>
                              </m:e>
                              <m:sub>
                                <m:r>
                                  <a:rPr kumimoji="1" lang="en-US" altLang="zh-CN" sz="2800" i="1">
                                    <a:solidFill>
                                      <a:srgbClr val="09405E"/>
                                    </a:solidFill>
                                    <a:latin typeface="Cambria Math" charset="0"/>
                                    <a:ea typeface="Cambria Math" charset="0"/>
                                    <a:cs typeface="Cambria Math" charset="0"/>
                                  </a:rPr>
                                  <m:t>𝑖</m:t>
                                </m:r>
                              </m:sub>
                            </m:sSub>
                            <m:r>
                              <a:rPr lang="en-US" altLang="zh-CN" sz="2800" i="1">
                                <a:solidFill>
                                  <a:srgbClr val="09405E"/>
                                </a:solidFill>
                                <a:latin typeface="Cambria Math" charset="0"/>
                                <a:ea typeface="Cambria Math" charset="0"/>
                                <a:cs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𝜙</m:t>
                                </m:r>
                              </m:e>
                              <m:sub>
                                <m:r>
                                  <a:rPr lang="en-US" altLang="zh-CN" sz="2800" i="1">
                                    <a:solidFill>
                                      <a:srgbClr val="09405E"/>
                                    </a:solidFill>
                                    <a:latin typeface="Cambria Math" charset="0"/>
                                  </a:rPr>
                                  <m:t>1</m:t>
                                </m:r>
                              </m:sub>
                            </m:sSub>
                            <m:d>
                              <m:dPr>
                                <m:ctrlPr>
                                  <a:rPr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rPr>
                                    </m:ctrlPr>
                                  </m:sSubPr>
                                  <m:e>
                                    <m:r>
                                      <a:rPr kumimoji="1" lang="en-US" altLang="zh-CN" sz="2800" b="1" i="1">
                                        <a:solidFill>
                                          <a:srgbClr val="09405E"/>
                                        </a:solidFill>
                                        <a:latin typeface="Cambria Math" charset="0"/>
                                      </a:rPr>
                                      <m:t>𝒙</m:t>
                                    </m:r>
                                  </m:e>
                                  <m:sub>
                                    <m:r>
                                      <a:rPr kumimoji="1" lang="en-US" altLang="zh-CN" sz="2800" i="1">
                                        <a:solidFill>
                                          <a:srgbClr val="09405E"/>
                                        </a:solidFill>
                                        <a:latin typeface="Cambria Math" charset="0"/>
                                      </a:rPr>
                                      <m:t>𝑖</m:t>
                                    </m:r>
                                  </m:sub>
                                </m:sSub>
                              </m:e>
                            </m:d>
                          </m:e>
                        </m:d>
                      </m:e>
                    </m:nary>
                    <m:r>
                      <a:rPr lang="en-US" altLang="zh-CN" sz="2800" b="0" i="1" smtClean="0">
                        <a:solidFill>
                          <a:srgbClr val="09405E"/>
                        </a:solidFill>
                        <a:latin typeface="Cambria Math" charset="0"/>
                        <a:cs typeface="Times New Roman" pitchFamily="18" charset="0"/>
                      </a:rPr>
                      <m:t>&lt;</m:t>
                    </m:r>
                    <m:f>
                      <m:fPr>
                        <m:ctrlPr>
                          <a:rPr lang="mr-IN" altLang="zh-CN" sz="2800" b="0" i="1" smtClean="0">
                            <a:solidFill>
                              <a:srgbClr val="09405E"/>
                            </a:solidFill>
                            <a:latin typeface="Cambria Math" panose="02040503050406030204" pitchFamily="18" charset="0"/>
                            <a:cs typeface="Times New Roman" pitchFamily="18" charset="0"/>
                          </a:rPr>
                        </m:ctrlPr>
                      </m:fPr>
                      <m:num>
                        <m:r>
                          <a:rPr lang="en-US" altLang="zh-CN" sz="2800" b="0" i="1" smtClean="0">
                            <a:solidFill>
                              <a:srgbClr val="09405E"/>
                            </a:solidFill>
                            <a:latin typeface="Cambria Math" charset="0"/>
                            <a:cs typeface="Times New Roman" pitchFamily="18" charset="0"/>
                          </a:rPr>
                          <m:t>1</m:t>
                        </m:r>
                      </m:num>
                      <m:den>
                        <m:r>
                          <a:rPr lang="en-US" altLang="zh-CN" sz="2800" b="0" i="1" smtClean="0">
                            <a:solidFill>
                              <a:srgbClr val="09405E"/>
                            </a:solidFill>
                            <a:latin typeface="Cambria Math" charset="0"/>
                            <a:cs typeface="Times New Roman" pitchFamily="18" charset="0"/>
                          </a:rPr>
                          <m:t>2</m:t>
                        </m:r>
                      </m:den>
                    </m:f>
                  </m:oMath>
                </a14:m>
                <a:r>
                  <a:rPr lang="en-US" altLang="zh-CN" sz="2800" dirty="0">
                    <a:solidFill>
                      <a:srgbClr val="09405E"/>
                    </a:solidFill>
                  </a:rPr>
                  <a:t> </a:t>
                </a:r>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296448" y="2496561"/>
                <a:ext cx="5349221" cy="70070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296448" y="4294204"/>
                <a:ext cx="4697248" cy="974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ctrlPr>
                            <a:rPr kumimoji="1" lang="is-IS" altLang="zh-CN" sz="2800" i="1">
                              <a:solidFill>
                                <a:srgbClr val="09405E"/>
                              </a:solidFill>
                              <a:latin typeface="Cambria Math" panose="02040503050406030204" pitchFamily="18" charset="0"/>
                            </a:rPr>
                          </m:ctrlPr>
                        </m:naryPr>
                        <m:sub>
                          <m:r>
                            <m:rPr>
                              <m:brk m:alnAt="25"/>
                            </m:rPr>
                            <a:rPr kumimoji="1" lang="en-US" altLang="zh-CN" sz="2800" i="1">
                              <a:solidFill>
                                <a:srgbClr val="09405E"/>
                              </a:solidFill>
                              <a:latin typeface="Cambria Math" charset="0"/>
                            </a:rPr>
                            <m:t>𝑖</m:t>
                          </m:r>
                          <m:r>
                            <a:rPr kumimoji="1" lang="en-US" altLang="zh-CN" sz="2800" i="1">
                              <a:solidFill>
                                <a:srgbClr val="09405E"/>
                              </a:solidFill>
                              <a:latin typeface="Cambria Math" charset="0"/>
                            </a:rPr>
                            <m:t>=1</m:t>
                          </m:r>
                        </m:sub>
                        <m:sup>
                          <m:r>
                            <a:rPr kumimoji="1" lang="en-US" altLang="zh-CN" sz="2800" i="1">
                              <a:solidFill>
                                <a:srgbClr val="09405E"/>
                              </a:solidFill>
                              <a:latin typeface="Cambria Math" charset="0"/>
                            </a:rPr>
                            <m:t>𝑁</m:t>
                          </m:r>
                        </m:sup>
                        <m:e>
                          <m:sSub>
                            <m:sSubPr>
                              <m:ctrlPr>
                                <a:rPr kumimoji="1" lang="en-US" altLang="zh-CN" sz="2800" i="1">
                                  <a:solidFill>
                                    <a:srgbClr val="09405E"/>
                                  </a:solidFill>
                                  <a:latin typeface="Cambria Math" panose="02040503050406030204" pitchFamily="18" charset="0"/>
                                </a:rPr>
                              </m:ctrlPr>
                            </m:sSubPr>
                            <m:e>
                              <m:r>
                                <a:rPr kumimoji="1" lang="en-US" altLang="zh-CN" sz="2800" i="1">
                                  <a:solidFill>
                                    <a:srgbClr val="09405E"/>
                                  </a:solidFill>
                                  <a:latin typeface="Cambria Math" charset="0"/>
                                </a:rPr>
                                <m:t>𝑤</m:t>
                              </m:r>
                            </m:e>
                            <m:sub>
                              <m:r>
                                <a:rPr kumimoji="1" lang="en-US" altLang="zh-CN" sz="2800" i="1">
                                  <a:solidFill>
                                    <a:srgbClr val="09405E"/>
                                  </a:solidFill>
                                  <a:latin typeface="Cambria Math" charset="0"/>
                                </a:rPr>
                                <m:t>2,</m:t>
                              </m:r>
                              <m:r>
                                <a:rPr kumimoji="1" lang="en-US" altLang="zh-CN" sz="2800" i="1">
                                  <a:solidFill>
                                    <a:srgbClr val="09405E"/>
                                  </a:solidFill>
                                  <a:latin typeface="Cambria Math" charset="0"/>
                                </a:rPr>
                                <m:t>𝑖</m:t>
                              </m:r>
                            </m:sub>
                          </m:sSub>
                          <m:r>
                            <a:rPr kumimoji="1" lang="zh-CN" altLang="en-US" sz="2800" i="1">
                              <a:solidFill>
                                <a:srgbClr val="09405E"/>
                              </a:solidFill>
                              <a:latin typeface="Cambria Math" charset="0"/>
                            </a:rPr>
                            <m:t>𝕀</m:t>
                          </m:r>
                          <m:d>
                            <m:dPr>
                              <m:ctrlPr>
                                <a:rPr kumimoji="1"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𝑦</m:t>
                                  </m:r>
                                </m:e>
                                <m:sub>
                                  <m:r>
                                    <a:rPr kumimoji="1" lang="en-US" altLang="zh-CN" sz="2800" i="1">
                                      <a:solidFill>
                                        <a:srgbClr val="09405E"/>
                                      </a:solidFill>
                                      <a:latin typeface="Cambria Math" charset="0"/>
                                      <a:ea typeface="Cambria Math" charset="0"/>
                                      <a:cs typeface="Cambria Math" charset="0"/>
                                    </a:rPr>
                                    <m:t>𝑖</m:t>
                                  </m:r>
                                </m:sub>
                              </m:sSub>
                              <m:r>
                                <a:rPr lang="en-US" altLang="zh-CN" sz="2800" i="1">
                                  <a:solidFill>
                                    <a:srgbClr val="09405E"/>
                                  </a:solidFill>
                                  <a:latin typeface="Cambria Math" charset="0"/>
                                  <a:ea typeface="Cambria Math" charset="0"/>
                                  <a:cs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𝜙</m:t>
                                  </m:r>
                                </m:e>
                                <m:sub>
                                  <m:r>
                                    <a:rPr lang="en-US" altLang="zh-CN" sz="2800" i="1">
                                      <a:solidFill>
                                        <a:srgbClr val="09405E"/>
                                      </a:solidFill>
                                      <a:latin typeface="Cambria Math" charset="0"/>
                                    </a:rPr>
                                    <m:t>1</m:t>
                                  </m:r>
                                </m:sub>
                              </m:sSub>
                              <m:d>
                                <m:dPr>
                                  <m:ctrlPr>
                                    <a:rPr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rPr>
                                      </m:ctrlPr>
                                    </m:sSubPr>
                                    <m:e>
                                      <m:r>
                                        <a:rPr kumimoji="1" lang="en-US" altLang="zh-CN" sz="2800" b="1" i="1">
                                          <a:solidFill>
                                            <a:srgbClr val="09405E"/>
                                          </a:solidFill>
                                          <a:latin typeface="Cambria Math" charset="0"/>
                                        </a:rPr>
                                        <m:t>𝒙</m:t>
                                      </m:r>
                                    </m:e>
                                    <m:sub>
                                      <m:r>
                                        <a:rPr kumimoji="1" lang="en-US" altLang="zh-CN" sz="2800" i="1">
                                          <a:solidFill>
                                            <a:srgbClr val="09405E"/>
                                          </a:solidFill>
                                          <a:latin typeface="Cambria Math" charset="0"/>
                                        </a:rPr>
                                        <m:t>𝑖</m:t>
                                      </m:r>
                                    </m:sub>
                                  </m:sSub>
                                </m:e>
                              </m:d>
                            </m:e>
                          </m:d>
                        </m:e>
                      </m:nary>
                      <m:r>
                        <a:rPr lang="en-US" altLang="zh-CN" sz="2800" b="0" i="1" smtClean="0">
                          <a:solidFill>
                            <a:srgbClr val="09405E"/>
                          </a:solidFill>
                          <a:latin typeface="Cambria Math" charset="0"/>
                          <a:cs typeface="Times New Roman" pitchFamily="18" charset="0"/>
                        </a:rPr>
                        <m:t>=</m:t>
                      </m:r>
                      <m:f>
                        <m:fPr>
                          <m:ctrlPr>
                            <a:rPr lang="mr-IN" altLang="zh-CN" sz="2800" b="0" i="1" smtClean="0">
                              <a:solidFill>
                                <a:srgbClr val="09405E"/>
                              </a:solidFill>
                              <a:latin typeface="Cambria Math" panose="02040503050406030204" pitchFamily="18" charset="0"/>
                              <a:cs typeface="Times New Roman" pitchFamily="18" charset="0"/>
                            </a:rPr>
                          </m:ctrlPr>
                        </m:fPr>
                        <m:num>
                          <m:r>
                            <a:rPr lang="en-US" altLang="zh-CN" sz="2800" b="0" i="1" smtClean="0">
                              <a:solidFill>
                                <a:srgbClr val="09405E"/>
                              </a:solidFill>
                              <a:latin typeface="Cambria Math" charset="0"/>
                              <a:cs typeface="Times New Roman" pitchFamily="18" charset="0"/>
                            </a:rPr>
                            <m:t>1</m:t>
                          </m:r>
                        </m:num>
                        <m:den>
                          <m:r>
                            <a:rPr lang="en-US" altLang="zh-CN" sz="2800" b="0" i="1" smtClean="0">
                              <a:solidFill>
                                <a:srgbClr val="09405E"/>
                              </a:solidFill>
                              <a:latin typeface="Cambria Math" charset="0"/>
                              <a:cs typeface="Times New Roman" pitchFamily="18" charset="0"/>
                            </a:rPr>
                            <m:t>2</m:t>
                          </m:r>
                        </m:den>
                      </m:f>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296448" y="4294204"/>
                <a:ext cx="4697248" cy="974177"/>
              </a:xfrm>
              <a:prstGeom prst="rect">
                <a:avLst/>
              </a:prstGeom>
              <a:blipFill>
                <a:blip r:embed="rId5"/>
                <a:stretch>
                  <a:fillRect l="-25405" t="-151282" b="-2256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6982776" y="4314274"/>
                <a:ext cx="4748608" cy="954107"/>
              </a:xfrm>
              <a:prstGeom prst="rect">
                <a:avLst/>
              </a:prstGeom>
              <a:noFill/>
            </p:spPr>
            <p:txBody>
              <a:bodyPr wrap="none" rtlCol="0">
                <a:spAutoFit/>
              </a:bodyPr>
              <a:lstStyle/>
              <a:p>
                <a:r>
                  <a:rPr lang="zh-CN" altLang="en-US" sz="2800" dirty="0">
                    <a:solidFill>
                      <a:srgbClr val="C00000"/>
                    </a:solidFill>
                    <a:latin typeface="微软雅黑" panose="020B0503020204020204" pitchFamily="34" charset="-122"/>
                    <a:ea typeface="微软雅黑" panose="020B0503020204020204" pitchFamily="34" charset="-122"/>
                  </a:rPr>
                  <a:t>学习器</a:t>
                </a:r>
                <a14:m>
                  <m:oMath xmlns:m="http://schemas.openxmlformats.org/officeDocument/2006/math">
                    <m:sSub>
                      <m:sSubPr>
                        <m:ctrlPr>
                          <a:rPr lang="en-US" altLang="zh-CN" sz="2800" i="1">
                            <a:solidFill>
                              <a:srgbClr val="C00000"/>
                            </a:solidFill>
                            <a:latin typeface="Cambria Math" panose="02040503050406030204" pitchFamily="18" charset="0"/>
                            <a:ea typeface="微软雅黑" panose="020B0503020204020204" pitchFamily="34" charset="-122"/>
                          </a:rPr>
                        </m:ctrlPr>
                      </m:sSubPr>
                      <m:e>
                        <m:r>
                          <a:rPr lang="en-US" altLang="zh-CN" sz="2800">
                            <a:solidFill>
                              <a:srgbClr val="C00000"/>
                            </a:solidFill>
                            <a:latin typeface="Cambria Math" charset="0"/>
                            <a:ea typeface="微软雅黑" panose="020B0503020204020204" pitchFamily="34" charset="-122"/>
                          </a:rPr>
                          <m:t>𝜙</m:t>
                        </m:r>
                      </m:e>
                      <m:sub>
                        <m:r>
                          <a:rPr lang="en-US" altLang="zh-CN" sz="2800">
                            <a:solidFill>
                              <a:srgbClr val="C00000"/>
                            </a:solidFill>
                            <a:latin typeface="Cambria Math" charset="0"/>
                            <a:ea typeface="微软雅黑" panose="020B0503020204020204" pitchFamily="34" charset="-122"/>
                          </a:rPr>
                          <m:t>1</m:t>
                        </m:r>
                      </m:sub>
                    </m:sSub>
                  </m:oMath>
                </a14:m>
                <a:r>
                  <a:rPr lang="zh-CN" altLang="en-US" sz="2800" dirty="0">
                    <a:solidFill>
                      <a:srgbClr val="C00000"/>
                    </a:solidFill>
                    <a:latin typeface="微软雅黑" panose="020B0503020204020204" pitchFamily="34" charset="-122"/>
                    <a:ea typeface="微软雅黑" panose="020B0503020204020204" pitchFamily="34" charset="-122"/>
                  </a:rPr>
                  <a:t>在训练集</a:t>
                </a:r>
                <a:r>
                  <a:rPr lang="en-US" altLang="zh-CN" sz="2800" dirty="0">
                    <a:solidFill>
                      <a:srgbClr val="C00000"/>
                    </a:solidFill>
                    <a:latin typeface="微软雅黑" panose="020B0503020204020204" pitchFamily="34" charset="-122"/>
                    <a:ea typeface="微软雅黑" panose="020B0503020204020204" pitchFamily="34" charset="-122"/>
                  </a:rPr>
                  <a:t>2</a:t>
                </a:r>
                <a:r>
                  <a:rPr lang="zh-CN" altLang="en-US" sz="2800" dirty="0">
                    <a:solidFill>
                      <a:srgbClr val="C00000"/>
                    </a:solidFill>
                    <a:latin typeface="微软雅黑" panose="020B0503020204020204" pitchFamily="34" charset="-122"/>
                    <a:ea typeface="微软雅黑" panose="020B0503020204020204" pitchFamily="34" charset="-122"/>
                  </a:rPr>
                  <a:t>上的性能</a:t>
                </a:r>
                <a:endParaRPr lang="en-US" altLang="zh-CN" sz="2800" dirty="0">
                  <a:solidFill>
                    <a:srgbClr val="C00000"/>
                  </a:solidFill>
                  <a:latin typeface="微软雅黑" panose="020B0503020204020204" pitchFamily="34" charset="-122"/>
                  <a:ea typeface="微软雅黑" panose="020B0503020204020204" pitchFamily="34" charset="-122"/>
                </a:endParaRPr>
              </a:p>
              <a:p>
                <a:r>
                  <a:rPr lang="zh-CN" altLang="en-US" sz="2800" dirty="0">
                    <a:solidFill>
                      <a:srgbClr val="C00000"/>
                    </a:solidFill>
                    <a:latin typeface="微软雅黑" panose="020B0503020204020204" pitchFamily="34" charset="-122"/>
                    <a:ea typeface="微软雅黑" panose="020B0503020204020204" pitchFamily="34" charset="-122"/>
                  </a:rPr>
                  <a:t>为随机猜测</a:t>
                </a:r>
              </a:p>
            </p:txBody>
          </p:sp>
        </mc:Choice>
        <mc:Fallback xmlns="">
          <p:sp>
            <p:nvSpPr>
              <p:cNvPr id="6" name="文本框 5"/>
              <p:cNvSpPr txBox="1">
                <a:spLocks noRot="1" noChangeAspect="1" noMove="1" noResize="1" noEditPoints="1" noAdjustHandles="1" noChangeArrowheads="1" noChangeShapeType="1" noTextEdit="1"/>
              </p:cNvSpPr>
              <p:nvPr/>
            </p:nvSpPr>
            <p:spPr>
              <a:xfrm>
                <a:off x="6982776" y="4314274"/>
                <a:ext cx="4748608" cy="954107"/>
              </a:xfrm>
              <a:prstGeom prst="rect">
                <a:avLst/>
              </a:prstGeom>
              <a:blipFill>
                <a:blip r:embed="rId6"/>
                <a:stretch>
                  <a:fillRect l="-2400" t="-6579" r="-186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980866" y="1938027"/>
                <a:ext cx="4099199" cy="646331"/>
              </a:xfrm>
              <a:prstGeom prst="rect">
                <a:avLst/>
              </a:prstGeom>
              <a:ln>
                <a:solidFill>
                  <a:schemeClr val="accent1"/>
                </a:solidFill>
              </a:ln>
            </p:spPr>
            <p:txBody>
              <a:bodyPr wrap="none">
                <a:spAutoFit/>
              </a:bodyPr>
              <a:lstStyle/>
              <a:p>
                <a14:m>
                  <m:oMath xmlns:m="http://schemas.openxmlformats.org/officeDocument/2006/math">
                    <m:r>
                      <a:rPr kumimoji="1" lang="zh-CN" altLang="en-US" i="1" smtClean="0">
                        <a:solidFill>
                          <a:srgbClr val="09405E"/>
                        </a:solidFill>
                        <a:latin typeface="Cambria Math" charset="0"/>
                        <a:ea typeface="Microsoft YaHei" charset="-122"/>
                        <a:cs typeface="Microsoft YaHei" charset="-122"/>
                      </a:rPr>
                      <m:t>𝕀</m:t>
                    </m:r>
                    <m:d>
                      <m:dPr>
                        <m:ctrlPr>
                          <a:rPr lang="mr-IN" altLang="zh-CN" i="1">
                            <a:solidFill>
                              <a:srgbClr val="09405E"/>
                            </a:solidFill>
                            <a:latin typeface="Cambria Math" panose="02040503050406030204" pitchFamily="18" charset="0"/>
                            <a:ea typeface="Microsoft YaHei" charset="-122"/>
                            <a:cs typeface="Microsoft YaHei" charset="-122"/>
                          </a:rPr>
                        </m:ctrlPr>
                      </m:dPr>
                      <m:e>
                        <m:r>
                          <a:rPr kumimoji="1" lang="en-US" altLang="zh-CN" i="1">
                            <a:solidFill>
                              <a:srgbClr val="09405E"/>
                            </a:solidFill>
                            <a:latin typeface="Cambria Math" charset="0"/>
                            <a:ea typeface="Microsoft YaHei" charset="-122"/>
                            <a:cs typeface="Microsoft YaHei" charset="-122"/>
                          </a:rPr>
                          <m:t>𝑐𝑜𝑛𝑑𝑖𝑡𝑖𝑜𝑛</m:t>
                        </m:r>
                      </m:e>
                    </m:d>
                  </m:oMath>
                </a14:m>
                <a:r>
                  <a:rPr lang="en-US" altLang="zh-CN" dirty="0">
                    <a:solidFill>
                      <a:srgbClr val="09405E"/>
                    </a:solidFill>
                    <a:latin typeface="Microsoft YaHei" charset="-122"/>
                    <a:ea typeface="Microsoft YaHei" charset="-122"/>
                    <a:cs typeface="Microsoft YaHei" charset="-122"/>
                  </a:rPr>
                  <a:t>: </a:t>
                </a:r>
                <a:r>
                  <a:rPr lang="zh-CN" altLang="en-US" dirty="0">
                    <a:solidFill>
                      <a:srgbClr val="09405E"/>
                    </a:solidFill>
                    <a:latin typeface="Microsoft YaHei" charset="-122"/>
                    <a:ea typeface="Microsoft YaHei" charset="-122"/>
                    <a:cs typeface="Microsoft YaHei" charset="-122"/>
                  </a:rPr>
                  <a:t>示性（</a:t>
                </a:r>
                <a:r>
                  <a:rPr lang="en-US" altLang="zh-CN" dirty="0">
                    <a:solidFill>
                      <a:srgbClr val="09405E"/>
                    </a:solidFill>
                    <a:latin typeface="Microsoft YaHei" charset="-122"/>
                    <a:ea typeface="Microsoft YaHei" charset="-122"/>
                    <a:cs typeface="Microsoft YaHei" charset="-122"/>
                  </a:rPr>
                  <a:t> Indicator </a:t>
                </a:r>
                <a:r>
                  <a:rPr lang="zh-CN" altLang="en-US" dirty="0">
                    <a:solidFill>
                      <a:srgbClr val="09405E"/>
                    </a:solidFill>
                    <a:latin typeface="Microsoft YaHei" charset="-122"/>
                    <a:ea typeface="Microsoft YaHei" charset="-122"/>
                    <a:cs typeface="Microsoft YaHei" charset="-122"/>
                  </a:rPr>
                  <a:t>）函数</a:t>
                </a:r>
                <a:endParaRPr lang="en-US" altLang="zh-CN" dirty="0">
                  <a:solidFill>
                    <a:srgbClr val="09405E"/>
                  </a:solidFill>
                  <a:latin typeface="Microsoft YaHei" charset="-122"/>
                  <a:ea typeface="Microsoft YaHei" charset="-122"/>
                  <a:cs typeface="Microsoft YaHei" charset="-122"/>
                </a:endParaRPr>
              </a:p>
              <a:p>
                <a:r>
                  <a:rPr lang="en-US" altLang="zh-CN" dirty="0">
                    <a:solidFill>
                      <a:srgbClr val="09405E"/>
                    </a:solidFill>
                    <a:latin typeface="Microsoft YaHei" charset="-122"/>
                    <a:ea typeface="Microsoft YaHei" charset="-122"/>
                    <a:cs typeface="Microsoft YaHei" charset="-122"/>
                  </a:rPr>
                  <a:t>	</a:t>
                </a:r>
                <a:r>
                  <a:rPr lang="zh-CN" altLang="en-US" dirty="0">
                    <a:solidFill>
                      <a:srgbClr val="09405E"/>
                    </a:solidFill>
                    <a:latin typeface="Microsoft YaHei" charset="-122"/>
                    <a:ea typeface="Microsoft YaHei" charset="-122"/>
                    <a:cs typeface="Microsoft YaHei" charset="-122"/>
                  </a:rPr>
                  <a:t>      满足条件值为</a:t>
                </a:r>
                <a:r>
                  <a:rPr lang="en-US" altLang="zh-CN" dirty="0">
                    <a:solidFill>
                      <a:srgbClr val="09405E"/>
                    </a:solidFill>
                    <a:latin typeface="Microsoft YaHei" charset="-122"/>
                    <a:ea typeface="Microsoft YaHei" charset="-122"/>
                    <a:cs typeface="Microsoft YaHei" charset="-122"/>
                  </a:rPr>
                  <a:t>1</a:t>
                </a:r>
                <a:r>
                  <a:rPr lang="zh-CN" altLang="en-US" dirty="0">
                    <a:solidFill>
                      <a:srgbClr val="09405E"/>
                    </a:solidFill>
                    <a:latin typeface="Microsoft YaHei" charset="-122"/>
                    <a:ea typeface="Microsoft YaHei" charset="-122"/>
                    <a:cs typeface="Microsoft YaHei" charset="-122"/>
                  </a:rPr>
                  <a:t>，否则为</a:t>
                </a:r>
                <a:r>
                  <a:rPr lang="en-US" altLang="zh-CN" dirty="0">
                    <a:solidFill>
                      <a:srgbClr val="09405E"/>
                    </a:solidFill>
                    <a:latin typeface="Microsoft YaHei" charset="-122"/>
                    <a:ea typeface="Microsoft YaHei" charset="-122"/>
                    <a:cs typeface="Microsoft YaHei" charset="-122"/>
                  </a:rPr>
                  <a:t>0</a:t>
                </a:r>
                <a:endParaRPr lang="zh-CN" altLang="en-US" dirty="0">
                  <a:solidFill>
                    <a:srgbClr val="09405E"/>
                  </a:solidFill>
                  <a:latin typeface="Microsoft YaHei" charset="-122"/>
                  <a:ea typeface="Microsoft YaHei" charset="-122"/>
                  <a:cs typeface="Microsoft YaHei"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7980866" y="1938027"/>
                <a:ext cx="4099199" cy="646331"/>
              </a:xfrm>
              <a:prstGeom prst="rect">
                <a:avLst/>
              </a:prstGeom>
              <a:blipFill rotWithShape="0">
                <a:blip r:embed="rId7"/>
                <a:stretch>
                  <a:fillRect t="-4630" r="-593" b="-12963"/>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2115062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样本重新加权</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lstStyle/>
              <a:p>
                <a:pPr>
                  <a:lnSpc>
                    <a:spcPct val="100000"/>
                  </a:lnSpc>
                </a:pPr>
                <a:r>
                  <a:rPr kumimoji="1" lang="zh-CN" altLang="en-US" dirty="0"/>
                  <a:t>如何加权？</a:t>
                </a:r>
                <a:endParaRPr kumimoji="1" lang="en-US" altLang="zh-CN" dirty="0"/>
              </a:p>
              <a:p>
                <a:pPr lvl="1">
                  <a:lnSpc>
                    <a:spcPct val="100000"/>
                  </a:lnSpc>
                </a:pPr>
                <a:r>
                  <a:rPr kumimoji="1" lang="zh-CN" altLang="en-US" sz="2800" dirty="0"/>
                  <a:t>分对的样本，其权重除以</a:t>
                </a:r>
                <a14:m>
                  <m:oMath xmlns:m="http://schemas.openxmlformats.org/officeDocument/2006/math">
                    <m:sSub>
                      <m:sSubPr>
                        <m:ctrlPr>
                          <a:rPr lang="en-US" altLang="zh-CN" sz="2800" i="1">
                            <a:latin typeface="Cambria Math" panose="02040503050406030204" pitchFamily="18" charset="0"/>
                            <a:cs typeface="Times New Roman" pitchFamily="18" charset="0"/>
                          </a:rPr>
                        </m:ctrlPr>
                      </m:sSubPr>
                      <m:e>
                        <m:r>
                          <a:rPr lang="en-US" altLang="zh-CN" sz="2800" b="0" i="1" smtClean="0">
                            <a:latin typeface="Cambria Math" charset="0"/>
                            <a:cs typeface="Times New Roman" pitchFamily="18" charset="0"/>
                          </a:rPr>
                          <m:t>𝑑</m:t>
                        </m:r>
                      </m:e>
                      <m:sub>
                        <m:r>
                          <a:rPr lang="en-US" altLang="zh-CN" sz="2800" i="1">
                            <a:latin typeface="Cambria Math" charset="0"/>
                            <a:cs typeface="Times New Roman" pitchFamily="18" charset="0"/>
                          </a:rPr>
                          <m:t>1</m:t>
                        </m:r>
                      </m:sub>
                    </m:sSub>
                  </m:oMath>
                </a14:m>
                <a:endParaRPr kumimoji="1" lang="en-US" altLang="zh-CN" sz="2800" dirty="0"/>
              </a:p>
              <a:p>
                <a:pPr lvl="1">
                  <a:lnSpc>
                    <a:spcPct val="100000"/>
                  </a:lnSpc>
                </a:pPr>
                <a:r>
                  <a:rPr kumimoji="1" lang="zh-CN" altLang="en-US" sz="2800" dirty="0"/>
                  <a:t>分错的样本，其权重乘以</a:t>
                </a:r>
                <a14:m>
                  <m:oMath xmlns:m="http://schemas.openxmlformats.org/officeDocument/2006/math">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𝑑</m:t>
                        </m:r>
                      </m:e>
                      <m:sub>
                        <m:r>
                          <a:rPr lang="en-US" altLang="zh-CN" sz="2800" i="1">
                            <a:latin typeface="Cambria Math" charset="0"/>
                            <a:cs typeface="Times New Roman" pitchFamily="18" charset="0"/>
                          </a:rPr>
                          <m:t>1</m:t>
                        </m:r>
                      </m:sub>
                    </m:sSub>
                  </m:oMath>
                </a14:m>
                <a:endParaRPr kumimoji="1" lang="en-US" altLang="zh-CN" dirty="0"/>
              </a:p>
              <a:p>
                <a:pPr lvl="1">
                  <a:lnSpc>
                    <a:spcPct val="100000"/>
                  </a:lnSpc>
                </a:pPr>
                <a:endParaRPr kumimoji="1" lang="en-US" altLang="zh-CN" dirty="0"/>
              </a:p>
              <a:p>
                <a:pPr>
                  <a:lnSpc>
                    <a:spcPct val="100000"/>
                  </a:lnSpc>
                </a:pPr>
                <a14:m>
                  <m:oMath xmlns:m="http://schemas.openxmlformats.org/officeDocument/2006/math">
                    <m:sSub>
                      <m:sSubPr>
                        <m:ctrlPr>
                          <a:rPr lang="en-US" altLang="zh-CN" i="1">
                            <a:latin typeface="Cambria Math" panose="02040503050406030204" pitchFamily="18" charset="0"/>
                            <a:cs typeface="Times New Roman" pitchFamily="18" charset="0"/>
                          </a:rPr>
                        </m:ctrlPr>
                      </m:sSubPr>
                      <m:e>
                        <m:r>
                          <a:rPr lang="en-US" altLang="zh-CN" i="1">
                            <a:latin typeface="Cambria Math" charset="0"/>
                            <a:cs typeface="Times New Roman" pitchFamily="18" charset="0"/>
                          </a:rPr>
                          <m:t>𝑑</m:t>
                        </m:r>
                      </m:e>
                      <m:sub>
                        <m:r>
                          <a:rPr lang="en-US" altLang="zh-CN" i="1">
                            <a:latin typeface="Cambria Math" charset="0"/>
                            <a:cs typeface="Times New Roman" pitchFamily="18" charset="0"/>
                          </a:rPr>
                          <m:t>1</m:t>
                        </m:r>
                      </m:sub>
                    </m:sSub>
                  </m:oMath>
                </a14:m>
                <a:r>
                  <a:rPr kumimoji="1" lang="zh-CN" altLang="en-US" dirty="0"/>
                  <a:t>的值？</a:t>
                </a:r>
                <a:endParaRPr kumimoji="1" lang="en-US" altLang="zh-CN" dirty="0"/>
              </a:p>
              <a:p>
                <a:pPr>
                  <a:lnSpc>
                    <a:spcPct val="100000"/>
                  </a:lnSpc>
                </a:pPr>
                <a:endParaRPr kumimoji="1" lang="en-US" altLang="zh-CN" dirty="0"/>
              </a:p>
              <a:p>
                <a:pPr>
                  <a:lnSpc>
                    <a:spcPct val="100000"/>
                  </a:lnSpc>
                </a:pPr>
                <a:r>
                  <a:rPr kumimoji="1" lang="zh-CN" altLang="en-US" dirty="0"/>
                  <a:t>为了使得</a:t>
                </a:r>
                <a14:m>
                  <m:oMath xmlns:m="http://schemas.openxmlformats.org/officeDocument/2006/math">
                    <m:sSub>
                      <m:sSubPr>
                        <m:ctrlPr>
                          <a:rPr kumimoji="1" lang="en-US" altLang="zh-CN" i="1">
                            <a:latin typeface="Cambria Math" panose="02040503050406030204" pitchFamily="18" charset="0"/>
                          </a:rPr>
                        </m:ctrlPr>
                      </m:sSubPr>
                      <m:e>
                        <m:r>
                          <a:rPr kumimoji="1" lang="en-US" altLang="zh-CN" b="1" i="1">
                            <a:latin typeface="Cambria Math" charset="0"/>
                          </a:rPr>
                          <m:t>𝒘</m:t>
                        </m:r>
                      </m:e>
                      <m:sub>
                        <m:r>
                          <a:rPr kumimoji="1" lang="en-US" altLang="zh-CN" i="1">
                            <a:latin typeface="Cambria Math" charset="0"/>
                          </a:rPr>
                          <m:t>2</m:t>
                        </m:r>
                      </m:sub>
                    </m:sSub>
                  </m:oMath>
                </a14:m>
                <a:r>
                  <a:rPr kumimoji="1" lang="zh-CN" altLang="en-US" dirty="0"/>
                  <a:t>还是一个分布，</a:t>
                </a:r>
                <a14:m>
                  <m:oMath xmlns:m="http://schemas.openxmlformats.org/officeDocument/2006/math">
                    <m:sSub>
                      <m:sSubPr>
                        <m:ctrlPr>
                          <a:rPr kumimoji="1" lang="en-US" altLang="zh-CN" i="1">
                            <a:latin typeface="Cambria Math" panose="02040503050406030204" pitchFamily="18" charset="0"/>
                          </a:rPr>
                        </m:ctrlPr>
                      </m:sSubPr>
                      <m:e>
                        <m:r>
                          <a:rPr kumimoji="1" lang="en-US" altLang="zh-CN" b="1" i="1">
                            <a:latin typeface="Cambria Math" charset="0"/>
                          </a:rPr>
                          <m:t>𝒘</m:t>
                        </m:r>
                      </m:e>
                      <m:sub>
                        <m:r>
                          <a:rPr kumimoji="1" lang="en-US" altLang="zh-CN" b="0" i="1" smtClean="0">
                            <a:latin typeface="Cambria Math" charset="0"/>
                          </a:rPr>
                          <m:t>1</m:t>
                        </m:r>
                      </m:sub>
                    </m:sSub>
                  </m:oMath>
                </a14:m>
                <a:r>
                  <a:rPr kumimoji="1" lang="zh-CN" altLang="en-US" dirty="0"/>
                  <a:t>乘以</a:t>
                </a:r>
                <a:r>
                  <a:rPr kumimoji="1" lang="en-US" altLang="zh-CN" dirty="0"/>
                  <a:t>/</a:t>
                </a:r>
                <a:r>
                  <a:rPr kumimoji="1" lang="zh-CN" altLang="en-US" dirty="0"/>
                  <a:t>除以</a:t>
                </a:r>
                <a14:m>
                  <m:oMath xmlns:m="http://schemas.openxmlformats.org/officeDocument/2006/math">
                    <m:sSub>
                      <m:sSubPr>
                        <m:ctrlPr>
                          <a:rPr lang="en-US" altLang="zh-CN" i="1">
                            <a:latin typeface="Cambria Math" panose="02040503050406030204" pitchFamily="18" charset="0"/>
                            <a:cs typeface="Times New Roman" pitchFamily="18" charset="0"/>
                          </a:rPr>
                        </m:ctrlPr>
                      </m:sSubPr>
                      <m:e>
                        <m:r>
                          <a:rPr lang="en-US" altLang="zh-CN" i="1">
                            <a:latin typeface="Cambria Math" charset="0"/>
                            <a:cs typeface="Times New Roman" pitchFamily="18" charset="0"/>
                          </a:rPr>
                          <m:t>𝑑</m:t>
                        </m:r>
                      </m:e>
                      <m:sub>
                        <m:r>
                          <a:rPr lang="en-US" altLang="zh-CN" i="1">
                            <a:latin typeface="Cambria Math" charset="0"/>
                            <a:cs typeface="Times New Roman" pitchFamily="18" charset="0"/>
                          </a:rPr>
                          <m:t>1</m:t>
                        </m:r>
                      </m:sub>
                    </m:sSub>
                  </m:oMath>
                </a14:m>
                <a:r>
                  <a:rPr kumimoji="1" lang="zh-CN" altLang="en-US" dirty="0"/>
                  <a:t>后的权重，再除以归一化因子：</a:t>
                </a:r>
                <a14:m>
                  <m:oMath xmlns:m="http://schemas.openxmlformats.org/officeDocument/2006/math">
                    <m:sSub>
                      <m:sSubPr>
                        <m:ctrlPr>
                          <a:rPr lang="en-US" altLang="zh-CN" sz="2400" i="1">
                            <a:latin typeface="Cambria Math" panose="02040503050406030204" pitchFamily="18" charset="0"/>
                            <a:cs typeface="Times New Roman" pitchFamily="18" charset="0"/>
                          </a:rPr>
                        </m:ctrlPr>
                      </m:sSubPr>
                      <m:e>
                        <m:r>
                          <a:rPr lang="en-US" altLang="zh-CN" sz="2400" i="1">
                            <a:latin typeface="Cambria Math" charset="0"/>
                            <a:cs typeface="Times New Roman" pitchFamily="18" charset="0"/>
                          </a:rPr>
                          <m:t>𝑍</m:t>
                        </m:r>
                      </m:e>
                      <m:sub>
                        <m:r>
                          <a:rPr lang="en-US" altLang="zh-CN" sz="2400" b="0" i="1" smtClean="0">
                            <a:latin typeface="Cambria Math" charset="0"/>
                            <a:cs typeface="Times New Roman" pitchFamily="18" charset="0"/>
                          </a:rPr>
                          <m:t>1</m:t>
                        </m:r>
                      </m:sub>
                    </m:sSub>
                    <m:r>
                      <a:rPr lang="en-US" altLang="zh-CN" sz="2400" b="0" i="1" smtClean="0">
                        <a:latin typeface="Cambria Math" charset="0"/>
                        <a:cs typeface="Times New Roman" pitchFamily="18" charset="0"/>
                      </a:rPr>
                      <m:t>=</m:t>
                    </m:r>
                    <m:nary>
                      <m:naryPr>
                        <m:chr m:val="∑"/>
                        <m:limLoc m:val="subSup"/>
                        <m:ctrlPr>
                          <a:rPr kumimoji="1" lang="is-IS" altLang="zh-CN" sz="2400" i="1" smtClean="0">
                            <a:solidFill>
                              <a:srgbClr val="09405E"/>
                            </a:solidFill>
                            <a:latin typeface="Cambria Math" panose="02040503050406030204" pitchFamily="18" charset="0"/>
                          </a:rPr>
                        </m:ctrlPr>
                      </m:naryPr>
                      <m:sub>
                        <m:r>
                          <m:rPr>
                            <m:brk m:alnAt="25"/>
                          </m:rPr>
                          <a:rPr kumimoji="1" lang="en-US" altLang="zh-CN" sz="2400" i="1">
                            <a:solidFill>
                              <a:srgbClr val="09405E"/>
                            </a:solidFill>
                            <a:latin typeface="Cambria Math" charset="0"/>
                          </a:rPr>
                          <m:t>𝑖</m:t>
                        </m:r>
                        <m:r>
                          <a:rPr kumimoji="1" lang="en-US" altLang="zh-CN" sz="2400" i="1">
                            <a:solidFill>
                              <a:srgbClr val="09405E"/>
                            </a:solidFill>
                            <a:latin typeface="Cambria Math" charset="0"/>
                          </a:rPr>
                          <m:t>=1</m:t>
                        </m:r>
                      </m:sub>
                      <m:sup>
                        <m:r>
                          <a:rPr kumimoji="1" lang="en-US" altLang="zh-CN" sz="2400" i="1">
                            <a:solidFill>
                              <a:srgbClr val="09405E"/>
                            </a:solidFill>
                            <a:latin typeface="Cambria Math" charset="0"/>
                          </a:rPr>
                          <m:t>𝑁</m:t>
                        </m:r>
                      </m:sup>
                      <m:e>
                        <m:sSub>
                          <m:sSubPr>
                            <m:ctrlPr>
                              <a:rPr kumimoji="1" lang="en-US" altLang="zh-CN" sz="2400" i="1" smtClean="0">
                                <a:solidFill>
                                  <a:srgbClr val="C00000"/>
                                </a:solidFill>
                                <a:latin typeface="Cambria Math" panose="02040503050406030204" pitchFamily="18" charset="0"/>
                              </a:rPr>
                            </m:ctrlPr>
                          </m:sSubPr>
                          <m:e>
                            <m:r>
                              <a:rPr kumimoji="1" lang="en-US" altLang="zh-CN" sz="2400" i="1">
                                <a:solidFill>
                                  <a:srgbClr val="C00000"/>
                                </a:solidFill>
                                <a:latin typeface="Cambria Math" charset="0"/>
                              </a:rPr>
                              <m:t>𝑤</m:t>
                            </m:r>
                          </m:e>
                          <m:sub>
                            <m:r>
                              <a:rPr kumimoji="1" lang="en-US" altLang="zh-CN" sz="2400" i="1">
                                <a:solidFill>
                                  <a:srgbClr val="C00000"/>
                                </a:solidFill>
                                <a:latin typeface="Cambria Math" charset="0"/>
                              </a:rPr>
                              <m:t>1,</m:t>
                            </m:r>
                            <m:r>
                              <a:rPr kumimoji="1" lang="en-US" altLang="zh-CN" sz="2400" i="1">
                                <a:solidFill>
                                  <a:srgbClr val="C00000"/>
                                </a:solidFill>
                                <a:latin typeface="Cambria Math" charset="0"/>
                              </a:rPr>
                              <m:t>𝑖</m:t>
                            </m:r>
                          </m:sub>
                        </m:sSub>
                        <m:sSub>
                          <m:sSubPr>
                            <m:ctrlPr>
                              <a:rPr lang="en-US" altLang="zh-CN" sz="2400" i="1">
                                <a:solidFill>
                                  <a:srgbClr val="C00000"/>
                                </a:solidFill>
                                <a:latin typeface="Cambria Math" panose="02040503050406030204" pitchFamily="18" charset="0"/>
                                <a:cs typeface="Times New Roman" pitchFamily="18" charset="0"/>
                              </a:rPr>
                            </m:ctrlPr>
                          </m:sSubPr>
                          <m:e>
                            <m:r>
                              <a:rPr lang="en-US" altLang="zh-CN" sz="2400" i="1">
                                <a:solidFill>
                                  <a:srgbClr val="C00000"/>
                                </a:solidFill>
                                <a:latin typeface="Cambria Math" charset="0"/>
                                <a:cs typeface="Times New Roman" pitchFamily="18" charset="0"/>
                              </a:rPr>
                              <m:t>𝑑</m:t>
                            </m:r>
                          </m:e>
                          <m:sub>
                            <m:r>
                              <a:rPr lang="en-US" altLang="zh-CN" sz="2400" i="1">
                                <a:solidFill>
                                  <a:srgbClr val="C00000"/>
                                </a:solidFill>
                                <a:latin typeface="Cambria Math" charset="0"/>
                                <a:cs typeface="Times New Roman" pitchFamily="18" charset="0"/>
                              </a:rPr>
                              <m:t>1</m:t>
                            </m:r>
                          </m:sub>
                        </m:sSub>
                        <m:r>
                          <a:rPr kumimoji="1" lang="zh-CN" altLang="en-US" sz="2400" i="1">
                            <a:solidFill>
                              <a:srgbClr val="09405E"/>
                            </a:solidFill>
                            <a:latin typeface="Cambria Math" charset="0"/>
                          </a:rPr>
                          <m:t>𝕀</m:t>
                        </m:r>
                        <m:d>
                          <m:dPr>
                            <m:ctrlPr>
                              <a:rPr kumimoji="1" lang="mr-IN" altLang="zh-CN" sz="2400" i="1">
                                <a:solidFill>
                                  <a:srgbClr val="09405E"/>
                                </a:solidFill>
                                <a:latin typeface="Cambria Math" panose="02040503050406030204" pitchFamily="18" charset="0"/>
                              </a:rPr>
                            </m:ctrlPr>
                          </m:dPr>
                          <m:e>
                            <m:sSub>
                              <m:sSubPr>
                                <m:ctrlPr>
                                  <a:rPr kumimoji="1" lang="en-US" altLang="zh-CN" sz="2400" i="1">
                                    <a:solidFill>
                                      <a:srgbClr val="09405E"/>
                                    </a:solidFill>
                                    <a:latin typeface="Cambria Math" panose="02040503050406030204" pitchFamily="18" charset="0"/>
                                    <a:ea typeface="Cambria Math" charset="0"/>
                                    <a:cs typeface="Cambria Math" charset="0"/>
                                  </a:rPr>
                                </m:ctrlPr>
                              </m:sSubPr>
                              <m:e>
                                <m:r>
                                  <a:rPr kumimoji="1" lang="en-US" altLang="zh-CN" sz="2400" i="1">
                                    <a:solidFill>
                                      <a:srgbClr val="09405E"/>
                                    </a:solidFill>
                                    <a:latin typeface="Cambria Math" charset="0"/>
                                    <a:ea typeface="Cambria Math" charset="0"/>
                                    <a:cs typeface="Cambria Math" charset="0"/>
                                  </a:rPr>
                                  <m:t>𝑦</m:t>
                                </m:r>
                              </m:e>
                              <m:sub>
                                <m:r>
                                  <a:rPr kumimoji="1" lang="en-US" altLang="zh-CN" sz="2400" i="1">
                                    <a:solidFill>
                                      <a:srgbClr val="09405E"/>
                                    </a:solidFill>
                                    <a:latin typeface="Cambria Math" charset="0"/>
                                    <a:ea typeface="Cambria Math" charset="0"/>
                                    <a:cs typeface="Cambria Math" charset="0"/>
                                  </a:rPr>
                                  <m:t>𝑖</m:t>
                                </m:r>
                              </m:sub>
                            </m:sSub>
                            <m:r>
                              <a:rPr lang="en-US" altLang="zh-CN" sz="2400" i="1">
                                <a:solidFill>
                                  <a:srgbClr val="09405E"/>
                                </a:solidFill>
                                <a:latin typeface="Cambria Math" charset="0"/>
                                <a:ea typeface="Cambria Math" charset="0"/>
                                <a:cs typeface="Cambria Math" charset="0"/>
                              </a:rPr>
                              <m:t>≠</m:t>
                            </m:r>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𝜙</m:t>
                                </m:r>
                              </m:e>
                              <m:sub>
                                <m:r>
                                  <a:rPr lang="en-US" altLang="zh-CN" sz="2400" i="1">
                                    <a:solidFill>
                                      <a:srgbClr val="09405E"/>
                                    </a:solidFill>
                                    <a:latin typeface="Cambria Math" charset="0"/>
                                  </a:rPr>
                                  <m:t>1</m:t>
                                </m:r>
                              </m:sub>
                            </m:sSub>
                            <m:d>
                              <m:dPr>
                                <m:ctrlPr>
                                  <a:rPr lang="mr-IN" altLang="zh-CN" sz="2400" i="1">
                                    <a:solidFill>
                                      <a:srgbClr val="09405E"/>
                                    </a:solidFill>
                                    <a:latin typeface="Cambria Math" panose="02040503050406030204" pitchFamily="18" charset="0"/>
                                  </a:rPr>
                                </m:ctrlPr>
                              </m:dPr>
                              <m:e>
                                <m:sSub>
                                  <m:sSubPr>
                                    <m:ctrlPr>
                                      <a:rPr kumimoji="1" lang="en-US" altLang="zh-CN" sz="2400" i="1">
                                        <a:solidFill>
                                          <a:srgbClr val="09405E"/>
                                        </a:solidFill>
                                        <a:latin typeface="Cambria Math" panose="02040503050406030204" pitchFamily="18" charset="0"/>
                                      </a:rPr>
                                    </m:ctrlPr>
                                  </m:sSubPr>
                                  <m:e>
                                    <m:r>
                                      <a:rPr kumimoji="1" lang="en-US" altLang="zh-CN" sz="2400" b="1">
                                        <a:solidFill>
                                          <a:srgbClr val="09405E"/>
                                        </a:solidFill>
                                        <a:latin typeface="Cambria Math" charset="0"/>
                                      </a:rPr>
                                      <m:t>𝐱</m:t>
                                    </m:r>
                                  </m:e>
                                  <m:sub>
                                    <m:r>
                                      <a:rPr kumimoji="1" lang="en-US" altLang="zh-CN" sz="2400" i="1">
                                        <a:solidFill>
                                          <a:srgbClr val="09405E"/>
                                        </a:solidFill>
                                        <a:latin typeface="Cambria Math" charset="0"/>
                                      </a:rPr>
                                      <m:t>𝑖</m:t>
                                    </m:r>
                                  </m:sub>
                                </m:sSub>
                              </m:e>
                            </m:d>
                          </m:e>
                        </m:d>
                      </m:e>
                    </m:nary>
                    <m:r>
                      <a:rPr lang="en-US" altLang="zh-CN" sz="2400" b="0" i="1" smtClean="0">
                        <a:solidFill>
                          <a:schemeClr val="tx1"/>
                        </a:solidFill>
                        <a:latin typeface="Cambria Math" charset="0"/>
                        <a:cs typeface="Times New Roman" pitchFamily="18" charset="0"/>
                      </a:rPr>
                      <m:t>+</m:t>
                    </m:r>
                    <m:nary>
                      <m:naryPr>
                        <m:chr m:val="∑"/>
                        <m:limLoc m:val="subSup"/>
                        <m:ctrlPr>
                          <a:rPr kumimoji="1" lang="is-IS" altLang="zh-CN" sz="2400" i="1" smtClean="0">
                            <a:solidFill>
                              <a:srgbClr val="09405E"/>
                            </a:solidFill>
                            <a:latin typeface="Cambria Math" panose="02040503050406030204" pitchFamily="18" charset="0"/>
                          </a:rPr>
                        </m:ctrlPr>
                      </m:naryPr>
                      <m:sub>
                        <m:r>
                          <m:rPr>
                            <m:brk m:alnAt="25"/>
                          </m:rPr>
                          <a:rPr kumimoji="1" lang="en-US" altLang="zh-CN" sz="2400" i="1">
                            <a:solidFill>
                              <a:srgbClr val="09405E"/>
                            </a:solidFill>
                            <a:latin typeface="Cambria Math" charset="0"/>
                          </a:rPr>
                          <m:t>𝑖</m:t>
                        </m:r>
                        <m:r>
                          <a:rPr kumimoji="1" lang="en-US" altLang="zh-CN" sz="2400" i="1">
                            <a:solidFill>
                              <a:srgbClr val="09405E"/>
                            </a:solidFill>
                            <a:latin typeface="Cambria Math" charset="0"/>
                          </a:rPr>
                          <m:t>=1</m:t>
                        </m:r>
                      </m:sub>
                      <m:sup>
                        <m:r>
                          <a:rPr kumimoji="1" lang="en-US" altLang="zh-CN" sz="2400" i="1">
                            <a:solidFill>
                              <a:srgbClr val="09405E"/>
                            </a:solidFill>
                            <a:latin typeface="Cambria Math" charset="0"/>
                          </a:rPr>
                          <m:t>𝑁</m:t>
                        </m:r>
                      </m:sup>
                      <m:e>
                        <m:f>
                          <m:fPr>
                            <m:type m:val="lin"/>
                            <m:ctrlPr>
                              <a:rPr kumimoji="1" lang="en-US" altLang="zh-CN" sz="2400" i="1" smtClean="0">
                                <a:solidFill>
                                  <a:srgbClr val="C00000"/>
                                </a:solidFill>
                                <a:latin typeface="Cambria Math" panose="02040503050406030204" pitchFamily="18" charset="0"/>
                              </a:rPr>
                            </m:ctrlPr>
                          </m:fPr>
                          <m:num>
                            <m:sSub>
                              <m:sSubPr>
                                <m:ctrlPr>
                                  <a:rPr kumimoji="1" lang="en-US" altLang="zh-CN" sz="2400" i="1">
                                    <a:solidFill>
                                      <a:srgbClr val="C00000"/>
                                    </a:solidFill>
                                    <a:latin typeface="Cambria Math" panose="02040503050406030204" pitchFamily="18" charset="0"/>
                                  </a:rPr>
                                </m:ctrlPr>
                              </m:sSubPr>
                              <m:e>
                                <m:r>
                                  <a:rPr kumimoji="1" lang="en-US" altLang="zh-CN" sz="2400" i="1">
                                    <a:solidFill>
                                      <a:srgbClr val="C00000"/>
                                    </a:solidFill>
                                    <a:latin typeface="Cambria Math" charset="0"/>
                                  </a:rPr>
                                  <m:t>𝑤</m:t>
                                </m:r>
                              </m:e>
                              <m:sub>
                                <m:r>
                                  <a:rPr kumimoji="1" lang="en-US" altLang="zh-CN" sz="2400" i="1">
                                    <a:solidFill>
                                      <a:srgbClr val="C00000"/>
                                    </a:solidFill>
                                    <a:latin typeface="Cambria Math" charset="0"/>
                                  </a:rPr>
                                  <m:t>1,</m:t>
                                </m:r>
                                <m:r>
                                  <a:rPr kumimoji="1" lang="en-US" altLang="zh-CN" sz="2400" i="1">
                                    <a:solidFill>
                                      <a:srgbClr val="C00000"/>
                                    </a:solidFill>
                                    <a:latin typeface="Cambria Math" charset="0"/>
                                  </a:rPr>
                                  <m:t>𝑖</m:t>
                                </m:r>
                              </m:sub>
                            </m:sSub>
                          </m:num>
                          <m:den>
                            <m:sSub>
                              <m:sSubPr>
                                <m:ctrlPr>
                                  <a:rPr lang="en-US" altLang="zh-CN" sz="2400" i="1">
                                    <a:solidFill>
                                      <a:srgbClr val="C00000"/>
                                    </a:solidFill>
                                    <a:latin typeface="Cambria Math" panose="02040503050406030204" pitchFamily="18" charset="0"/>
                                    <a:cs typeface="Times New Roman" pitchFamily="18" charset="0"/>
                                  </a:rPr>
                                </m:ctrlPr>
                              </m:sSubPr>
                              <m:e>
                                <m:r>
                                  <a:rPr lang="en-US" altLang="zh-CN" sz="2400" i="1">
                                    <a:solidFill>
                                      <a:srgbClr val="C00000"/>
                                    </a:solidFill>
                                    <a:latin typeface="Cambria Math" charset="0"/>
                                    <a:cs typeface="Times New Roman" pitchFamily="18" charset="0"/>
                                  </a:rPr>
                                  <m:t>𝑑</m:t>
                                </m:r>
                              </m:e>
                              <m:sub>
                                <m:r>
                                  <a:rPr lang="en-US" altLang="zh-CN" sz="2400" i="1">
                                    <a:solidFill>
                                      <a:srgbClr val="C00000"/>
                                    </a:solidFill>
                                    <a:latin typeface="Cambria Math" charset="0"/>
                                    <a:cs typeface="Times New Roman" pitchFamily="18" charset="0"/>
                                  </a:rPr>
                                  <m:t>1</m:t>
                                </m:r>
                              </m:sub>
                            </m:sSub>
                          </m:den>
                        </m:f>
                        <m:r>
                          <a:rPr kumimoji="1" lang="zh-CN" altLang="en-US" sz="2400" i="1">
                            <a:solidFill>
                              <a:srgbClr val="09405E"/>
                            </a:solidFill>
                            <a:latin typeface="Cambria Math" charset="0"/>
                          </a:rPr>
                          <m:t>𝕀</m:t>
                        </m:r>
                        <m:d>
                          <m:dPr>
                            <m:ctrlPr>
                              <a:rPr kumimoji="1" lang="mr-IN" altLang="zh-CN" sz="2400" i="1">
                                <a:solidFill>
                                  <a:srgbClr val="09405E"/>
                                </a:solidFill>
                                <a:latin typeface="Cambria Math" panose="02040503050406030204" pitchFamily="18" charset="0"/>
                              </a:rPr>
                            </m:ctrlPr>
                          </m:dPr>
                          <m:e>
                            <m:sSub>
                              <m:sSubPr>
                                <m:ctrlPr>
                                  <a:rPr kumimoji="1" lang="en-US" altLang="zh-CN" sz="2400" i="1">
                                    <a:solidFill>
                                      <a:srgbClr val="09405E"/>
                                    </a:solidFill>
                                    <a:latin typeface="Cambria Math" panose="02040503050406030204" pitchFamily="18" charset="0"/>
                                    <a:ea typeface="Cambria Math" charset="0"/>
                                    <a:cs typeface="Cambria Math" charset="0"/>
                                  </a:rPr>
                                </m:ctrlPr>
                              </m:sSubPr>
                              <m:e>
                                <m:r>
                                  <a:rPr kumimoji="1" lang="en-US" altLang="zh-CN" sz="2400" i="1">
                                    <a:solidFill>
                                      <a:srgbClr val="09405E"/>
                                    </a:solidFill>
                                    <a:latin typeface="Cambria Math" charset="0"/>
                                    <a:ea typeface="Cambria Math" charset="0"/>
                                    <a:cs typeface="Cambria Math" charset="0"/>
                                  </a:rPr>
                                  <m:t>𝑦</m:t>
                                </m:r>
                              </m:e>
                              <m:sub>
                                <m:r>
                                  <a:rPr kumimoji="1" lang="en-US" altLang="zh-CN" sz="2400" i="1">
                                    <a:solidFill>
                                      <a:srgbClr val="09405E"/>
                                    </a:solidFill>
                                    <a:latin typeface="Cambria Math" charset="0"/>
                                    <a:ea typeface="Cambria Math" charset="0"/>
                                    <a:cs typeface="Cambria Math" charset="0"/>
                                  </a:rPr>
                                  <m:t>𝑖</m:t>
                                </m:r>
                              </m:sub>
                            </m:sSub>
                            <m:r>
                              <a:rPr lang="en-US" altLang="zh-CN" sz="2400" i="1">
                                <a:solidFill>
                                  <a:srgbClr val="09405E"/>
                                </a:solidFill>
                                <a:latin typeface="Cambria Math" charset="0"/>
                                <a:ea typeface="Cambria Math" charset="0"/>
                                <a:cs typeface="Cambria Math" charset="0"/>
                              </a:rPr>
                              <m:t>=</m:t>
                            </m:r>
                            <m:sSub>
                              <m:sSubPr>
                                <m:ctrlPr>
                                  <a:rPr lang="en-US" altLang="zh-CN" sz="2400" i="1">
                                    <a:solidFill>
                                      <a:srgbClr val="09405E"/>
                                    </a:solidFill>
                                    <a:latin typeface="Cambria Math" panose="02040503050406030204" pitchFamily="18" charset="0"/>
                                  </a:rPr>
                                </m:ctrlPr>
                              </m:sSubPr>
                              <m:e>
                                <m:r>
                                  <a:rPr lang="en-US" altLang="zh-CN" sz="2400" i="1">
                                    <a:solidFill>
                                      <a:srgbClr val="09405E"/>
                                    </a:solidFill>
                                    <a:latin typeface="Cambria Math" charset="0"/>
                                  </a:rPr>
                                  <m:t>𝜙</m:t>
                                </m:r>
                              </m:e>
                              <m:sub>
                                <m:r>
                                  <a:rPr lang="en-US" altLang="zh-CN" sz="2400" i="1">
                                    <a:solidFill>
                                      <a:srgbClr val="09405E"/>
                                    </a:solidFill>
                                    <a:latin typeface="Cambria Math" charset="0"/>
                                  </a:rPr>
                                  <m:t>1</m:t>
                                </m:r>
                              </m:sub>
                            </m:sSub>
                            <m:d>
                              <m:dPr>
                                <m:ctrlPr>
                                  <a:rPr lang="mr-IN" altLang="zh-CN" sz="2400" i="1">
                                    <a:solidFill>
                                      <a:srgbClr val="09405E"/>
                                    </a:solidFill>
                                    <a:latin typeface="Cambria Math" panose="02040503050406030204" pitchFamily="18" charset="0"/>
                                  </a:rPr>
                                </m:ctrlPr>
                              </m:dPr>
                              <m:e>
                                <m:sSub>
                                  <m:sSubPr>
                                    <m:ctrlPr>
                                      <a:rPr kumimoji="1" lang="en-US" altLang="zh-CN" sz="2400" i="1">
                                        <a:solidFill>
                                          <a:srgbClr val="09405E"/>
                                        </a:solidFill>
                                        <a:latin typeface="Cambria Math" panose="02040503050406030204" pitchFamily="18" charset="0"/>
                                      </a:rPr>
                                    </m:ctrlPr>
                                  </m:sSubPr>
                                  <m:e>
                                    <m:r>
                                      <a:rPr kumimoji="1" lang="en-US" altLang="zh-CN" sz="2400" b="1">
                                        <a:solidFill>
                                          <a:srgbClr val="09405E"/>
                                        </a:solidFill>
                                        <a:latin typeface="Cambria Math" charset="0"/>
                                      </a:rPr>
                                      <m:t>𝐱</m:t>
                                    </m:r>
                                  </m:e>
                                  <m:sub>
                                    <m:r>
                                      <a:rPr kumimoji="1" lang="en-US" altLang="zh-CN" sz="2400" i="1">
                                        <a:solidFill>
                                          <a:srgbClr val="09405E"/>
                                        </a:solidFill>
                                        <a:latin typeface="Cambria Math" charset="0"/>
                                      </a:rPr>
                                      <m:t>𝑖</m:t>
                                    </m:r>
                                  </m:sub>
                                </m:sSub>
                              </m:e>
                            </m:d>
                          </m:e>
                        </m:d>
                      </m:e>
                    </m:nary>
                  </m:oMath>
                </a14:m>
                <a:r>
                  <a:rPr kumimoji="1" lang="zh-CN" altLang="en-US" sz="2400" dirty="0"/>
                  <a:t>，</a:t>
                </a:r>
                <a:endParaRPr kumimoji="1" lang="en-US" altLang="zh-CN" dirty="0"/>
              </a:p>
              <a:p>
                <a:pPr>
                  <a:lnSpc>
                    <a:spcPct val="100000"/>
                  </a:lnSpc>
                </a:pPr>
                <a:r>
                  <a:rPr kumimoji="1" lang="zh-CN" altLang="en-US" dirty="0"/>
                  <a:t>即</a:t>
                </a:r>
                <a:endParaRPr kumimoji="1" lang="en-US" altLang="zh-CN" dirty="0"/>
              </a:p>
              <a:p>
                <a:pPr lvl="1">
                  <a:lnSpc>
                    <a:spcPct val="100000"/>
                  </a:lnSpc>
                </a:pPr>
                <a:r>
                  <a:rPr kumimoji="1" lang="zh-CN" altLang="en-US" sz="2800" dirty="0"/>
                  <a:t>分对的样本的权重：</a:t>
                </a:r>
                <a14:m>
                  <m:oMath xmlns:m="http://schemas.openxmlformats.org/officeDocument/2006/math">
                    <m:sSub>
                      <m:sSubPr>
                        <m:ctrlPr>
                          <a:rPr kumimoji="1" lang="en-US" altLang="zh-CN" sz="2800" i="1">
                            <a:latin typeface="Cambria Math" panose="02040503050406030204" pitchFamily="18" charset="0"/>
                          </a:rPr>
                        </m:ctrlPr>
                      </m:sSubPr>
                      <m:e>
                        <m:r>
                          <a:rPr kumimoji="1" lang="en-US" altLang="zh-CN" sz="2800" i="1">
                            <a:latin typeface="Cambria Math" charset="0"/>
                          </a:rPr>
                          <m:t>𝑤</m:t>
                        </m:r>
                      </m:e>
                      <m:sub>
                        <m:r>
                          <a:rPr kumimoji="1" lang="en-US" altLang="zh-CN" sz="2800" i="1">
                            <a:latin typeface="Cambria Math" charset="0"/>
                          </a:rPr>
                          <m:t>2,</m:t>
                        </m:r>
                        <m:r>
                          <a:rPr kumimoji="1" lang="en-US" altLang="zh-CN" sz="2800" i="1">
                            <a:latin typeface="Cambria Math" charset="0"/>
                          </a:rPr>
                          <m:t>𝑖</m:t>
                        </m:r>
                      </m:sub>
                    </m:sSub>
                    <m:r>
                      <a:rPr kumimoji="1" lang="en-US" altLang="zh-CN" sz="2800" b="0" i="0" smtClean="0">
                        <a:latin typeface="Cambria Math" charset="0"/>
                      </a:rPr>
                      <m:t>=</m:t>
                    </m:r>
                    <m:f>
                      <m:fPr>
                        <m:ctrlPr>
                          <a:rPr kumimoji="1" lang="mr-IN" altLang="zh-CN" sz="2800" b="0" i="1" smtClean="0">
                            <a:latin typeface="Cambria Math" panose="02040503050406030204" pitchFamily="18" charset="0"/>
                          </a:rPr>
                        </m:ctrlPr>
                      </m:fPr>
                      <m:num>
                        <m:f>
                          <m:fPr>
                            <m:type m:val="lin"/>
                            <m:ctrlPr>
                              <a:rPr kumimoji="1" lang="en-US" altLang="zh-CN" sz="2800" i="1">
                                <a:solidFill>
                                  <a:srgbClr val="C00000"/>
                                </a:solidFill>
                                <a:latin typeface="Cambria Math" panose="02040503050406030204" pitchFamily="18" charset="0"/>
                              </a:rPr>
                            </m:ctrlPr>
                          </m:fPr>
                          <m:num>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i="1">
                                    <a:solidFill>
                                      <a:srgbClr val="C00000"/>
                                    </a:solidFill>
                                    <a:latin typeface="Cambria Math" charset="0"/>
                                  </a:rPr>
                                  <m:t>1,</m:t>
                                </m:r>
                                <m:r>
                                  <a:rPr kumimoji="1" lang="en-US" altLang="zh-CN" sz="2800" i="1">
                                    <a:solidFill>
                                      <a:srgbClr val="C00000"/>
                                    </a:solidFill>
                                    <a:latin typeface="Cambria Math" charset="0"/>
                                  </a:rPr>
                                  <m:t>𝑖</m:t>
                                </m:r>
                              </m:sub>
                            </m:sSub>
                          </m:num>
                          <m:den>
                            <m:sSub>
                              <m:sSubPr>
                                <m:ctrlPr>
                                  <a:rPr lang="en-US" altLang="zh-CN" sz="2800" i="1">
                                    <a:solidFill>
                                      <a:srgbClr val="C00000"/>
                                    </a:solidFill>
                                    <a:latin typeface="Cambria Math" panose="02040503050406030204" pitchFamily="18" charset="0"/>
                                    <a:cs typeface="Times New Roman" pitchFamily="18" charset="0"/>
                                  </a:rPr>
                                </m:ctrlPr>
                              </m:sSubPr>
                              <m:e>
                                <m:r>
                                  <a:rPr lang="en-US" altLang="zh-CN" sz="2800" i="1">
                                    <a:solidFill>
                                      <a:srgbClr val="C00000"/>
                                    </a:solidFill>
                                    <a:latin typeface="Cambria Math" charset="0"/>
                                    <a:cs typeface="Times New Roman" pitchFamily="18" charset="0"/>
                                  </a:rPr>
                                  <m:t>𝑑</m:t>
                                </m:r>
                              </m:e>
                              <m:sub>
                                <m:r>
                                  <a:rPr lang="en-US" altLang="zh-CN" sz="2800" i="1">
                                    <a:solidFill>
                                      <a:srgbClr val="C00000"/>
                                    </a:solidFill>
                                    <a:latin typeface="Cambria Math" charset="0"/>
                                    <a:cs typeface="Times New Roman" pitchFamily="18" charset="0"/>
                                  </a:rPr>
                                  <m:t>1</m:t>
                                </m:r>
                              </m:sub>
                            </m:sSub>
                          </m:den>
                        </m:f>
                      </m:num>
                      <m:den>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𝑍</m:t>
                            </m:r>
                          </m:e>
                          <m:sub>
                            <m:r>
                              <a:rPr lang="en-US" altLang="zh-CN" sz="2800" i="1">
                                <a:latin typeface="Cambria Math" charset="0"/>
                                <a:cs typeface="Times New Roman" pitchFamily="18" charset="0"/>
                              </a:rPr>
                              <m:t>1</m:t>
                            </m:r>
                          </m:sub>
                        </m:sSub>
                      </m:den>
                    </m:f>
                  </m:oMath>
                </a14:m>
                <a:endParaRPr kumimoji="1" lang="en-US" altLang="zh-CN" sz="2800" dirty="0"/>
              </a:p>
              <a:p>
                <a:pPr lvl="1">
                  <a:lnSpc>
                    <a:spcPct val="100000"/>
                  </a:lnSpc>
                </a:pPr>
                <a:r>
                  <a:rPr kumimoji="1" lang="zh-CN" altLang="en-US" sz="2800" dirty="0"/>
                  <a:t>分错的样本的权重：</a:t>
                </a:r>
                <a14:m>
                  <m:oMath xmlns:m="http://schemas.openxmlformats.org/officeDocument/2006/math">
                    <m:sSub>
                      <m:sSubPr>
                        <m:ctrlPr>
                          <a:rPr kumimoji="1" lang="en-US" altLang="zh-CN" sz="2800" i="1">
                            <a:latin typeface="Cambria Math" panose="02040503050406030204" pitchFamily="18" charset="0"/>
                          </a:rPr>
                        </m:ctrlPr>
                      </m:sSubPr>
                      <m:e>
                        <m:r>
                          <a:rPr kumimoji="1" lang="en-US" altLang="zh-CN" sz="2800" i="1">
                            <a:latin typeface="Cambria Math" charset="0"/>
                          </a:rPr>
                          <m:t>𝑤</m:t>
                        </m:r>
                      </m:e>
                      <m:sub>
                        <m:r>
                          <a:rPr kumimoji="1" lang="en-US" altLang="zh-CN" sz="2800" i="1">
                            <a:latin typeface="Cambria Math" charset="0"/>
                          </a:rPr>
                          <m:t>2,</m:t>
                        </m:r>
                        <m:r>
                          <a:rPr kumimoji="1" lang="en-US" altLang="zh-CN" sz="2800" i="1">
                            <a:latin typeface="Cambria Math" charset="0"/>
                          </a:rPr>
                          <m:t>𝑖</m:t>
                        </m:r>
                      </m:sub>
                    </m:sSub>
                    <m:r>
                      <a:rPr kumimoji="1" lang="en-US" altLang="zh-CN" sz="2800">
                        <a:latin typeface="Cambria Math" charset="0"/>
                      </a:rPr>
                      <m:t>=</m:t>
                    </m:r>
                    <m:f>
                      <m:fPr>
                        <m:ctrlPr>
                          <a:rPr kumimoji="1" lang="mr-IN" altLang="zh-CN" sz="2800" i="1">
                            <a:latin typeface="Cambria Math" panose="02040503050406030204" pitchFamily="18" charset="0"/>
                          </a:rPr>
                        </m:ctrlPr>
                      </m:fPr>
                      <m:num>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i="1">
                                <a:solidFill>
                                  <a:srgbClr val="C00000"/>
                                </a:solidFill>
                                <a:latin typeface="Cambria Math" charset="0"/>
                              </a:rPr>
                              <m:t>1,</m:t>
                            </m:r>
                            <m:r>
                              <a:rPr kumimoji="1" lang="en-US" altLang="zh-CN" sz="2800" i="1">
                                <a:solidFill>
                                  <a:srgbClr val="C00000"/>
                                </a:solidFill>
                                <a:latin typeface="Cambria Math" charset="0"/>
                              </a:rPr>
                              <m:t>𝑖</m:t>
                            </m:r>
                          </m:sub>
                        </m:sSub>
                        <m:sSub>
                          <m:sSubPr>
                            <m:ctrlPr>
                              <a:rPr lang="en-US" altLang="zh-CN" sz="2800" i="1">
                                <a:solidFill>
                                  <a:srgbClr val="C00000"/>
                                </a:solidFill>
                                <a:latin typeface="Cambria Math" panose="02040503050406030204" pitchFamily="18" charset="0"/>
                                <a:cs typeface="Times New Roman" pitchFamily="18" charset="0"/>
                              </a:rPr>
                            </m:ctrlPr>
                          </m:sSubPr>
                          <m:e>
                            <m:r>
                              <a:rPr lang="en-US" altLang="zh-CN" sz="2800" i="1">
                                <a:solidFill>
                                  <a:srgbClr val="C00000"/>
                                </a:solidFill>
                                <a:latin typeface="Cambria Math" charset="0"/>
                                <a:cs typeface="Times New Roman" pitchFamily="18" charset="0"/>
                              </a:rPr>
                              <m:t>𝑑</m:t>
                            </m:r>
                          </m:e>
                          <m:sub>
                            <m:r>
                              <a:rPr lang="en-US" altLang="zh-CN" sz="2800" i="1">
                                <a:solidFill>
                                  <a:srgbClr val="C00000"/>
                                </a:solidFill>
                                <a:latin typeface="Cambria Math" charset="0"/>
                                <a:cs typeface="Times New Roman" pitchFamily="18" charset="0"/>
                              </a:rPr>
                              <m:t>1</m:t>
                            </m:r>
                          </m:sub>
                        </m:sSub>
                      </m:num>
                      <m:den>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𝑍</m:t>
                            </m:r>
                          </m:e>
                          <m:sub>
                            <m:r>
                              <a:rPr lang="en-US" altLang="zh-CN" sz="2800" i="1">
                                <a:latin typeface="Cambria Math" charset="0"/>
                                <a:cs typeface="Times New Roman" pitchFamily="18" charset="0"/>
                              </a:rPr>
                              <m:t>1</m:t>
                            </m:r>
                          </m:sub>
                        </m:sSub>
                      </m:den>
                    </m:f>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rotWithShape="0">
                <a:blip r:embed="rId2"/>
                <a:stretch>
                  <a:fillRect l="-964" t="-1164" b="-6636"/>
                </a:stretch>
              </a:blipFill>
            </p:spPr>
            <p:txBody>
              <a:bodyPr/>
              <a:lstStyle/>
              <a:p>
                <a:r>
                  <a:rPr lang="zh-CN" altLang="en-US">
                    <a:noFill/>
                  </a:rPr>
                  <a:t> </a:t>
                </a:r>
              </a:p>
            </p:txBody>
          </p:sp>
        </mc:Fallback>
      </mc:AlternateContent>
      <p:sp>
        <p:nvSpPr>
          <p:cNvPr id="4" name="文本框 3"/>
          <p:cNvSpPr txBox="1"/>
          <p:nvPr/>
        </p:nvSpPr>
        <p:spPr>
          <a:xfrm>
            <a:off x="6096000" y="1641847"/>
            <a:ext cx="1620957" cy="523220"/>
          </a:xfrm>
          <a:prstGeom prst="rect">
            <a:avLst/>
          </a:prstGeom>
          <a:noFill/>
        </p:spPr>
        <p:txBody>
          <a:bodyPr wrap="none" rtlCol="0">
            <a:spAutoFit/>
          </a:bodyPr>
          <a:lstStyle/>
          <a:p>
            <a:r>
              <a:rPr kumimoji="1" lang="zh-CN" altLang="en-US" sz="2800" dirty="0">
                <a:solidFill>
                  <a:srgbClr val="C00000"/>
                </a:solidFill>
                <a:latin typeface="微软雅黑" panose="020B0503020204020204" pitchFamily="34" charset="-122"/>
                <a:ea typeface="微软雅黑" panose="020B0503020204020204" pitchFamily="34" charset="-122"/>
              </a:rPr>
              <a:t>权重减小</a:t>
            </a:r>
          </a:p>
        </p:txBody>
      </p:sp>
      <p:sp>
        <p:nvSpPr>
          <p:cNvPr id="5" name="文本框 4"/>
          <p:cNvSpPr txBox="1"/>
          <p:nvPr/>
        </p:nvSpPr>
        <p:spPr>
          <a:xfrm>
            <a:off x="6096000" y="2155655"/>
            <a:ext cx="1620957" cy="523220"/>
          </a:xfrm>
          <a:prstGeom prst="rect">
            <a:avLst/>
          </a:prstGeom>
          <a:noFill/>
        </p:spPr>
        <p:txBody>
          <a:bodyPr wrap="none" rtlCol="0">
            <a:spAutoFit/>
          </a:bodyPr>
          <a:lstStyle/>
          <a:p>
            <a:r>
              <a:rPr kumimoji="1" lang="zh-CN" altLang="en-US" sz="2800" dirty="0">
                <a:solidFill>
                  <a:srgbClr val="C00000"/>
                </a:solidFill>
                <a:latin typeface="微软雅黑" panose="020B0503020204020204" pitchFamily="34" charset="-122"/>
                <a:ea typeface="微软雅黑" panose="020B0503020204020204" pitchFamily="34" charset="-122"/>
              </a:rPr>
              <a:t>权重增大</a:t>
            </a:r>
          </a:p>
        </p:txBody>
      </p:sp>
    </p:spTree>
    <p:extLst>
      <p:ext uri="{BB962C8B-B14F-4D97-AF65-F5344CB8AC3E}">
        <p14:creationId xmlns:p14="http://schemas.microsoft.com/office/powerpoint/2010/main" val="1202327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样本重新加权</a:t>
            </a:r>
          </a:p>
        </p:txBody>
      </p:sp>
      <p:sp>
        <p:nvSpPr>
          <p:cNvPr id="3" name="内容占位符 2"/>
          <p:cNvSpPr>
            <a:spLocks noGrp="1"/>
          </p:cNvSpPr>
          <p:nvPr>
            <p:ph sz="quarter" idx="10"/>
          </p:nvPr>
        </p:nvSpPr>
        <p:spPr/>
        <p:txBody>
          <a:bodyPr/>
          <a:lstStyle/>
          <a:p>
            <a:endParaRPr kumimoji="1" lang="zh-CN" altLang="en-US" dirty="0"/>
          </a:p>
        </p:txBody>
      </p:sp>
      <mc:AlternateContent xmlns:mc="http://schemas.openxmlformats.org/markup-compatibility/2006" xmlns:a14="http://schemas.microsoft.com/office/drawing/2010/main">
        <mc:Choice Requires="a14">
          <p:sp>
            <p:nvSpPr>
              <p:cNvPr id="9" name="矩形 8"/>
              <p:cNvSpPr/>
              <p:nvPr/>
            </p:nvSpPr>
            <p:spPr>
              <a:xfrm>
                <a:off x="502647" y="1723394"/>
                <a:ext cx="8729506" cy="989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ctrlPr>
                            <a:rPr kumimoji="1" lang="is-IS" altLang="zh-CN" sz="2800" i="1" smtClean="0">
                              <a:latin typeface="Cambria Math" panose="02040503050406030204" pitchFamily="18" charset="0"/>
                            </a:rPr>
                          </m:ctrlPr>
                        </m:naryPr>
                        <m:sub>
                          <m:r>
                            <m:rPr>
                              <m:brk m:alnAt="25"/>
                            </m:rPr>
                            <a:rPr kumimoji="1" lang="en-US" altLang="zh-CN" sz="2800" i="1">
                              <a:latin typeface="Cambria Math" charset="0"/>
                            </a:rPr>
                            <m:t>𝑖</m:t>
                          </m:r>
                          <m:r>
                            <a:rPr kumimoji="1" lang="en-US" altLang="zh-CN" sz="2800" i="1">
                              <a:latin typeface="Cambria Math" charset="0"/>
                            </a:rPr>
                            <m:t>=1</m:t>
                          </m:r>
                        </m:sub>
                        <m:sup>
                          <m:r>
                            <a:rPr kumimoji="1" lang="en-US" altLang="zh-CN" sz="2800" i="1">
                              <a:latin typeface="Cambria Math" charset="0"/>
                            </a:rPr>
                            <m:t>𝑁</m:t>
                          </m:r>
                        </m:sup>
                        <m:e>
                          <m:sSub>
                            <m:sSubPr>
                              <m:ctrlPr>
                                <a:rPr kumimoji="1" lang="en-US" altLang="zh-CN" sz="2800" i="1">
                                  <a:latin typeface="Cambria Math" panose="02040503050406030204" pitchFamily="18" charset="0"/>
                                </a:rPr>
                              </m:ctrlPr>
                            </m:sSubPr>
                            <m:e>
                              <m:r>
                                <a:rPr kumimoji="1" lang="en-US" altLang="zh-CN" sz="2800" i="1">
                                  <a:latin typeface="Cambria Math" charset="0"/>
                                </a:rPr>
                                <m:t>𝑤</m:t>
                              </m:r>
                            </m:e>
                            <m:sub>
                              <m:r>
                                <a:rPr kumimoji="1" lang="en-US" altLang="zh-CN" sz="2800" i="1">
                                  <a:latin typeface="Cambria Math" charset="0"/>
                                </a:rPr>
                                <m:t>2,</m:t>
                              </m:r>
                              <m:r>
                                <a:rPr kumimoji="1" lang="en-US" altLang="zh-CN" sz="2800" i="1">
                                  <a:latin typeface="Cambria Math" charset="0"/>
                                </a:rPr>
                                <m:t>𝑖</m:t>
                              </m:r>
                            </m:sub>
                          </m:sSub>
                          <m:r>
                            <a:rPr kumimoji="1" lang="zh-CN" altLang="en-US" sz="2800" i="1">
                              <a:latin typeface="Cambria Math" charset="0"/>
                            </a:rPr>
                            <m:t>𝕀</m:t>
                          </m:r>
                          <m:d>
                            <m:dPr>
                              <m:ctrlPr>
                                <a:rPr kumimoji="1" lang="mr-IN" altLang="zh-CN" sz="2800" i="1">
                                  <a:latin typeface="Cambria Math" panose="02040503050406030204" pitchFamily="18" charset="0"/>
                                </a:rPr>
                              </m:ctrlPr>
                            </m:dPr>
                            <m:e>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𝑦</m:t>
                                  </m:r>
                                </m:e>
                                <m:sub>
                                  <m:r>
                                    <a:rPr kumimoji="1"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𝜙</m:t>
                                  </m:r>
                                </m:e>
                                <m:sub>
                                  <m:r>
                                    <a:rPr lang="en-US" altLang="zh-CN" sz="2800" i="1">
                                      <a:latin typeface="Cambria Math" charset="0"/>
                                    </a:rPr>
                                    <m:t>1</m:t>
                                  </m:r>
                                </m:sub>
                              </m:sSub>
                              <m:d>
                                <m:dPr>
                                  <m:ctrlPr>
                                    <a:rPr lang="mr-IN"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b="1">
                                          <a:latin typeface="Cambria Math" charset="0"/>
                                        </a:rPr>
                                        <m:t>𝐱</m:t>
                                      </m:r>
                                    </m:e>
                                    <m:sub>
                                      <m:r>
                                        <a:rPr kumimoji="1" lang="en-US" altLang="zh-CN" sz="2800" i="1">
                                          <a:latin typeface="Cambria Math" charset="0"/>
                                        </a:rPr>
                                        <m:t>𝑖</m:t>
                                      </m:r>
                                    </m:sub>
                                  </m:sSub>
                                </m:e>
                              </m:d>
                            </m:e>
                          </m:d>
                        </m:e>
                      </m:nary>
                      <m:r>
                        <a:rPr lang="en-US" altLang="zh-CN" sz="2800" b="0" i="1" smtClean="0">
                          <a:latin typeface="Cambria Math" charset="0"/>
                          <a:cs typeface="Times New Roman" pitchFamily="18" charset="0"/>
                        </a:rPr>
                        <m:t>=</m:t>
                      </m:r>
                      <m:nary>
                        <m:naryPr>
                          <m:chr m:val="∑"/>
                          <m:limLoc m:val="subSup"/>
                          <m:ctrlPr>
                            <a:rPr kumimoji="1" lang="is-IS" altLang="zh-CN" sz="2800" i="1">
                              <a:latin typeface="Cambria Math" panose="02040503050406030204" pitchFamily="18" charset="0"/>
                            </a:rPr>
                          </m:ctrlPr>
                        </m:naryPr>
                        <m:sub>
                          <m:r>
                            <m:rPr>
                              <m:brk m:alnAt="25"/>
                            </m:rPr>
                            <a:rPr kumimoji="1" lang="en-US" altLang="zh-CN" sz="2800" i="1">
                              <a:latin typeface="Cambria Math" charset="0"/>
                            </a:rPr>
                            <m:t>𝑖</m:t>
                          </m:r>
                          <m:r>
                            <a:rPr kumimoji="1" lang="en-US" altLang="zh-CN" sz="2800" i="1">
                              <a:latin typeface="Cambria Math" charset="0"/>
                            </a:rPr>
                            <m:t>=1</m:t>
                          </m:r>
                        </m:sub>
                        <m:sup>
                          <m:r>
                            <a:rPr kumimoji="1" lang="en-US" altLang="zh-CN" sz="2800" i="1">
                              <a:latin typeface="Cambria Math" charset="0"/>
                            </a:rPr>
                            <m:t>𝑁</m:t>
                          </m:r>
                        </m:sup>
                        <m:e>
                          <m:f>
                            <m:fPr>
                              <m:ctrlPr>
                                <a:rPr kumimoji="1" lang="mr-IN" altLang="zh-CN" sz="2800" i="1">
                                  <a:latin typeface="Cambria Math" panose="02040503050406030204" pitchFamily="18" charset="0"/>
                                </a:rPr>
                              </m:ctrlPr>
                            </m:fPr>
                            <m:num>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i="1">
                                      <a:solidFill>
                                        <a:srgbClr val="C00000"/>
                                      </a:solidFill>
                                      <a:latin typeface="Cambria Math" charset="0"/>
                                    </a:rPr>
                                    <m:t>1,</m:t>
                                  </m:r>
                                  <m:r>
                                    <a:rPr kumimoji="1" lang="en-US" altLang="zh-CN" sz="2800" i="1">
                                      <a:solidFill>
                                        <a:srgbClr val="C00000"/>
                                      </a:solidFill>
                                      <a:latin typeface="Cambria Math" charset="0"/>
                                    </a:rPr>
                                    <m:t>𝑖</m:t>
                                  </m:r>
                                </m:sub>
                              </m:sSub>
                              <m:sSub>
                                <m:sSubPr>
                                  <m:ctrlPr>
                                    <a:rPr lang="en-US" altLang="zh-CN" sz="2800" i="1">
                                      <a:solidFill>
                                        <a:srgbClr val="C00000"/>
                                      </a:solidFill>
                                      <a:latin typeface="Cambria Math" panose="02040503050406030204" pitchFamily="18" charset="0"/>
                                      <a:cs typeface="Times New Roman" pitchFamily="18" charset="0"/>
                                    </a:rPr>
                                  </m:ctrlPr>
                                </m:sSubPr>
                                <m:e>
                                  <m:r>
                                    <a:rPr lang="en-US" altLang="zh-CN" sz="2800" i="1">
                                      <a:solidFill>
                                        <a:srgbClr val="C00000"/>
                                      </a:solidFill>
                                      <a:latin typeface="Cambria Math" charset="0"/>
                                      <a:cs typeface="Times New Roman" pitchFamily="18" charset="0"/>
                                    </a:rPr>
                                    <m:t>𝑑</m:t>
                                  </m:r>
                                </m:e>
                                <m:sub>
                                  <m:r>
                                    <a:rPr lang="en-US" altLang="zh-CN" sz="2800" i="1">
                                      <a:solidFill>
                                        <a:srgbClr val="C00000"/>
                                      </a:solidFill>
                                      <a:latin typeface="Cambria Math" charset="0"/>
                                      <a:cs typeface="Times New Roman" pitchFamily="18" charset="0"/>
                                    </a:rPr>
                                    <m:t>1</m:t>
                                  </m:r>
                                </m:sub>
                              </m:sSub>
                            </m:num>
                            <m:den>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𝑍</m:t>
                                  </m:r>
                                </m:e>
                                <m:sub>
                                  <m:r>
                                    <a:rPr lang="en-US" altLang="zh-CN" sz="2800" i="1">
                                      <a:latin typeface="Cambria Math" charset="0"/>
                                      <a:cs typeface="Times New Roman" pitchFamily="18" charset="0"/>
                                    </a:rPr>
                                    <m:t>1</m:t>
                                  </m:r>
                                </m:sub>
                              </m:sSub>
                            </m:den>
                          </m:f>
                          <m:r>
                            <a:rPr kumimoji="1" lang="zh-CN" altLang="en-US" sz="2800" i="1">
                              <a:latin typeface="Cambria Math" charset="0"/>
                            </a:rPr>
                            <m:t>𝕀</m:t>
                          </m:r>
                          <m:d>
                            <m:dPr>
                              <m:ctrlPr>
                                <a:rPr kumimoji="1" lang="mr-IN" altLang="zh-CN" sz="2800" i="1">
                                  <a:latin typeface="Cambria Math" panose="02040503050406030204" pitchFamily="18" charset="0"/>
                                </a:rPr>
                              </m:ctrlPr>
                            </m:dPr>
                            <m:e>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𝑦</m:t>
                                  </m:r>
                                </m:e>
                                <m:sub>
                                  <m:r>
                                    <a:rPr kumimoji="1"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𝜙</m:t>
                                  </m:r>
                                </m:e>
                                <m:sub>
                                  <m:r>
                                    <a:rPr lang="en-US" altLang="zh-CN" sz="2800" i="1">
                                      <a:latin typeface="Cambria Math" charset="0"/>
                                    </a:rPr>
                                    <m:t>1</m:t>
                                  </m:r>
                                </m:sub>
                              </m:sSub>
                              <m:d>
                                <m:dPr>
                                  <m:ctrlPr>
                                    <a:rPr lang="mr-IN"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b="1">
                                          <a:latin typeface="Cambria Math" charset="0"/>
                                        </a:rPr>
                                        <m:t>𝐱</m:t>
                                      </m:r>
                                    </m:e>
                                    <m:sub>
                                      <m:r>
                                        <a:rPr kumimoji="1" lang="en-US" altLang="zh-CN" sz="2800" i="1">
                                          <a:latin typeface="Cambria Math" charset="0"/>
                                        </a:rPr>
                                        <m:t>𝑖</m:t>
                                      </m:r>
                                    </m:sub>
                                  </m:sSub>
                                </m:e>
                              </m:d>
                            </m:e>
                          </m:d>
                        </m:e>
                      </m:nary>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502647" y="1723394"/>
                <a:ext cx="8729506" cy="989053"/>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75410" y="4795534"/>
                <a:ext cx="9227526" cy="974177"/>
              </a:xfrm>
              <a:prstGeom prst="rect">
                <a:avLst/>
              </a:prstGeom>
              <a:ln w="25400">
                <a:noFill/>
              </a:ln>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ctrlPr>
                            <a:rPr kumimoji="1" lang="is-IS" altLang="zh-CN" sz="2800" i="1">
                              <a:solidFill>
                                <a:schemeClr val="tx1"/>
                              </a:solidFill>
                              <a:latin typeface="Cambria Math" panose="02040503050406030204" pitchFamily="18" charset="0"/>
                            </a:rPr>
                          </m:ctrlPr>
                        </m:naryPr>
                        <m:sub>
                          <m:r>
                            <m:rPr>
                              <m:brk m:alnAt="25"/>
                            </m:rPr>
                            <a:rPr kumimoji="1" lang="en-US" altLang="zh-CN" sz="2800" i="1">
                              <a:solidFill>
                                <a:schemeClr val="tx1"/>
                              </a:solidFill>
                              <a:latin typeface="Cambria Math" charset="0"/>
                            </a:rPr>
                            <m:t>𝑖</m:t>
                          </m:r>
                          <m:r>
                            <a:rPr kumimoji="1" lang="en-US" altLang="zh-CN" sz="2800" i="1">
                              <a:solidFill>
                                <a:schemeClr val="tx1"/>
                              </a:solidFill>
                              <a:latin typeface="Cambria Math" charset="0"/>
                            </a:rPr>
                            <m:t>=1</m:t>
                          </m:r>
                        </m:sub>
                        <m:sup>
                          <m:r>
                            <a:rPr kumimoji="1" lang="en-US" altLang="zh-CN" sz="2800" i="1">
                              <a:solidFill>
                                <a:schemeClr val="tx1"/>
                              </a:solidFill>
                              <a:latin typeface="Cambria Math" charset="0"/>
                            </a:rPr>
                            <m:t>𝑁</m:t>
                          </m:r>
                        </m:sup>
                        <m:e>
                          <m:sSub>
                            <m:sSubPr>
                              <m:ctrlPr>
                                <a:rPr kumimoji="1" lang="en-US" altLang="zh-CN" sz="2800" i="1" smtClean="0">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i="1">
                                  <a:solidFill>
                                    <a:srgbClr val="C00000"/>
                                  </a:solidFill>
                                  <a:latin typeface="Cambria Math" charset="0"/>
                                </a:rPr>
                                <m:t>1,</m:t>
                              </m:r>
                              <m:r>
                                <a:rPr kumimoji="1" lang="en-US" altLang="zh-CN" sz="2800" i="1">
                                  <a:solidFill>
                                    <a:srgbClr val="C00000"/>
                                  </a:solidFill>
                                  <a:latin typeface="Cambria Math" charset="0"/>
                                </a:rPr>
                                <m:t>𝑖</m:t>
                              </m:r>
                            </m:sub>
                          </m:sSub>
                          <m:sSub>
                            <m:sSubPr>
                              <m:ctrlPr>
                                <a:rPr lang="en-US" altLang="zh-CN" sz="2800" i="1">
                                  <a:solidFill>
                                    <a:srgbClr val="C00000"/>
                                  </a:solidFill>
                                  <a:latin typeface="Cambria Math" panose="02040503050406030204" pitchFamily="18" charset="0"/>
                                  <a:cs typeface="Times New Roman" pitchFamily="18" charset="0"/>
                                </a:rPr>
                              </m:ctrlPr>
                            </m:sSubPr>
                            <m:e>
                              <m:r>
                                <a:rPr lang="en-US" altLang="zh-CN" sz="2800" i="1">
                                  <a:solidFill>
                                    <a:srgbClr val="C00000"/>
                                  </a:solidFill>
                                  <a:latin typeface="Cambria Math" charset="0"/>
                                  <a:cs typeface="Times New Roman" pitchFamily="18" charset="0"/>
                                </a:rPr>
                                <m:t>𝑑</m:t>
                              </m:r>
                            </m:e>
                            <m:sub>
                              <m:r>
                                <a:rPr lang="en-US" altLang="zh-CN" sz="2800" i="1">
                                  <a:solidFill>
                                    <a:srgbClr val="C00000"/>
                                  </a:solidFill>
                                  <a:latin typeface="Cambria Math" charset="0"/>
                                  <a:cs typeface="Times New Roman" pitchFamily="18" charset="0"/>
                                </a:rPr>
                                <m:t>1</m:t>
                              </m:r>
                            </m:sub>
                          </m:sSub>
                          <m:r>
                            <a:rPr kumimoji="1" lang="zh-CN" altLang="en-US" sz="2800" i="1">
                              <a:solidFill>
                                <a:schemeClr val="tx1"/>
                              </a:solidFill>
                              <a:latin typeface="Cambria Math" charset="0"/>
                            </a:rPr>
                            <m:t>𝕀</m:t>
                          </m:r>
                          <m:d>
                            <m:dPr>
                              <m:ctrlPr>
                                <a:rPr kumimoji="1" lang="mr-IN" altLang="zh-CN" sz="2800" i="1">
                                  <a:solidFill>
                                    <a:schemeClr val="tx1"/>
                                  </a:solidFill>
                                  <a:latin typeface="Cambria Math" panose="02040503050406030204" pitchFamily="18" charset="0"/>
                                </a:rPr>
                              </m:ctrlPr>
                            </m:dPr>
                            <m:e>
                              <m:sSub>
                                <m:sSubPr>
                                  <m:ctrlPr>
                                    <a:rPr kumimoji="1" lang="en-US" altLang="zh-CN" sz="2800" i="1">
                                      <a:solidFill>
                                        <a:schemeClr val="tx1"/>
                                      </a:solidFill>
                                      <a:latin typeface="Cambria Math" panose="02040503050406030204" pitchFamily="18" charset="0"/>
                                      <a:ea typeface="Cambria Math" charset="0"/>
                                      <a:cs typeface="Cambria Math" charset="0"/>
                                    </a:rPr>
                                  </m:ctrlPr>
                                </m:sSubPr>
                                <m:e>
                                  <m:r>
                                    <a:rPr kumimoji="1" lang="en-US" altLang="zh-CN" sz="2800" i="1">
                                      <a:solidFill>
                                        <a:schemeClr val="tx1"/>
                                      </a:solidFill>
                                      <a:latin typeface="Cambria Math" charset="0"/>
                                      <a:ea typeface="Cambria Math" charset="0"/>
                                      <a:cs typeface="Cambria Math" charset="0"/>
                                    </a:rPr>
                                    <m:t>𝑦</m:t>
                                  </m:r>
                                </m:e>
                                <m:sub>
                                  <m:r>
                                    <a:rPr kumimoji="1" lang="en-US" altLang="zh-CN" sz="2800" i="1">
                                      <a:solidFill>
                                        <a:schemeClr val="tx1"/>
                                      </a:solidFill>
                                      <a:latin typeface="Cambria Math" charset="0"/>
                                      <a:ea typeface="Cambria Math" charset="0"/>
                                      <a:cs typeface="Cambria Math" charset="0"/>
                                    </a:rPr>
                                    <m:t>𝑖</m:t>
                                  </m:r>
                                </m:sub>
                              </m:sSub>
                              <m:r>
                                <a:rPr lang="en-US" altLang="zh-CN" sz="2800" i="1">
                                  <a:solidFill>
                                    <a:schemeClr val="tx1"/>
                                  </a:solidFill>
                                  <a:latin typeface="Cambria Math" charset="0"/>
                                  <a:ea typeface="Cambria Math" charset="0"/>
                                  <a:cs typeface="Cambria Math"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charset="0"/>
                                    </a:rPr>
                                    <m:t>𝜙</m:t>
                                  </m:r>
                                </m:e>
                                <m:sub>
                                  <m:r>
                                    <a:rPr lang="en-US" altLang="zh-CN" sz="2800" i="1">
                                      <a:solidFill>
                                        <a:schemeClr val="tx1"/>
                                      </a:solidFill>
                                      <a:latin typeface="Cambria Math" charset="0"/>
                                    </a:rPr>
                                    <m:t>1</m:t>
                                  </m:r>
                                </m:sub>
                              </m:sSub>
                              <m:d>
                                <m:dPr>
                                  <m:ctrlPr>
                                    <a:rPr lang="mr-IN" altLang="zh-CN" sz="2800" i="1">
                                      <a:solidFill>
                                        <a:schemeClr val="tx1"/>
                                      </a:solidFill>
                                      <a:latin typeface="Cambria Math" panose="02040503050406030204" pitchFamily="18" charset="0"/>
                                    </a:rPr>
                                  </m:ctrlPr>
                                </m:dPr>
                                <m:e>
                                  <m:sSub>
                                    <m:sSubPr>
                                      <m:ctrlPr>
                                        <a:rPr kumimoji="1" lang="en-US" altLang="zh-CN" sz="2800" i="1">
                                          <a:solidFill>
                                            <a:schemeClr val="tx1"/>
                                          </a:solidFill>
                                          <a:latin typeface="Cambria Math" panose="02040503050406030204" pitchFamily="18" charset="0"/>
                                        </a:rPr>
                                      </m:ctrlPr>
                                    </m:sSubPr>
                                    <m:e>
                                      <m:r>
                                        <a:rPr kumimoji="1" lang="en-US" altLang="zh-CN" sz="2800" b="1">
                                          <a:solidFill>
                                            <a:schemeClr val="tx1"/>
                                          </a:solidFill>
                                          <a:latin typeface="Cambria Math" charset="0"/>
                                        </a:rPr>
                                        <m:t>𝐱</m:t>
                                      </m:r>
                                    </m:e>
                                    <m:sub>
                                      <m:r>
                                        <a:rPr kumimoji="1" lang="en-US" altLang="zh-CN" sz="2800" i="1">
                                          <a:solidFill>
                                            <a:schemeClr val="tx1"/>
                                          </a:solidFill>
                                          <a:latin typeface="Cambria Math" charset="0"/>
                                        </a:rPr>
                                        <m:t>𝑖</m:t>
                                      </m:r>
                                    </m:sub>
                                  </m:sSub>
                                </m:e>
                              </m:d>
                            </m:e>
                          </m:d>
                        </m:e>
                      </m:nary>
                      <m:r>
                        <a:rPr lang="en-US" altLang="zh-CN" sz="2800" i="1">
                          <a:solidFill>
                            <a:schemeClr val="tx1"/>
                          </a:solidFill>
                          <a:latin typeface="Cambria Math" charset="0"/>
                          <a:cs typeface="Times New Roman" pitchFamily="18" charset="0"/>
                        </a:rPr>
                        <m:t>=</m:t>
                      </m:r>
                      <m:nary>
                        <m:naryPr>
                          <m:chr m:val="∑"/>
                          <m:limLoc m:val="subSup"/>
                          <m:ctrlPr>
                            <a:rPr kumimoji="1" lang="is-IS" altLang="zh-CN" sz="2800" i="1">
                              <a:solidFill>
                                <a:schemeClr val="tx1"/>
                              </a:solidFill>
                              <a:latin typeface="Cambria Math" panose="02040503050406030204" pitchFamily="18" charset="0"/>
                            </a:rPr>
                          </m:ctrlPr>
                        </m:naryPr>
                        <m:sub>
                          <m:r>
                            <m:rPr>
                              <m:brk m:alnAt="25"/>
                            </m:rPr>
                            <a:rPr kumimoji="1" lang="en-US" altLang="zh-CN" sz="2800" i="1">
                              <a:solidFill>
                                <a:schemeClr val="tx1"/>
                              </a:solidFill>
                              <a:latin typeface="Cambria Math" charset="0"/>
                            </a:rPr>
                            <m:t>𝑖</m:t>
                          </m:r>
                          <m:r>
                            <a:rPr kumimoji="1" lang="en-US" altLang="zh-CN" sz="2800" i="1">
                              <a:solidFill>
                                <a:schemeClr val="tx1"/>
                              </a:solidFill>
                              <a:latin typeface="Cambria Math" charset="0"/>
                            </a:rPr>
                            <m:t>=1</m:t>
                          </m:r>
                        </m:sub>
                        <m:sup>
                          <m:r>
                            <a:rPr kumimoji="1" lang="en-US" altLang="zh-CN" sz="2800" i="1">
                              <a:solidFill>
                                <a:schemeClr val="tx1"/>
                              </a:solidFill>
                              <a:latin typeface="Cambria Math" charset="0"/>
                            </a:rPr>
                            <m:t>𝑁</m:t>
                          </m:r>
                        </m:sup>
                        <m:e>
                          <m:f>
                            <m:fPr>
                              <m:type m:val="lin"/>
                              <m:ctrlPr>
                                <a:rPr kumimoji="1" lang="en-US" altLang="zh-CN" sz="2800" i="1" smtClean="0">
                                  <a:solidFill>
                                    <a:srgbClr val="C00000"/>
                                  </a:solidFill>
                                  <a:latin typeface="Cambria Math" panose="02040503050406030204" pitchFamily="18" charset="0"/>
                                </a:rPr>
                              </m:ctrlPr>
                            </m:fPr>
                            <m:num>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i="1">
                                      <a:solidFill>
                                        <a:srgbClr val="C00000"/>
                                      </a:solidFill>
                                      <a:latin typeface="Cambria Math" charset="0"/>
                                    </a:rPr>
                                    <m:t>1,</m:t>
                                  </m:r>
                                  <m:r>
                                    <a:rPr kumimoji="1" lang="en-US" altLang="zh-CN" sz="2800" i="1">
                                      <a:solidFill>
                                        <a:srgbClr val="C00000"/>
                                      </a:solidFill>
                                      <a:latin typeface="Cambria Math" charset="0"/>
                                    </a:rPr>
                                    <m:t>𝑖</m:t>
                                  </m:r>
                                </m:sub>
                              </m:sSub>
                            </m:num>
                            <m:den>
                              <m:sSub>
                                <m:sSubPr>
                                  <m:ctrlPr>
                                    <a:rPr lang="en-US" altLang="zh-CN" sz="2800" i="1">
                                      <a:solidFill>
                                        <a:srgbClr val="C00000"/>
                                      </a:solidFill>
                                      <a:latin typeface="Cambria Math" panose="02040503050406030204" pitchFamily="18" charset="0"/>
                                      <a:cs typeface="Times New Roman" pitchFamily="18" charset="0"/>
                                    </a:rPr>
                                  </m:ctrlPr>
                                </m:sSubPr>
                                <m:e>
                                  <m:r>
                                    <a:rPr lang="en-US" altLang="zh-CN" sz="2800" i="1">
                                      <a:solidFill>
                                        <a:srgbClr val="C00000"/>
                                      </a:solidFill>
                                      <a:latin typeface="Cambria Math" charset="0"/>
                                      <a:cs typeface="Times New Roman" pitchFamily="18" charset="0"/>
                                    </a:rPr>
                                    <m:t>𝑑</m:t>
                                  </m:r>
                                </m:e>
                                <m:sub>
                                  <m:r>
                                    <a:rPr lang="en-US" altLang="zh-CN" sz="2800" i="1">
                                      <a:solidFill>
                                        <a:srgbClr val="C00000"/>
                                      </a:solidFill>
                                      <a:latin typeface="Cambria Math" charset="0"/>
                                      <a:cs typeface="Times New Roman" pitchFamily="18" charset="0"/>
                                    </a:rPr>
                                    <m:t>1</m:t>
                                  </m:r>
                                </m:sub>
                              </m:sSub>
                            </m:den>
                          </m:f>
                          <m:r>
                            <a:rPr kumimoji="1" lang="zh-CN" altLang="en-US" sz="2800" i="1">
                              <a:solidFill>
                                <a:schemeClr val="tx1"/>
                              </a:solidFill>
                              <a:latin typeface="Cambria Math" charset="0"/>
                            </a:rPr>
                            <m:t>𝕀</m:t>
                          </m:r>
                          <m:d>
                            <m:dPr>
                              <m:ctrlPr>
                                <a:rPr kumimoji="1" lang="mr-IN" altLang="zh-CN" sz="2800" i="1">
                                  <a:solidFill>
                                    <a:schemeClr val="tx1"/>
                                  </a:solidFill>
                                  <a:latin typeface="Cambria Math" panose="02040503050406030204" pitchFamily="18" charset="0"/>
                                </a:rPr>
                              </m:ctrlPr>
                            </m:dPr>
                            <m:e>
                              <m:sSub>
                                <m:sSubPr>
                                  <m:ctrlPr>
                                    <a:rPr kumimoji="1" lang="en-US" altLang="zh-CN" sz="2800" i="1">
                                      <a:solidFill>
                                        <a:schemeClr val="tx1"/>
                                      </a:solidFill>
                                      <a:latin typeface="Cambria Math" panose="02040503050406030204" pitchFamily="18" charset="0"/>
                                      <a:ea typeface="Cambria Math" charset="0"/>
                                      <a:cs typeface="Cambria Math" charset="0"/>
                                    </a:rPr>
                                  </m:ctrlPr>
                                </m:sSubPr>
                                <m:e>
                                  <m:r>
                                    <a:rPr kumimoji="1" lang="en-US" altLang="zh-CN" sz="2800" i="1">
                                      <a:solidFill>
                                        <a:schemeClr val="tx1"/>
                                      </a:solidFill>
                                      <a:latin typeface="Cambria Math" charset="0"/>
                                      <a:ea typeface="Cambria Math" charset="0"/>
                                      <a:cs typeface="Cambria Math" charset="0"/>
                                    </a:rPr>
                                    <m:t>𝑦</m:t>
                                  </m:r>
                                </m:e>
                                <m:sub>
                                  <m:r>
                                    <a:rPr kumimoji="1" lang="en-US" altLang="zh-CN" sz="2800" i="1">
                                      <a:solidFill>
                                        <a:schemeClr val="tx1"/>
                                      </a:solidFill>
                                      <a:latin typeface="Cambria Math" charset="0"/>
                                      <a:ea typeface="Cambria Math" charset="0"/>
                                      <a:cs typeface="Cambria Math" charset="0"/>
                                    </a:rPr>
                                    <m:t>𝑖</m:t>
                                  </m:r>
                                </m:sub>
                              </m:sSub>
                              <m:r>
                                <a:rPr lang="en-US" altLang="zh-CN" sz="2800" i="1">
                                  <a:solidFill>
                                    <a:schemeClr val="tx1"/>
                                  </a:solidFill>
                                  <a:latin typeface="Cambria Math" charset="0"/>
                                  <a:ea typeface="Cambria Math" charset="0"/>
                                  <a:cs typeface="Cambria Math"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charset="0"/>
                                    </a:rPr>
                                    <m:t>𝜙</m:t>
                                  </m:r>
                                </m:e>
                                <m:sub>
                                  <m:r>
                                    <a:rPr lang="en-US" altLang="zh-CN" sz="2800" i="1">
                                      <a:solidFill>
                                        <a:schemeClr val="tx1"/>
                                      </a:solidFill>
                                      <a:latin typeface="Cambria Math" charset="0"/>
                                    </a:rPr>
                                    <m:t>1</m:t>
                                  </m:r>
                                </m:sub>
                              </m:sSub>
                              <m:d>
                                <m:dPr>
                                  <m:ctrlPr>
                                    <a:rPr lang="mr-IN" altLang="zh-CN" sz="2800" i="1">
                                      <a:solidFill>
                                        <a:schemeClr val="tx1"/>
                                      </a:solidFill>
                                      <a:latin typeface="Cambria Math" panose="02040503050406030204" pitchFamily="18" charset="0"/>
                                    </a:rPr>
                                  </m:ctrlPr>
                                </m:dPr>
                                <m:e>
                                  <m:sSub>
                                    <m:sSubPr>
                                      <m:ctrlPr>
                                        <a:rPr kumimoji="1" lang="en-US" altLang="zh-CN" sz="2800" i="1">
                                          <a:solidFill>
                                            <a:schemeClr val="tx1"/>
                                          </a:solidFill>
                                          <a:latin typeface="Cambria Math" panose="02040503050406030204" pitchFamily="18" charset="0"/>
                                        </a:rPr>
                                      </m:ctrlPr>
                                    </m:sSubPr>
                                    <m:e>
                                      <m:r>
                                        <a:rPr kumimoji="1" lang="en-US" altLang="zh-CN" sz="2800" b="1">
                                          <a:solidFill>
                                            <a:schemeClr val="tx1"/>
                                          </a:solidFill>
                                          <a:latin typeface="Cambria Math" charset="0"/>
                                        </a:rPr>
                                        <m:t>𝐱</m:t>
                                      </m:r>
                                    </m:e>
                                    <m:sub>
                                      <m:r>
                                        <a:rPr kumimoji="1" lang="en-US" altLang="zh-CN" sz="2800" i="1">
                                          <a:solidFill>
                                            <a:schemeClr val="tx1"/>
                                          </a:solidFill>
                                          <a:latin typeface="Cambria Math" charset="0"/>
                                        </a:rPr>
                                        <m:t>𝑖</m:t>
                                      </m:r>
                                    </m:sub>
                                  </m:sSub>
                                </m:e>
                              </m:d>
                            </m:e>
                          </m:d>
                        </m:e>
                      </m:nary>
                    </m:oMath>
                  </m:oMathPara>
                </a14:m>
                <a:endParaRPr lang="zh-CN" altLang="en-US" sz="2800"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375410" y="4795534"/>
                <a:ext cx="9227526" cy="974177"/>
              </a:xfrm>
              <a:prstGeom prst="rect">
                <a:avLst/>
              </a:prstGeom>
              <a:blipFill rotWithShape="0">
                <a:blip r:embed="rId3"/>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773856" y="147288"/>
                <a:ext cx="8208335" cy="6592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cs typeface="Times New Roman" pitchFamily="18" charset="0"/>
                            </a:rPr>
                          </m:ctrlPr>
                        </m:sSubPr>
                        <m:e>
                          <m:r>
                            <a:rPr lang="en-US" altLang="zh-CN" i="1">
                              <a:solidFill>
                                <a:schemeClr val="bg1"/>
                              </a:solidFill>
                              <a:latin typeface="Cambria Math" charset="0"/>
                              <a:cs typeface="Times New Roman" pitchFamily="18" charset="0"/>
                            </a:rPr>
                            <m:t>𝑍</m:t>
                          </m:r>
                        </m:e>
                        <m:sub>
                          <m:r>
                            <a:rPr lang="en-US" altLang="zh-CN" i="1">
                              <a:solidFill>
                                <a:schemeClr val="bg1"/>
                              </a:solidFill>
                              <a:latin typeface="Cambria Math" charset="0"/>
                              <a:cs typeface="Times New Roman" pitchFamily="18" charset="0"/>
                            </a:rPr>
                            <m:t>1</m:t>
                          </m:r>
                        </m:sub>
                      </m:sSub>
                      <m:r>
                        <a:rPr lang="en-US" altLang="zh-CN" i="1">
                          <a:solidFill>
                            <a:schemeClr val="bg1"/>
                          </a:solidFill>
                          <a:latin typeface="Cambria Math" charset="0"/>
                          <a:cs typeface="Times New Roman" pitchFamily="18" charset="0"/>
                        </a:rPr>
                        <m:t>=</m:t>
                      </m:r>
                      <m:nary>
                        <m:naryPr>
                          <m:chr m:val="∑"/>
                          <m:limLoc m:val="subSup"/>
                          <m:ctrlPr>
                            <a:rPr kumimoji="1" lang="is-IS" altLang="zh-CN" i="1">
                              <a:solidFill>
                                <a:schemeClr val="bg1"/>
                              </a:solidFill>
                              <a:latin typeface="Cambria Math" panose="02040503050406030204" pitchFamily="18" charset="0"/>
                            </a:rPr>
                          </m:ctrlPr>
                        </m:naryPr>
                        <m:sub>
                          <m:r>
                            <m:rPr>
                              <m:brk m:alnAt="25"/>
                            </m:rPr>
                            <a:rPr kumimoji="1" lang="en-US" altLang="zh-CN" i="1">
                              <a:solidFill>
                                <a:schemeClr val="bg1"/>
                              </a:solidFill>
                              <a:latin typeface="Cambria Math" charset="0"/>
                            </a:rPr>
                            <m:t>𝑖</m:t>
                          </m:r>
                          <m:r>
                            <a:rPr kumimoji="1" lang="en-US" altLang="zh-CN" i="1">
                              <a:solidFill>
                                <a:schemeClr val="bg1"/>
                              </a:solidFill>
                              <a:latin typeface="Cambria Math" charset="0"/>
                            </a:rPr>
                            <m:t>=1</m:t>
                          </m:r>
                        </m:sub>
                        <m:sup>
                          <m:r>
                            <a:rPr kumimoji="1" lang="en-US" altLang="zh-CN" i="1">
                              <a:solidFill>
                                <a:schemeClr val="bg1"/>
                              </a:solidFill>
                              <a:latin typeface="Cambria Math" charset="0"/>
                            </a:rPr>
                            <m:t>𝑁</m:t>
                          </m:r>
                        </m:sup>
                        <m:e>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charset="0"/>
                                </a:rPr>
                                <m:t>𝑤</m:t>
                              </m:r>
                            </m:e>
                            <m:sub>
                              <m:r>
                                <a:rPr kumimoji="1" lang="en-US" altLang="zh-CN" i="1">
                                  <a:solidFill>
                                    <a:schemeClr val="bg1"/>
                                  </a:solidFill>
                                  <a:latin typeface="Cambria Math" charset="0"/>
                                </a:rPr>
                                <m:t>1,</m:t>
                              </m:r>
                              <m:r>
                                <a:rPr kumimoji="1" lang="en-US" altLang="zh-CN" i="1">
                                  <a:solidFill>
                                    <a:schemeClr val="bg1"/>
                                  </a:solidFill>
                                  <a:latin typeface="Cambria Math" charset="0"/>
                                </a:rPr>
                                <m:t>𝑖</m:t>
                              </m:r>
                            </m:sub>
                          </m:sSub>
                          <m:sSub>
                            <m:sSubPr>
                              <m:ctrlPr>
                                <a:rPr lang="en-US" altLang="zh-CN" i="1">
                                  <a:solidFill>
                                    <a:schemeClr val="bg1"/>
                                  </a:solidFill>
                                  <a:latin typeface="Cambria Math" panose="02040503050406030204" pitchFamily="18" charset="0"/>
                                  <a:cs typeface="Times New Roman" pitchFamily="18" charset="0"/>
                                </a:rPr>
                              </m:ctrlPr>
                            </m:sSubPr>
                            <m:e>
                              <m:r>
                                <a:rPr lang="en-US" altLang="zh-CN" i="1">
                                  <a:solidFill>
                                    <a:schemeClr val="bg1"/>
                                  </a:solidFill>
                                  <a:latin typeface="Cambria Math" charset="0"/>
                                  <a:cs typeface="Times New Roman" pitchFamily="18" charset="0"/>
                                </a:rPr>
                                <m:t>𝑑</m:t>
                              </m:r>
                            </m:e>
                            <m:sub>
                              <m:r>
                                <a:rPr lang="en-US" altLang="zh-CN" i="1">
                                  <a:solidFill>
                                    <a:schemeClr val="bg1"/>
                                  </a:solidFill>
                                  <a:latin typeface="Cambria Math" charset="0"/>
                                  <a:cs typeface="Times New Roman" pitchFamily="18" charset="0"/>
                                </a:rPr>
                                <m:t>1</m:t>
                              </m:r>
                            </m:sub>
                          </m:sSub>
                          <m:r>
                            <a:rPr kumimoji="1" lang="zh-CN" altLang="en-US" i="1">
                              <a:solidFill>
                                <a:schemeClr val="bg1"/>
                              </a:solidFill>
                              <a:latin typeface="Cambria Math" charset="0"/>
                            </a:rPr>
                            <m:t>𝕀</m:t>
                          </m:r>
                          <m:d>
                            <m:dPr>
                              <m:ctrlPr>
                                <a:rPr kumimoji="1" lang="mr-IN" altLang="zh-CN" i="1">
                                  <a:solidFill>
                                    <a:schemeClr val="bg1"/>
                                  </a:solidFill>
                                  <a:latin typeface="Cambria Math" panose="02040503050406030204" pitchFamily="18" charset="0"/>
                                </a:rPr>
                              </m:ctrlPr>
                            </m:dPr>
                            <m:e>
                              <m:sSub>
                                <m:sSubPr>
                                  <m:ctrlPr>
                                    <a:rPr kumimoji="1" lang="en-US" altLang="zh-CN" i="1">
                                      <a:solidFill>
                                        <a:schemeClr val="bg1"/>
                                      </a:solidFill>
                                      <a:latin typeface="Cambria Math" panose="02040503050406030204" pitchFamily="18" charset="0"/>
                                      <a:ea typeface="Cambria Math" charset="0"/>
                                      <a:cs typeface="Cambria Math" charset="0"/>
                                    </a:rPr>
                                  </m:ctrlPr>
                                </m:sSubPr>
                                <m:e>
                                  <m:r>
                                    <a:rPr kumimoji="1" lang="en-US" altLang="zh-CN" i="1">
                                      <a:solidFill>
                                        <a:schemeClr val="bg1"/>
                                      </a:solidFill>
                                      <a:latin typeface="Cambria Math" charset="0"/>
                                      <a:ea typeface="Cambria Math" charset="0"/>
                                      <a:cs typeface="Cambria Math" charset="0"/>
                                    </a:rPr>
                                    <m:t>𝑦</m:t>
                                  </m:r>
                                </m:e>
                                <m:sub>
                                  <m:r>
                                    <a:rPr kumimoji="1" lang="en-US" altLang="zh-CN" i="1">
                                      <a:solidFill>
                                        <a:schemeClr val="bg1"/>
                                      </a:solidFill>
                                      <a:latin typeface="Cambria Math" charset="0"/>
                                      <a:ea typeface="Cambria Math" charset="0"/>
                                      <a:cs typeface="Cambria Math" charset="0"/>
                                    </a:rPr>
                                    <m:t>𝑖</m:t>
                                  </m:r>
                                </m:sub>
                              </m:sSub>
                              <m:r>
                                <a:rPr lang="en-US" altLang="zh-CN" i="1">
                                  <a:solidFill>
                                    <a:schemeClr val="bg1"/>
                                  </a:solidFill>
                                  <a:latin typeface="Cambria Math" charset="0"/>
                                  <a:ea typeface="Cambria Math" charset="0"/>
                                  <a:cs typeface="Cambria Math"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charset="0"/>
                                    </a:rPr>
                                    <m:t>𝜙</m:t>
                                  </m:r>
                                </m:e>
                                <m:sub>
                                  <m:r>
                                    <a:rPr lang="en-US" altLang="zh-CN" i="1">
                                      <a:solidFill>
                                        <a:schemeClr val="bg1"/>
                                      </a:solidFill>
                                      <a:latin typeface="Cambria Math" charset="0"/>
                                    </a:rPr>
                                    <m:t>1</m:t>
                                  </m:r>
                                </m:sub>
                              </m:sSub>
                              <m:d>
                                <m:dPr>
                                  <m:ctrlPr>
                                    <a:rPr lang="mr-IN" altLang="zh-CN" i="1">
                                      <a:solidFill>
                                        <a:schemeClr val="bg1"/>
                                      </a:solidFill>
                                      <a:latin typeface="Cambria Math" panose="02040503050406030204" pitchFamily="18" charset="0"/>
                                    </a:rPr>
                                  </m:ctrlPr>
                                </m:dPr>
                                <m:e>
                                  <m:sSub>
                                    <m:sSubPr>
                                      <m:ctrlPr>
                                        <a:rPr kumimoji="1" lang="en-US" altLang="zh-CN" i="1">
                                          <a:solidFill>
                                            <a:schemeClr val="bg1"/>
                                          </a:solidFill>
                                          <a:latin typeface="Cambria Math" panose="02040503050406030204" pitchFamily="18" charset="0"/>
                                        </a:rPr>
                                      </m:ctrlPr>
                                    </m:sSubPr>
                                    <m:e>
                                      <m:r>
                                        <a:rPr kumimoji="1" lang="en-US" altLang="zh-CN" b="1">
                                          <a:solidFill>
                                            <a:schemeClr val="bg1"/>
                                          </a:solidFill>
                                          <a:latin typeface="Cambria Math" charset="0"/>
                                        </a:rPr>
                                        <m:t>𝐱</m:t>
                                      </m:r>
                                    </m:e>
                                    <m:sub>
                                      <m:r>
                                        <a:rPr kumimoji="1" lang="en-US" altLang="zh-CN" i="1">
                                          <a:solidFill>
                                            <a:schemeClr val="bg1"/>
                                          </a:solidFill>
                                          <a:latin typeface="Cambria Math" charset="0"/>
                                        </a:rPr>
                                        <m:t>𝑖</m:t>
                                      </m:r>
                                    </m:sub>
                                  </m:sSub>
                                </m:e>
                              </m:d>
                            </m:e>
                          </m:d>
                        </m:e>
                      </m:nary>
                      <m:r>
                        <a:rPr lang="en-US" altLang="zh-CN" i="1">
                          <a:solidFill>
                            <a:schemeClr val="bg1"/>
                          </a:solidFill>
                          <a:latin typeface="Cambria Math" charset="0"/>
                          <a:cs typeface="Times New Roman" pitchFamily="18" charset="0"/>
                        </a:rPr>
                        <m:t>+</m:t>
                      </m:r>
                      <m:nary>
                        <m:naryPr>
                          <m:chr m:val="∑"/>
                          <m:limLoc m:val="subSup"/>
                          <m:ctrlPr>
                            <a:rPr kumimoji="1" lang="is-IS" altLang="zh-CN" i="1">
                              <a:solidFill>
                                <a:schemeClr val="bg1"/>
                              </a:solidFill>
                              <a:latin typeface="Cambria Math" panose="02040503050406030204" pitchFamily="18" charset="0"/>
                            </a:rPr>
                          </m:ctrlPr>
                        </m:naryPr>
                        <m:sub>
                          <m:r>
                            <m:rPr>
                              <m:brk m:alnAt="25"/>
                            </m:rPr>
                            <a:rPr kumimoji="1" lang="en-US" altLang="zh-CN" i="1">
                              <a:solidFill>
                                <a:schemeClr val="bg1"/>
                              </a:solidFill>
                              <a:latin typeface="Cambria Math" charset="0"/>
                            </a:rPr>
                            <m:t>𝑖</m:t>
                          </m:r>
                          <m:r>
                            <a:rPr kumimoji="1" lang="en-US" altLang="zh-CN" i="1">
                              <a:solidFill>
                                <a:schemeClr val="bg1"/>
                              </a:solidFill>
                              <a:latin typeface="Cambria Math" charset="0"/>
                            </a:rPr>
                            <m:t>=1</m:t>
                          </m:r>
                        </m:sub>
                        <m:sup>
                          <m:r>
                            <a:rPr kumimoji="1" lang="en-US" altLang="zh-CN" i="1">
                              <a:solidFill>
                                <a:schemeClr val="bg1"/>
                              </a:solidFill>
                              <a:latin typeface="Cambria Math" charset="0"/>
                            </a:rPr>
                            <m:t>𝑁</m:t>
                          </m:r>
                        </m:sup>
                        <m:e>
                          <m:f>
                            <m:fPr>
                              <m:type m:val="lin"/>
                              <m:ctrlPr>
                                <a:rPr kumimoji="1" lang="en-US" altLang="zh-CN" i="1">
                                  <a:solidFill>
                                    <a:schemeClr val="bg1"/>
                                  </a:solidFill>
                                  <a:latin typeface="Cambria Math" panose="02040503050406030204" pitchFamily="18" charset="0"/>
                                </a:rPr>
                              </m:ctrlPr>
                            </m:fPr>
                            <m:num>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charset="0"/>
                                    </a:rPr>
                                    <m:t>𝑤</m:t>
                                  </m:r>
                                </m:e>
                                <m:sub>
                                  <m:r>
                                    <a:rPr kumimoji="1" lang="en-US" altLang="zh-CN" i="1">
                                      <a:solidFill>
                                        <a:schemeClr val="bg1"/>
                                      </a:solidFill>
                                      <a:latin typeface="Cambria Math" charset="0"/>
                                    </a:rPr>
                                    <m:t>1,</m:t>
                                  </m:r>
                                  <m:r>
                                    <a:rPr kumimoji="1" lang="en-US" altLang="zh-CN" i="1">
                                      <a:solidFill>
                                        <a:schemeClr val="bg1"/>
                                      </a:solidFill>
                                      <a:latin typeface="Cambria Math" charset="0"/>
                                    </a:rPr>
                                    <m:t>𝑖</m:t>
                                  </m:r>
                                </m:sub>
                              </m:sSub>
                            </m:num>
                            <m:den>
                              <m:sSub>
                                <m:sSubPr>
                                  <m:ctrlPr>
                                    <a:rPr lang="en-US" altLang="zh-CN" i="1">
                                      <a:solidFill>
                                        <a:schemeClr val="bg1"/>
                                      </a:solidFill>
                                      <a:latin typeface="Cambria Math" panose="02040503050406030204" pitchFamily="18" charset="0"/>
                                      <a:cs typeface="Times New Roman" pitchFamily="18" charset="0"/>
                                    </a:rPr>
                                  </m:ctrlPr>
                                </m:sSubPr>
                                <m:e>
                                  <m:r>
                                    <a:rPr lang="en-US" altLang="zh-CN" i="1">
                                      <a:solidFill>
                                        <a:schemeClr val="bg1"/>
                                      </a:solidFill>
                                      <a:latin typeface="Cambria Math" charset="0"/>
                                      <a:cs typeface="Times New Roman" pitchFamily="18" charset="0"/>
                                    </a:rPr>
                                    <m:t>𝑑</m:t>
                                  </m:r>
                                </m:e>
                                <m:sub>
                                  <m:r>
                                    <a:rPr lang="en-US" altLang="zh-CN" i="1">
                                      <a:solidFill>
                                        <a:schemeClr val="bg1"/>
                                      </a:solidFill>
                                      <a:latin typeface="Cambria Math" charset="0"/>
                                      <a:cs typeface="Times New Roman" pitchFamily="18" charset="0"/>
                                    </a:rPr>
                                    <m:t>1</m:t>
                                  </m:r>
                                </m:sub>
                              </m:sSub>
                            </m:den>
                          </m:f>
                          <m:r>
                            <a:rPr kumimoji="1" lang="zh-CN" altLang="en-US" i="1">
                              <a:solidFill>
                                <a:schemeClr val="bg1"/>
                              </a:solidFill>
                              <a:latin typeface="Cambria Math" charset="0"/>
                            </a:rPr>
                            <m:t>𝕀</m:t>
                          </m:r>
                          <m:d>
                            <m:dPr>
                              <m:ctrlPr>
                                <a:rPr kumimoji="1" lang="mr-IN" altLang="zh-CN" i="1">
                                  <a:solidFill>
                                    <a:schemeClr val="bg1"/>
                                  </a:solidFill>
                                  <a:latin typeface="Cambria Math" panose="02040503050406030204" pitchFamily="18" charset="0"/>
                                </a:rPr>
                              </m:ctrlPr>
                            </m:dPr>
                            <m:e>
                              <m:sSub>
                                <m:sSubPr>
                                  <m:ctrlPr>
                                    <a:rPr kumimoji="1" lang="en-US" altLang="zh-CN" i="1">
                                      <a:solidFill>
                                        <a:schemeClr val="bg1"/>
                                      </a:solidFill>
                                      <a:latin typeface="Cambria Math" panose="02040503050406030204" pitchFamily="18" charset="0"/>
                                      <a:ea typeface="Cambria Math" charset="0"/>
                                      <a:cs typeface="Cambria Math" charset="0"/>
                                    </a:rPr>
                                  </m:ctrlPr>
                                </m:sSubPr>
                                <m:e>
                                  <m:r>
                                    <a:rPr kumimoji="1" lang="en-US" altLang="zh-CN" i="1">
                                      <a:solidFill>
                                        <a:schemeClr val="bg1"/>
                                      </a:solidFill>
                                      <a:latin typeface="Cambria Math" charset="0"/>
                                      <a:ea typeface="Cambria Math" charset="0"/>
                                      <a:cs typeface="Cambria Math" charset="0"/>
                                    </a:rPr>
                                    <m:t>𝑦</m:t>
                                  </m:r>
                                </m:e>
                                <m:sub>
                                  <m:r>
                                    <a:rPr kumimoji="1" lang="en-US" altLang="zh-CN" i="1">
                                      <a:solidFill>
                                        <a:schemeClr val="bg1"/>
                                      </a:solidFill>
                                      <a:latin typeface="Cambria Math" charset="0"/>
                                      <a:ea typeface="Cambria Math" charset="0"/>
                                      <a:cs typeface="Cambria Math" charset="0"/>
                                    </a:rPr>
                                    <m:t>𝑖</m:t>
                                  </m:r>
                                </m:sub>
                              </m:sSub>
                              <m:r>
                                <a:rPr lang="en-US" altLang="zh-CN" i="1">
                                  <a:solidFill>
                                    <a:schemeClr val="bg1"/>
                                  </a:solidFill>
                                  <a:latin typeface="Cambria Math" charset="0"/>
                                  <a:ea typeface="Cambria Math" charset="0"/>
                                  <a:cs typeface="Cambria Math" charset="0"/>
                                </a:rPr>
                                <m:t>=</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charset="0"/>
                                    </a:rPr>
                                    <m:t>𝜙</m:t>
                                  </m:r>
                                </m:e>
                                <m:sub>
                                  <m:r>
                                    <a:rPr lang="en-US" altLang="zh-CN" i="1">
                                      <a:solidFill>
                                        <a:schemeClr val="bg1"/>
                                      </a:solidFill>
                                      <a:latin typeface="Cambria Math" charset="0"/>
                                    </a:rPr>
                                    <m:t>1</m:t>
                                  </m:r>
                                </m:sub>
                              </m:sSub>
                              <m:d>
                                <m:dPr>
                                  <m:ctrlPr>
                                    <a:rPr lang="mr-IN" altLang="zh-CN" i="1">
                                      <a:solidFill>
                                        <a:schemeClr val="bg1"/>
                                      </a:solidFill>
                                      <a:latin typeface="Cambria Math" panose="02040503050406030204" pitchFamily="18" charset="0"/>
                                    </a:rPr>
                                  </m:ctrlPr>
                                </m:dPr>
                                <m:e>
                                  <m:sSub>
                                    <m:sSubPr>
                                      <m:ctrlPr>
                                        <a:rPr kumimoji="1" lang="en-US" altLang="zh-CN" i="1">
                                          <a:solidFill>
                                            <a:schemeClr val="bg1"/>
                                          </a:solidFill>
                                          <a:latin typeface="Cambria Math" panose="02040503050406030204" pitchFamily="18" charset="0"/>
                                        </a:rPr>
                                      </m:ctrlPr>
                                    </m:sSubPr>
                                    <m:e>
                                      <m:r>
                                        <a:rPr kumimoji="1" lang="en-US" altLang="zh-CN" b="1">
                                          <a:solidFill>
                                            <a:schemeClr val="bg1"/>
                                          </a:solidFill>
                                          <a:latin typeface="Cambria Math" charset="0"/>
                                        </a:rPr>
                                        <m:t>𝐱</m:t>
                                      </m:r>
                                    </m:e>
                                    <m:sub>
                                      <m:r>
                                        <a:rPr kumimoji="1" lang="en-US" altLang="zh-CN" i="1">
                                          <a:solidFill>
                                            <a:schemeClr val="bg1"/>
                                          </a:solidFill>
                                          <a:latin typeface="Cambria Math" charset="0"/>
                                        </a:rPr>
                                        <m:t>𝑖</m:t>
                                      </m:r>
                                    </m:sub>
                                  </m:sSub>
                                </m:e>
                              </m:d>
                            </m:e>
                          </m:d>
                        </m:e>
                      </m:nary>
                    </m:oMath>
                  </m:oMathPara>
                </a14:m>
                <a:endParaRPr lang="zh-CN" altLang="en-US" dirty="0">
                  <a:solidFill>
                    <a:schemeClr val="bg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773856" y="147288"/>
                <a:ext cx="8208335" cy="65928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405705" y="3109096"/>
                <a:ext cx="9897453" cy="1126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charset="0"/>
                          <a:cs typeface="Times New Roman" pitchFamily="18" charset="0"/>
                        </a:rPr>
                        <m:t>=</m:t>
                      </m:r>
                      <m:f>
                        <m:fPr>
                          <m:ctrlPr>
                            <a:rPr lang="mr-IN" altLang="zh-CN" sz="2800" i="1">
                              <a:latin typeface="Cambria Math" panose="02040503050406030204" pitchFamily="18" charset="0"/>
                              <a:cs typeface="Times New Roman" pitchFamily="18" charset="0"/>
                            </a:rPr>
                          </m:ctrlPr>
                        </m:fPr>
                        <m:num>
                          <m:nary>
                            <m:naryPr>
                              <m:chr m:val="∑"/>
                              <m:limLoc m:val="subSup"/>
                              <m:ctrlPr>
                                <a:rPr kumimoji="1" lang="is-IS" altLang="zh-CN" sz="2800" i="1">
                                  <a:latin typeface="Cambria Math" panose="02040503050406030204" pitchFamily="18" charset="0"/>
                                </a:rPr>
                              </m:ctrlPr>
                            </m:naryPr>
                            <m:sub>
                              <m:r>
                                <m:rPr>
                                  <m:brk m:alnAt="25"/>
                                </m:rPr>
                                <a:rPr kumimoji="1" lang="en-US" altLang="zh-CN" sz="2800" i="1">
                                  <a:latin typeface="Cambria Math" charset="0"/>
                                </a:rPr>
                                <m:t>𝑖</m:t>
                              </m:r>
                              <m:r>
                                <a:rPr kumimoji="1" lang="en-US" altLang="zh-CN" sz="2800" i="1">
                                  <a:latin typeface="Cambria Math" charset="0"/>
                                </a:rPr>
                                <m:t>=1</m:t>
                              </m:r>
                            </m:sub>
                            <m:sup>
                              <m:r>
                                <a:rPr kumimoji="1" lang="en-US" altLang="zh-CN" sz="2800" i="1">
                                  <a:latin typeface="Cambria Math" charset="0"/>
                                </a:rPr>
                                <m:t>𝑁</m:t>
                              </m:r>
                            </m:sup>
                            <m:e>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i="1">
                                      <a:solidFill>
                                        <a:srgbClr val="C00000"/>
                                      </a:solidFill>
                                      <a:latin typeface="Cambria Math" charset="0"/>
                                    </a:rPr>
                                    <m:t>1,</m:t>
                                  </m:r>
                                  <m:r>
                                    <a:rPr kumimoji="1" lang="en-US" altLang="zh-CN" sz="2800" i="1">
                                      <a:solidFill>
                                        <a:srgbClr val="C00000"/>
                                      </a:solidFill>
                                      <a:latin typeface="Cambria Math" charset="0"/>
                                    </a:rPr>
                                    <m:t>𝑖</m:t>
                                  </m:r>
                                </m:sub>
                              </m:sSub>
                              <m:sSub>
                                <m:sSubPr>
                                  <m:ctrlPr>
                                    <a:rPr lang="en-US" altLang="zh-CN" sz="2800" i="1">
                                      <a:solidFill>
                                        <a:srgbClr val="C00000"/>
                                      </a:solidFill>
                                      <a:latin typeface="Cambria Math" panose="02040503050406030204" pitchFamily="18" charset="0"/>
                                      <a:cs typeface="Times New Roman" pitchFamily="18" charset="0"/>
                                    </a:rPr>
                                  </m:ctrlPr>
                                </m:sSubPr>
                                <m:e>
                                  <m:r>
                                    <a:rPr lang="en-US" altLang="zh-CN" sz="2800" i="1">
                                      <a:solidFill>
                                        <a:srgbClr val="C00000"/>
                                      </a:solidFill>
                                      <a:latin typeface="Cambria Math" charset="0"/>
                                      <a:cs typeface="Times New Roman" pitchFamily="18" charset="0"/>
                                    </a:rPr>
                                    <m:t>𝑑</m:t>
                                  </m:r>
                                </m:e>
                                <m:sub>
                                  <m:r>
                                    <a:rPr lang="en-US" altLang="zh-CN" sz="2800" i="1">
                                      <a:solidFill>
                                        <a:srgbClr val="C00000"/>
                                      </a:solidFill>
                                      <a:latin typeface="Cambria Math" charset="0"/>
                                      <a:cs typeface="Times New Roman" pitchFamily="18" charset="0"/>
                                    </a:rPr>
                                    <m:t>1</m:t>
                                  </m:r>
                                </m:sub>
                              </m:sSub>
                              <m:r>
                                <a:rPr kumimoji="1" lang="zh-CN" altLang="en-US" sz="2800" i="1">
                                  <a:latin typeface="Cambria Math" charset="0"/>
                                </a:rPr>
                                <m:t>𝕀</m:t>
                              </m:r>
                              <m:d>
                                <m:dPr>
                                  <m:ctrlPr>
                                    <a:rPr kumimoji="1" lang="mr-IN" altLang="zh-CN" sz="2800" i="1">
                                      <a:latin typeface="Cambria Math" panose="02040503050406030204" pitchFamily="18" charset="0"/>
                                    </a:rPr>
                                  </m:ctrlPr>
                                </m:dPr>
                                <m:e>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𝑦</m:t>
                                      </m:r>
                                    </m:e>
                                    <m:sub>
                                      <m:r>
                                        <a:rPr kumimoji="1"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𝜙</m:t>
                                      </m:r>
                                    </m:e>
                                    <m:sub>
                                      <m:r>
                                        <a:rPr lang="en-US" altLang="zh-CN" sz="2800" i="1">
                                          <a:latin typeface="Cambria Math" charset="0"/>
                                        </a:rPr>
                                        <m:t>1</m:t>
                                      </m:r>
                                    </m:sub>
                                  </m:sSub>
                                  <m:d>
                                    <m:dPr>
                                      <m:ctrlPr>
                                        <a:rPr lang="mr-IN"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b="1">
                                              <a:latin typeface="Cambria Math" charset="0"/>
                                            </a:rPr>
                                            <m:t>𝐱</m:t>
                                          </m:r>
                                        </m:e>
                                        <m:sub>
                                          <m:r>
                                            <a:rPr kumimoji="1" lang="en-US" altLang="zh-CN" sz="2800" i="1">
                                              <a:latin typeface="Cambria Math" charset="0"/>
                                            </a:rPr>
                                            <m:t>𝑖</m:t>
                                          </m:r>
                                        </m:sub>
                                      </m:sSub>
                                    </m:e>
                                  </m:d>
                                </m:e>
                              </m:d>
                            </m:e>
                          </m:nary>
                        </m:num>
                        <m:den>
                          <m:nary>
                            <m:naryPr>
                              <m:chr m:val="∑"/>
                              <m:limLoc m:val="subSup"/>
                              <m:ctrlPr>
                                <a:rPr kumimoji="1" lang="is-IS" altLang="zh-CN" sz="2800" i="1">
                                  <a:solidFill>
                                    <a:srgbClr val="09405E"/>
                                  </a:solidFill>
                                  <a:latin typeface="Cambria Math" panose="02040503050406030204" pitchFamily="18" charset="0"/>
                                </a:rPr>
                              </m:ctrlPr>
                            </m:naryPr>
                            <m:sub>
                              <m:r>
                                <m:rPr>
                                  <m:brk m:alnAt="25"/>
                                </m:rPr>
                                <a:rPr kumimoji="1" lang="en-US" altLang="zh-CN" sz="2800" i="1">
                                  <a:solidFill>
                                    <a:srgbClr val="09405E"/>
                                  </a:solidFill>
                                  <a:latin typeface="Cambria Math" charset="0"/>
                                </a:rPr>
                                <m:t>𝑖</m:t>
                              </m:r>
                              <m:r>
                                <a:rPr kumimoji="1" lang="en-US" altLang="zh-CN" sz="2800" i="1">
                                  <a:solidFill>
                                    <a:srgbClr val="09405E"/>
                                  </a:solidFill>
                                  <a:latin typeface="Cambria Math" charset="0"/>
                                </a:rPr>
                                <m:t>=1</m:t>
                              </m:r>
                            </m:sub>
                            <m:sup>
                              <m:r>
                                <a:rPr kumimoji="1" lang="en-US" altLang="zh-CN" sz="2800" i="1">
                                  <a:solidFill>
                                    <a:srgbClr val="09405E"/>
                                  </a:solidFill>
                                  <a:latin typeface="Cambria Math" charset="0"/>
                                </a:rPr>
                                <m:t>𝑁</m:t>
                              </m:r>
                            </m:sup>
                            <m:e>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i="1">
                                      <a:solidFill>
                                        <a:srgbClr val="C00000"/>
                                      </a:solidFill>
                                      <a:latin typeface="Cambria Math" charset="0"/>
                                    </a:rPr>
                                    <m:t>1,</m:t>
                                  </m:r>
                                  <m:r>
                                    <a:rPr kumimoji="1" lang="en-US" altLang="zh-CN" sz="2800" i="1">
                                      <a:solidFill>
                                        <a:srgbClr val="C00000"/>
                                      </a:solidFill>
                                      <a:latin typeface="Cambria Math" charset="0"/>
                                    </a:rPr>
                                    <m:t>𝑖</m:t>
                                  </m:r>
                                </m:sub>
                              </m:sSub>
                              <m:sSub>
                                <m:sSubPr>
                                  <m:ctrlPr>
                                    <a:rPr lang="en-US" altLang="zh-CN" sz="2800" i="1">
                                      <a:solidFill>
                                        <a:srgbClr val="C00000"/>
                                      </a:solidFill>
                                      <a:latin typeface="Cambria Math" panose="02040503050406030204" pitchFamily="18" charset="0"/>
                                      <a:cs typeface="Times New Roman" pitchFamily="18" charset="0"/>
                                    </a:rPr>
                                  </m:ctrlPr>
                                </m:sSubPr>
                                <m:e>
                                  <m:r>
                                    <a:rPr lang="en-US" altLang="zh-CN" sz="2800" i="1">
                                      <a:solidFill>
                                        <a:srgbClr val="C00000"/>
                                      </a:solidFill>
                                      <a:latin typeface="Cambria Math" charset="0"/>
                                      <a:cs typeface="Times New Roman" pitchFamily="18" charset="0"/>
                                    </a:rPr>
                                    <m:t>𝑑</m:t>
                                  </m:r>
                                </m:e>
                                <m:sub>
                                  <m:r>
                                    <a:rPr lang="en-US" altLang="zh-CN" sz="2800" i="1">
                                      <a:solidFill>
                                        <a:srgbClr val="C00000"/>
                                      </a:solidFill>
                                      <a:latin typeface="Cambria Math" charset="0"/>
                                      <a:cs typeface="Times New Roman" pitchFamily="18" charset="0"/>
                                    </a:rPr>
                                    <m:t>1</m:t>
                                  </m:r>
                                </m:sub>
                              </m:sSub>
                              <m:r>
                                <a:rPr kumimoji="1" lang="zh-CN" altLang="en-US" sz="2800" i="1">
                                  <a:solidFill>
                                    <a:srgbClr val="09405E"/>
                                  </a:solidFill>
                                  <a:latin typeface="Cambria Math" charset="0"/>
                                </a:rPr>
                                <m:t>𝕀</m:t>
                              </m:r>
                              <m:d>
                                <m:dPr>
                                  <m:ctrlPr>
                                    <a:rPr kumimoji="1"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𝑦</m:t>
                                      </m:r>
                                    </m:e>
                                    <m:sub>
                                      <m:r>
                                        <a:rPr kumimoji="1" lang="en-US" altLang="zh-CN" sz="2800" i="1">
                                          <a:solidFill>
                                            <a:srgbClr val="09405E"/>
                                          </a:solidFill>
                                          <a:latin typeface="Cambria Math" charset="0"/>
                                          <a:ea typeface="Cambria Math" charset="0"/>
                                          <a:cs typeface="Cambria Math" charset="0"/>
                                        </a:rPr>
                                        <m:t>𝑖</m:t>
                                      </m:r>
                                    </m:sub>
                                  </m:sSub>
                                  <m:r>
                                    <a:rPr lang="en-US" altLang="zh-CN" sz="2800" i="1">
                                      <a:solidFill>
                                        <a:srgbClr val="09405E"/>
                                      </a:solidFill>
                                      <a:latin typeface="Cambria Math" charset="0"/>
                                      <a:ea typeface="Cambria Math" charset="0"/>
                                      <a:cs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𝜙</m:t>
                                      </m:r>
                                    </m:e>
                                    <m:sub>
                                      <m:r>
                                        <a:rPr lang="en-US" altLang="zh-CN" sz="2800" i="1">
                                          <a:solidFill>
                                            <a:srgbClr val="09405E"/>
                                          </a:solidFill>
                                          <a:latin typeface="Cambria Math" charset="0"/>
                                        </a:rPr>
                                        <m:t>1</m:t>
                                      </m:r>
                                    </m:sub>
                                  </m:sSub>
                                  <m:d>
                                    <m:dPr>
                                      <m:ctrlPr>
                                        <a:rPr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rPr>
                                          </m:ctrlPr>
                                        </m:sSubPr>
                                        <m:e>
                                          <m:r>
                                            <a:rPr kumimoji="1" lang="en-US" altLang="zh-CN" sz="2800" b="1">
                                              <a:solidFill>
                                                <a:srgbClr val="09405E"/>
                                              </a:solidFill>
                                              <a:latin typeface="Cambria Math" charset="0"/>
                                            </a:rPr>
                                            <m:t>𝐱</m:t>
                                          </m:r>
                                        </m:e>
                                        <m:sub>
                                          <m:r>
                                            <a:rPr kumimoji="1" lang="en-US" altLang="zh-CN" sz="2800" i="1">
                                              <a:solidFill>
                                                <a:srgbClr val="09405E"/>
                                              </a:solidFill>
                                              <a:latin typeface="Cambria Math" charset="0"/>
                                            </a:rPr>
                                            <m:t>𝑖</m:t>
                                          </m:r>
                                        </m:sub>
                                      </m:sSub>
                                    </m:e>
                                  </m:d>
                                </m:e>
                              </m:d>
                            </m:e>
                          </m:nary>
                          <m:r>
                            <a:rPr lang="en-US" altLang="zh-CN" sz="2800" i="1">
                              <a:latin typeface="Cambria Math" charset="0"/>
                              <a:cs typeface="Times New Roman" pitchFamily="18" charset="0"/>
                            </a:rPr>
                            <m:t>+</m:t>
                          </m:r>
                          <m:nary>
                            <m:naryPr>
                              <m:chr m:val="∑"/>
                              <m:limLoc m:val="subSup"/>
                              <m:ctrlPr>
                                <a:rPr kumimoji="1" lang="is-IS" altLang="zh-CN" sz="2800" i="1">
                                  <a:solidFill>
                                    <a:srgbClr val="09405E"/>
                                  </a:solidFill>
                                  <a:latin typeface="Cambria Math" panose="02040503050406030204" pitchFamily="18" charset="0"/>
                                </a:rPr>
                              </m:ctrlPr>
                            </m:naryPr>
                            <m:sub>
                              <m:r>
                                <m:rPr>
                                  <m:brk m:alnAt="25"/>
                                </m:rPr>
                                <a:rPr kumimoji="1" lang="en-US" altLang="zh-CN" sz="2800" i="1">
                                  <a:solidFill>
                                    <a:srgbClr val="09405E"/>
                                  </a:solidFill>
                                  <a:latin typeface="Cambria Math" charset="0"/>
                                </a:rPr>
                                <m:t>𝑖</m:t>
                              </m:r>
                              <m:r>
                                <a:rPr kumimoji="1" lang="en-US" altLang="zh-CN" sz="2800" i="1">
                                  <a:solidFill>
                                    <a:srgbClr val="09405E"/>
                                  </a:solidFill>
                                  <a:latin typeface="Cambria Math" charset="0"/>
                                </a:rPr>
                                <m:t>=1</m:t>
                              </m:r>
                            </m:sub>
                            <m:sup>
                              <m:r>
                                <a:rPr kumimoji="1" lang="en-US" altLang="zh-CN" sz="2800" i="1">
                                  <a:solidFill>
                                    <a:srgbClr val="09405E"/>
                                  </a:solidFill>
                                  <a:latin typeface="Cambria Math" charset="0"/>
                                </a:rPr>
                                <m:t>𝑁</m:t>
                              </m:r>
                            </m:sup>
                            <m:e>
                              <m:f>
                                <m:fPr>
                                  <m:type m:val="lin"/>
                                  <m:ctrlPr>
                                    <a:rPr kumimoji="1" lang="en-US" altLang="zh-CN" sz="2800" i="1">
                                      <a:solidFill>
                                        <a:srgbClr val="C00000"/>
                                      </a:solidFill>
                                      <a:latin typeface="Cambria Math" panose="02040503050406030204" pitchFamily="18" charset="0"/>
                                    </a:rPr>
                                  </m:ctrlPr>
                                </m:fPr>
                                <m:num>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i="1">
                                          <a:solidFill>
                                            <a:srgbClr val="C00000"/>
                                          </a:solidFill>
                                          <a:latin typeface="Cambria Math" charset="0"/>
                                        </a:rPr>
                                        <m:t>1,</m:t>
                                      </m:r>
                                      <m:r>
                                        <a:rPr kumimoji="1" lang="en-US" altLang="zh-CN" sz="2800" i="1">
                                          <a:solidFill>
                                            <a:srgbClr val="C00000"/>
                                          </a:solidFill>
                                          <a:latin typeface="Cambria Math" charset="0"/>
                                        </a:rPr>
                                        <m:t>𝑖</m:t>
                                      </m:r>
                                    </m:sub>
                                  </m:sSub>
                                </m:num>
                                <m:den>
                                  <m:sSub>
                                    <m:sSubPr>
                                      <m:ctrlPr>
                                        <a:rPr lang="en-US" altLang="zh-CN" sz="2800" i="1">
                                          <a:solidFill>
                                            <a:srgbClr val="C00000"/>
                                          </a:solidFill>
                                          <a:latin typeface="Cambria Math" panose="02040503050406030204" pitchFamily="18" charset="0"/>
                                          <a:cs typeface="Times New Roman" pitchFamily="18" charset="0"/>
                                        </a:rPr>
                                      </m:ctrlPr>
                                    </m:sSubPr>
                                    <m:e>
                                      <m:r>
                                        <a:rPr lang="en-US" altLang="zh-CN" sz="2800" i="1">
                                          <a:solidFill>
                                            <a:srgbClr val="C00000"/>
                                          </a:solidFill>
                                          <a:latin typeface="Cambria Math" charset="0"/>
                                          <a:cs typeface="Times New Roman" pitchFamily="18" charset="0"/>
                                        </a:rPr>
                                        <m:t>𝑑</m:t>
                                      </m:r>
                                    </m:e>
                                    <m:sub>
                                      <m:r>
                                        <a:rPr lang="en-US" altLang="zh-CN" sz="2800" i="1">
                                          <a:solidFill>
                                            <a:srgbClr val="C00000"/>
                                          </a:solidFill>
                                          <a:latin typeface="Cambria Math" charset="0"/>
                                          <a:cs typeface="Times New Roman" pitchFamily="18" charset="0"/>
                                        </a:rPr>
                                        <m:t>1</m:t>
                                      </m:r>
                                    </m:sub>
                                  </m:sSub>
                                </m:den>
                              </m:f>
                              <m:r>
                                <a:rPr kumimoji="1" lang="zh-CN" altLang="en-US" sz="2800" i="1">
                                  <a:solidFill>
                                    <a:srgbClr val="09405E"/>
                                  </a:solidFill>
                                  <a:latin typeface="Cambria Math" charset="0"/>
                                </a:rPr>
                                <m:t>𝕀</m:t>
                              </m:r>
                              <m:d>
                                <m:dPr>
                                  <m:ctrlPr>
                                    <a:rPr kumimoji="1"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𝑦</m:t>
                                      </m:r>
                                    </m:e>
                                    <m:sub>
                                      <m:r>
                                        <a:rPr kumimoji="1" lang="en-US" altLang="zh-CN" sz="2800" i="1">
                                          <a:solidFill>
                                            <a:srgbClr val="09405E"/>
                                          </a:solidFill>
                                          <a:latin typeface="Cambria Math" charset="0"/>
                                          <a:ea typeface="Cambria Math" charset="0"/>
                                          <a:cs typeface="Cambria Math" charset="0"/>
                                        </a:rPr>
                                        <m:t>𝑖</m:t>
                                      </m:r>
                                    </m:sub>
                                  </m:sSub>
                                  <m:r>
                                    <a:rPr lang="en-US" altLang="zh-CN" sz="2800" i="1">
                                      <a:solidFill>
                                        <a:srgbClr val="09405E"/>
                                      </a:solidFill>
                                      <a:latin typeface="Cambria Math" charset="0"/>
                                      <a:ea typeface="Cambria Math" charset="0"/>
                                      <a:cs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𝜙</m:t>
                                      </m:r>
                                    </m:e>
                                    <m:sub>
                                      <m:r>
                                        <a:rPr lang="en-US" altLang="zh-CN" sz="2800" i="1">
                                          <a:solidFill>
                                            <a:srgbClr val="09405E"/>
                                          </a:solidFill>
                                          <a:latin typeface="Cambria Math" charset="0"/>
                                        </a:rPr>
                                        <m:t>1</m:t>
                                      </m:r>
                                    </m:sub>
                                  </m:sSub>
                                  <m:d>
                                    <m:dPr>
                                      <m:ctrlPr>
                                        <a:rPr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rPr>
                                          </m:ctrlPr>
                                        </m:sSubPr>
                                        <m:e>
                                          <m:r>
                                            <a:rPr kumimoji="1" lang="en-US" altLang="zh-CN" sz="2800" b="1">
                                              <a:solidFill>
                                                <a:srgbClr val="09405E"/>
                                              </a:solidFill>
                                              <a:latin typeface="Cambria Math" charset="0"/>
                                            </a:rPr>
                                            <m:t>𝐱</m:t>
                                          </m:r>
                                        </m:e>
                                        <m:sub>
                                          <m:r>
                                            <a:rPr kumimoji="1" lang="en-US" altLang="zh-CN" sz="2800" i="1">
                                              <a:solidFill>
                                                <a:srgbClr val="09405E"/>
                                              </a:solidFill>
                                              <a:latin typeface="Cambria Math" charset="0"/>
                                            </a:rPr>
                                            <m:t>𝑖</m:t>
                                          </m:r>
                                        </m:sub>
                                      </m:sSub>
                                    </m:e>
                                  </m:d>
                                </m:e>
                              </m:d>
                            </m:e>
                          </m:nary>
                        </m:den>
                      </m:f>
                      <m:r>
                        <a:rPr lang="en-US" altLang="zh-CN" sz="2800" i="1">
                          <a:latin typeface="Cambria Math" charset="0"/>
                          <a:cs typeface="Times New Roman" pitchFamily="18" charset="0"/>
                        </a:rPr>
                        <m:t>=</m:t>
                      </m:r>
                      <m:f>
                        <m:fPr>
                          <m:ctrlPr>
                            <a:rPr lang="mr-IN" altLang="zh-CN" sz="2800" i="1">
                              <a:latin typeface="Cambria Math" panose="02040503050406030204" pitchFamily="18" charset="0"/>
                              <a:cs typeface="Times New Roman" pitchFamily="18" charset="0"/>
                            </a:rPr>
                          </m:ctrlPr>
                        </m:fPr>
                        <m:num>
                          <m:r>
                            <a:rPr lang="en-US" altLang="zh-CN" sz="2800" i="1">
                              <a:latin typeface="Cambria Math" charset="0"/>
                              <a:cs typeface="Times New Roman" pitchFamily="18" charset="0"/>
                            </a:rPr>
                            <m:t>1</m:t>
                          </m:r>
                        </m:num>
                        <m:den>
                          <m:r>
                            <a:rPr lang="en-US" altLang="zh-CN" sz="2800" i="1">
                              <a:latin typeface="Cambria Math" charset="0"/>
                              <a:cs typeface="Times New Roman" pitchFamily="18" charset="0"/>
                            </a:rPr>
                            <m:t>2</m:t>
                          </m:r>
                        </m:den>
                      </m:f>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2405705" y="3109096"/>
                <a:ext cx="9897453" cy="112697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605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Recall: </a:t>
            </a:r>
            <a:r>
              <a:rPr kumimoji="1" lang="zh-CN" altLang="en-US" dirty="0"/>
              <a:t>误差的偏差</a:t>
            </a:r>
            <a:r>
              <a:rPr kumimoji="1" lang="en-US" altLang="zh-CN" dirty="0"/>
              <a:t>-</a:t>
            </a:r>
            <a:r>
              <a:rPr kumimoji="1" lang="zh-CN" altLang="en-US" dirty="0"/>
              <a:t>方差分解</a:t>
            </a:r>
          </a:p>
        </p:txBody>
      </p:sp>
      <p:sp>
        <p:nvSpPr>
          <p:cNvPr id="3" name="内容占位符 2"/>
          <p:cNvSpPr>
            <a:spLocks noGrp="1"/>
          </p:cNvSpPr>
          <p:nvPr>
            <p:ph sz="quarter" idx="10"/>
          </p:nvPr>
        </p:nvSpPr>
        <p:spPr/>
        <p:txBody>
          <a:bodyPr/>
          <a:lstStyle/>
          <a:p>
            <a:endParaRPr kumimoji="1" lang="zh-CN" altLang="en-US" dirty="0"/>
          </a:p>
        </p:txBody>
      </p:sp>
      <p:sp>
        <p:nvSpPr>
          <p:cNvPr id="6" name="矩形 5"/>
          <p:cNvSpPr/>
          <p:nvPr/>
        </p:nvSpPr>
        <p:spPr>
          <a:xfrm>
            <a:off x="630237" y="3139930"/>
            <a:ext cx="10898617" cy="2260619"/>
          </a:xfrm>
          <a:prstGeom prst="rect">
            <a:avLst/>
          </a:prstGeom>
        </p:spPr>
        <p:txBody>
          <a:bodyPr wrap="square">
            <a:spAutoFit/>
          </a:bodyPr>
          <a:lstStyle/>
          <a:p>
            <a:pPr marL="285750" indent="-285750">
              <a:buSzPct val="80000"/>
              <a:buFont typeface="Wingdings" charset="2"/>
              <a:buChar char="n"/>
            </a:pPr>
            <a:r>
              <a:rPr lang="zh-CN" altLang="en-US" sz="2800" dirty="0">
                <a:solidFill>
                  <a:srgbClr val="09405E"/>
                </a:solidFill>
                <a:latin typeface="Microsoft YaHei" charset="-122"/>
                <a:ea typeface="Microsoft YaHei" charset="-122"/>
                <a:cs typeface="Microsoft YaHei" charset="-122"/>
              </a:rPr>
              <a:t>偏差：当训练误差稳定时，训练误差的大小可视为模型</a:t>
            </a:r>
            <a:r>
              <a:rPr lang="zh-CN" altLang="en-US" sz="2800" dirty="0">
                <a:solidFill>
                  <a:srgbClr val="7030A0"/>
                </a:solidFill>
                <a:latin typeface="Microsoft YaHei" charset="-122"/>
                <a:ea typeface="Microsoft YaHei" charset="-122"/>
                <a:cs typeface="Microsoft YaHei" charset="-122"/>
              </a:rPr>
              <a:t>偏差</a:t>
            </a:r>
            <a:r>
              <a:rPr lang="zh-CN" altLang="en-US" sz="2800" dirty="0">
                <a:solidFill>
                  <a:srgbClr val="09405E"/>
                </a:solidFill>
                <a:latin typeface="Microsoft YaHei" charset="-122"/>
                <a:ea typeface="Microsoft YaHei" charset="-122"/>
                <a:cs typeface="Microsoft YaHei" charset="-122"/>
              </a:rPr>
              <a:t>（训练充分时，模型与训练数据的拟合程度）</a:t>
            </a:r>
            <a:endParaRPr lang="en-US" altLang="zh-CN" sz="2800" dirty="0">
              <a:solidFill>
                <a:srgbClr val="09405E"/>
              </a:solidFill>
              <a:latin typeface="Microsoft YaHei" charset="-122"/>
              <a:ea typeface="Microsoft YaHei" charset="-122"/>
              <a:cs typeface="Microsoft YaHei" charset="-122"/>
            </a:endParaRPr>
          </a:p>
          <a:p>
            <a:pPr marL="284400" lvl="1">
              <a:lnSpc>
                <a:spcPct val="90000"/>
              </a:lnSpc>
              <a:spcBef>
                <a:spcPts val="600"/>
              </a:spcBef>
              <a:buSzPct val="80000"/>
              <a:buFont typeface="Arial" panose="020B0604020202020204" pitchFamily="34" charset="0"/>
              <a:buChar char="•"/>
            </a:pPr>
            <a:endParaRPr lang="en-US" altLang="zh-CN" sz="1050" dirty="0">
              <a:solidFill>
                <a:srgbClr val="09405E"/>
              </a:solidFill>
              <a:latin typeface="Microsoft YaHei" charset="-122"/>
              <a:ea typeface="Microsoft YaHei" charset="-122"/>
            </a:endParaRPr>
          </a:p>
          <a:p>
            <a:pPr marL="284400" lvl="1">
              <a:lnSpc>
                <a:spcPct val="90000"/>
              </a:lnSpc>
              <a:spcBef>
                <a:spcPts val="600"/>
              </a:spcBef>
              <a:buSzPct val="80000"/>
              <a:buFont typeface="Arial" panose="020B0604020202020204" pitchFamily="34" charset="0"/>
              <a:buChar char="•"/>
            </a:pPr>
            <a:endParaRPr lang="en-US" altLang="zh-CN" sz="1050" dirty="0">
              <a:solidFill>
                <a:srgbClr val="09405E"/>
              </a:solidFill>
              <a:latin typeface="Microsoft YaHei" charset="-122"/>
              <a:ea typeface="Microsoft YaHei" charset="-122"/>
            </a:endParaRPr>
          </a:p>
          <a:p>
            <a:pPr marL="285750" indent="-285750">
              <a:buSzPct val="80000"/>
              <a:buFont typeface="Wingdings" charset="2"/>
              <a:buChar char="n"/>
            </a:pPr>
            <a:r>
              <a:rPr lang="zh-CN" altLang="en-US" sz="2800" dirty="0">
                <a:solidFill>
                  <a:srgbClr val="09405E"/>
                </a:solidFill>
                <a:latin typeface="Microsoft YaHei" charset="-122"/>
                <a:ea typeface="Microsoft YaHei" charset="-122"/>
                <a:cs typeface="Microsoft YaHei" charset="-122"/>
              </a:rPr>
              <a:t>方差：当训练误差稳定时，训练误差与验证误差之间的差异可视为模型的</a:t>
            </a:r>
            <a:r>
              <a:rPr lang="zh-CN" altLang="en-US" sz="2800" dirty="0">
                <a:solidFill>
                  <a:srgbClr val="C00000"/>
                </a:solidFill>
                <a:latin typeface="Microsoft YaHei" charset="-122"/>
                <a:ea typeface="Microsoft YaHei" charset="-122"/>
                <a:cs typeface="Microsoft YaHei" charset="-122"/>
              </a:rPr>
              <a:t>方差</a:t>
            </a:r>
            <a:r>
              <a:rPr lang="zh-CN" altLang="en-US" sz="2800" dirty="0">
                <a:solidFill>
                  <a:srgbClr val="09405E"/>
                </a:solidFill>
                <a:latin typeface="Microsoft YaHei" charset="-122"/>
                <a:ea typeface="Microsoft YaHei" charset="-122"/>
                <a:cs typeface="Microsoft YaHei" charset="-122"/>
              </a:rPr>
              <a:t>（由于数据不同模型性能的差异）</a:t>
            </a:r>
            <a:endParaRPr lang="en-US" altLang="zh-CN" sz="2800" dirty="0">
              <a:solidFill>
                <a:srgbClr val="09405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C294AB5-1F3B-24C1-C48C-C318BB31804E}"/>
                  </a:ext>
                </a:extLst>
              </p:cNvPr>
              <p:cNvSpPr txBox="1"/>
              <p:nvPr/>
            </p:nvSpPr>
            <p:spPr>
              <a:xfrm>
                <a:off x="-247137" y="1094367"/>
                <a:ext cx="930463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94162"/>
                          </a:solidFill>
                          <a:latin typeface="Cambria Math" panose="02040503050406030204" pitchFamily="18" charset="0"/>
                        </a:rPr>
                        <m:t>𝔼</m:t>
                      </m:r>
                      <m:d>
                        <m:dPr>
                          <m:begChr m:val="["/>
                          <m:endChr m:val="]"/>
                          <m:ctrlPr>
                            <a:rPr lang="en-US" altLang="zh-CN" sz="2800" i="1" smtClean="0">
                              <a:solidFill>
                                <a:srgbClr val="094162"/>
                              </a:solidFill>
                              <a:latin typeface="Cambria Math" panose="02040503050406030204" pitchFamily="18" charset="0"/>
                            </a:rPr>
                          </m:ctrlPr>
                        </m:dPr>
                        <m:e>
                          <m:sSup>
                            <m:sSupPr>
                              <m:ctrlPr>
                                <a:rPr lang="en-US" altLang="zh-CN" sz="2800" i="1" smtClean="0">
                                  <a:solidFill>
                                    <a:srgbClr val="094162"/>
                                  </a:solidFill>
                                  <a:latin typeface="Cambria Math" panose="02040503050406030204" pitchFamily="18" charset="0"/>
                                </a:rPr>
                              </m:ctrlPr>
                            </m:sSupPr>
                            <m:e>
                              <m:d>
                                <m:dPr>
                                  <m:ctrlPr>
                                    <a:rPr lang="en-US" altLang="zh-CN" sz="2800" i="1" smtClean="0">
                                      <a:solidFill>
                                        <a:srgbClr val="094162"/>
                                      </a:solidFill>
                                      <a:latin typeface="Cambria Math" panose="02040503050406030204" pitchFamily="18" charset="0"/>
                                    </a:rPr>
                                  </m:ctrlPr>
                                </m:dPr>
                                <m:e>
                                  <m:sSub>
                                    <m:sSubPr>
                                      <m:ctrlPr>
                                        <a:rPr lang="zh-CN" altLang="en-US" sz="2800" i="1">
                                          <a:solidFill>
                                            <a:srgbClr val="094162"/>
                                          </a:solidFill>
                                          <a:latin typeface="Cambria Math" panose="02040503050406030204" pitchFamily="18" charset="0"/>
                                        </a:rPr>
                                      </m:ctrlPr>
                                    </m:sSubPr>
                                    <m:e>
                                      <m:acc>
                                        <m:accPr>
                                          <m:chr m:val="̂"/>
                                          <m:ctrlPr>
                                            <a:rPr lang="zh-CN" altLang="en-US" sz="2800" i="1">
                                              <a:solidFill>
                                                <a:srgbClr val="094162"/>
                                              </a:solidFill>
                                              <a:latin typeface="Cambria Math" panose="02040503050406030204" pitchFamily="18" charset="0"/>
                                            </a:rPr>
                                          </m:ctrlPr>
                                        </m:accPr>
                                        <m:e>
                                          <m:r>
                                            <a:rPr lang="zh-CN" altLang="en-US" sz="2800" i="1">
                                              <a:solidFill>
                                                <a:srgbClr val="094162"/>
                                              </a:solidFill>
                                              <a:latin typeface="Cambria Math" panose="02040503050406030204" pitchFamily="18" charset="0"/>
                                            </a:rPr>
                                            <m:t>𝑦</m:t>
                                          </m:r>
                                        </m:e>
                                      </m:acc>
                                    </m:e>
                                    <m:sub>
                                      <m:r>
                                        <a:rPr lang="zh-CN" altLang="en-US" sz="2800">
                                          <a:solidFill>
                                            <a:srgbClr val="094162"/>
                                          </a:solidFill>
                                          <a:latin typeface="Cambria Math" panose="02040503050406030204" pitchFamily="18" charset="0"/>
                                        </a:rPr>
                                        <m:t>𝒟</m:t>
                                      </m:r>
                                    </m:sub>
                                  </m:sSub>
                                  <m:r>
                                    <a:rPr lang="zh-CN" altLang="en-US" sz="2800">
                                      <a:solidFill>
                                        <a:srgbClr val="094162"/>
                                      </a:solidFill>
                                      <a:latin typeface="Cambria Math" panose="02040503050406030204" pitchFamily="18" charset="0"/>
                                    </a:rPr>
                                    <m:t>−</m:t>
                                  </m:r>
                                  <m:r>
                                    <a:rPr lang="zh-CN" altLang="en-US" sz="2800" i="1">
                                      <a:solidFill>
                                        <a:srgbClr val="094162"/>
                                      </a:solidFill>
                                      <a:latin typeface="Cambria Math" panose="02040503050406030204" pitchFamily="18" charset="0"/>
                                    </a:rPr>
                                    <m:t>𝑦</m:t>
                                  </m:r>
                                </m:e>
                              </m:d>
                            </m:e>
                            <m:sup>
                              <m:r>
                                <a:rPr lang="en-US" altLang="zh-CN" sz="2800" i="1" smtClean="0">
                                  <a:solidFill>
                                    <a:srgbClr val="094162"/>
                                  </a:solidFill>
                                  <a:latin typeface="Cambria Math" panose="02040503050406030204" pitchFamily="18" charset="0"/>
                                </a:rPr>
                                <m:t>2</m:t>
                              </m:r>
                            </m:sup>
                          </m:sSup>
                        </m:e>
                      </m:d>
                      <m:r>
                        <a:rPr lang="en-US" altLang="zh-CN" sz="2800" i="1">
                          <a:solidFill>
                            <a:srgbClr val="094162"/>
                          </a:solidFill>
                          <a:latin typeface="Cambria Math" panose="02040503050406030204" pitchFamily="18" charset="0"/>
                        </a:rPr>
                        <m:t>=</m:t>
                      </m:r>
                      <m:r>
                        <m:rPr>
                          <m:sty m:val="p"/>
                        </m:rPr>
                        <a:rPr lang="en-US" altLang="zh-CN" sz="2800">
                          <a:solidFill>
                            <a:srgbClr val="C00000"/>
                          </a:solidFill>
                          <a:latin typeface="Cambria Math" panose="02040503050406030204" pitchFamily="18" charset="0"/>
                        </a:rPr>
                        <m:t>Var</m:t>
                      </m:r>
                      <m:d>
                        <m:dPr>
                          <m:begChr m:val="["/>
                          <m:endChr m:val="]"/>
                          <m:ctrlPr>
                            <a:rPr lang="en-US" altLang="zh-CN" sz="2800" i="1">
                              <a:solidFill>
                                <a:srgbClr val="C00000"/>
                              </a:solidFill>
                              <a:latin typeface="Cambria Math" panose="02040503050406030204" pitchFamily="18" charset="0"/>
                            </a:rPr>
                          </m:ctrlPr>
                        </m:dPr>
                        <m:e>
                          <m:sSub>
                            <m:sSubPr>
                              <m:ctrlPr>
                                <a:rPr lang="zh-CN" altLang="en-US" sz="2800" i="1">
                                  <a:solidFill>
                                    <a:srgbClr val="C00000"/>
                                  </a:solidFill>
                                  <a:latin typeface="Cambria Math" panose="02040503050406030204" pitchFamily="18" charset="0"/>
                                </a:rPr>
                              </m:ctrlPr>
                            </m:sSubPr>
                            <m:e>
                              <m:acc>
                                <m:accPr>
                                  <m:chr m:val="̂"/>
                                  <m:ctrlPr>
                                    <a:rPr lang="zh-CN" altLang="en-US" sz="2800" i="1">
                                      <a:solidFill>
                                        <a:srgbClr val="C00000"/>
                                      </a:solidFill>
                                      <a:latin typeface="Cambria Math" panose="02040503050406030204" pitchFamily="18" charset="0"/>
                                    </a:rPr>
                                  </m:ctrlPr>
                                </m:accPr>
                                <m:e>
                                  <m:r>
                                    <a:rPr lang="zh-CN" altLang="en-US" sz="2800" i="1">
                                      <a:solidFill>
                                        <a:srgbClr val="C00000"/>
                                      </a:solidFill>
                                      <a:latin typeface="Cambria Math" panose="02040503050406030204" pitchFamily="18" charset="0"/>
                                    </a:rPr>
                                    <m:t>𝑦</m:t>
                                  </m:r>
                                </m:e>
                              </m:acc>
                            </m:e>
                            <m:sub>
                              <m:r>
                                <a:rPr lang="zh-CN" altLang="en-US" sz="2800">
                                  <a:solidFill>
                                    <a:srgbClr val="C00000"/>
                                  </a:solidFill>
                                  <a:latin typeface="Cambria Math" panose="02040503050406030204" pitchFamily="18" charset="0"/>
                                </a:rPr>
                                <m:t>𝒟</m:t>
                              </m:r>
                            </m:sub>
                          </m:sSub>
                        </m:e>
                      </m:d>
                      <m:r>
                        <a:rPr lang="en-US" altLang="zh-CN" sz="2800">
                          <a:solidFill>
                            <a:srgbClr val="094162"/>
                          </a:solidFill>
                          <a:latin typeface="Cambria Math" panose="02040503050406030204" pitchFamily="18" charset="0"/>
                        </a:rPr>
                        <m:t>+</m:t>
                      </m:r>
                      <m:sSup>
                        <m:sSupPr>
                          <m:ctrlPr>
                            <a:rPr lang="en-US" altLang="zh-CN" sz="2800" i="1">
                              <a:solidFill>
                                <a:srgbClr val="7030A0"/>
                              </a:solidFill>
                              <a:latin typeface="Cambria Math" panose="02040503050406030204" pitchFamily="18" charset="0"/>
                            </a:rPr>
                          </m:ctrlPr>
                        </m:sSupPr>
                        <m:e>
                          <m:d>
                            <m:dPr>
                              <m:ctrlPr>
                                <a:rPr lang="en-US" altLang="zh-CN" sz="2800" i="1">
                                  <a:solidFill>
                                    <a:srgbClr val="7030A0"/>
                                  </a:solidFill>
                                  <a:latin typeface="Cambria Math" panose="02040503050406030204" pitchFamily="18" charset="0"/>
                                </a:rPr>
                              </m:ctrlPr>
                            </m:dPr>
                            <m:e>
                              <m:acc>
                                <m:accPr>
                                  <m:chr m:val="̅"/>
                                  <m:ctrlPr>
                                    <a:rPr lang="en-US" altLang="zh-CN" sz="2800" i="1">
                                      <a:solidFill>
                                        <a:srgbClr val="7030A0"/>
                                      </a:solidFill>
                                      <a:latin typeface="Cambria Math" panose="02040503050406030204" pitchFamily="18" charset="0"/>
                                    </a:rPr>
                                  </m:ctrlPr>
                                </m:accPr>
                                <m:e>
                                  <m:r>
                                    <a:rPr lang="en-US" altLang="zh-CN" sz="2800" i="1">
                                      <a:solidFill>
                                        <a:srgbClr val="7030A0"/>
                                      </a:solidFill>
                                      <a:latin typeface="Cambria Math" panose="02040503050406030204" pitchFamily="18" charset="0"/>
                                    </a:rPr>
                                    <m:t>𝑦</m:t>
                                  </m:r>
                                </m:e>
                              </m:acc>
                              <m:r>
                                <a:rPr lang="zh-CN" altLang="en-US" sz="2800">
                                  <a:solidFill>
                                    <a:srgbClr val="7030A0"/>
                                  </a:solidFill>
                                  <a:latin typeface="Cambria Math" panose="02040503050406030204" pitchFamily="18" charset="0"/>
                                </a:rPr>
                                <m:t>−</m:t>
                              </m:r>
                              <m:sSup>
                                <m:sSupPr>
                                  <m:ctrlPr>
                                    <a:rPr lang="en-US" altLang="zh-CN" sz="2800" i="1">
                                      <a:solidFill>
                                        <a:srgbClr val="7030A0"/>
                                      </a:solidFill>
                                      <a:latin typeface="Cambria Math" panose="02040503050406030204" pitchFamily="18" charset="0"/>
                                    </a:rPr>
                                  </m:ctrlPr>
                                </m:sSupPr>
                                <m:e>
                                  <m:r>
                                    <a:rPr lang="zh-CN" altLang="en-US" sz="2800" i="1">
                                      <a:solidFill>
                                        <a:srgbClr val="7030A0"/>
                                      </a:solidFill>
                                      <a:latin typeface="Cambria Math" panose="02040503050406030204" pitchFamily="18" charset="0"/>
                                    </a:rPr>
                                    <m:t>𝑦</m:t>
                                  </m:r>
                                </m:e>
                                <m:sup>
                                  <m:r>
                                    <a:rPr lang="zh-CN" altLang="en-US" sz="2800" i="1">
                                      <a:solidFill>
                                        <a:srgbClr val="7030A0"/>
                                      </a:solidFill>
                                      <a:latin typeface="Cambria Math" panose="02040503050406030204" pitchFamily="18" charset="0"/>
                                    </a:rPr>
                                    <m:t>∗</m:t>
                                  </m:r>
                                </m:sup>
                              </m:sSup>
                            </m:e>
                          </m:d>
                        </m:e>
                        <m:sup>
                          <m:r>
                            <a:rPr lang="en-US" altLang="zh-CN" sz="2800" i="1">
                              <a:solidFill>
                                <a:srgbClr val="7030A0"/>
                              </a:solidFill>
                              <a:latin typeface="Cambria Math" panose="02040503050406030204" pitchFamily="18" charset="0"/>
                            </a:rPr>
                            <m:t>2</m:t>
                          </m:r>
                        </m:sup>
                      </m:sSup>
                      <m:r>
                        <a:rPr lang="en-US" altLang="zh-CN" sz="2800" i="1">
                          <a:solidFill>
                            <a:srgbClr val="094162"/>
                          </a:solidFill>
                          <a:latin typeface="Cambria Math" panose="02040503050406030204" pitchFamily="18" charset="0"/>
                        </a:rPr>
                        <m:t>+</m:t>
                      </m:r>
                      <m:r>
                        <m:rPr>
                          <m:sty m:val="p"/>
                        </m:rPr>
                        <a:rPr lang="en-US" altLang="zh-CN" sz="2800">
                          <a:latin typeface="Cambria Math" panose="02040503050406030204" pitchFamily="18" charset="0"/>
                        </a:rPr>
                        <m:t>Var</m:t>
                      </m:r>
                      <m:d>
                        <m:dPr>
                          <m:begChr m:val="["/>
                          <m:endChr m:val="]"/>
                          <m:ctrlPr>
                            <a:rPr lang="en-US" altLang="zh-CN" sz="2800" i="1">
                              <a:latin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𝜀</m:t>
                          </m:r>
                        </m:e>
                      </m:d>
                    </m:oMath>
                  </m:oMathPara>
                </a14:m>
                <a:endParaRPr lang="zh-CN" altLang="en-US" sz="2800" dirty="0">
                  <a:solidFill>
                    <a:srgbClr val="094162"/>
                  </a:solidFill>
                </a:endParaRPr>
              </a:p>
            </p:txBody>
          </p:sp>
        </mc:Choice>
        <mc:Fallback xmlns="">
          <p:sp>
            <p:nvSpPr>
              <p:cNvPr id="11" name="文本框 10">
                <a:extLst>
                  <a:ext uri="{FF2B5EF4-FFF2-40B4-BE49-F238E27FC236}">
                    <a16:creationId xmlns="" xmlns:a16="http://schemas.microsoft.com/office/drawing/2014/main" xmlns:a14="http://schemas.microsoft.com/office/drawing/2010/main" id="{4C294AB5-1F3B-24C1-C48C-C318BB31804E}"/>
                  </a:ext>
                </a:extLst>
              </p:cNvPr>
              <p:cNvSpPr txBox="1">
                <a:spLocks noRot="1" noChangeAspect="1" noMove="1" noResize="1" noEditPoints="1" noAdjustHandles="1" noChangeArrowheads="1" noChangeShapeType="1" noTextEdit="1"/>
              </p:cNvSpPr>
              <p:nvPr/>
            </p:nvSpPr>
            <p:spPr>
              <a:xfrm>
                <a:off x="-247137" y="1094367"/>
                <a:ext cx="9304639" cy="523220"/>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01DA767-E157-1700-A437-91561A8E8AB3}"/>
                  </a:ext>
                </a:extLst>
              </p:cNvPr>
              <p:cNvSpPr txBox="1"/>
              <p:nvPr/>
            </p:nvSpPr>
            <p:spPr>
              <a:xfrm>
                <a:off x="5166108" y="1897864"/>
                <a:ext cx="1023731" cy="5278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 altLang="zh-CN" sz="2800" i="1" kern="1050" smtClean="0">
                              <a:solidFill>
                                <a:srgbClr val="7030A0"/>
                              </a:solidFill>
                              <a:effectLst/>
                              <a:latin typeface="Cambria Math" panose="02040503050406030204" pitchFamily="18" charset="0"/>
                              <a:ea typeface="Microsoft YaHei" charset="-122"/>
                              <a:cs typeface="Microsoft YaHei" charset="-122"/>
                            </a:rPr>
                          </m:ctrlPr>
                        </m:sSupPr>
                        <m:e>
                          <m:r>
                            <m:rPr>
                              <m:nor/>
                            </m:rPr>
                            <a:rPr lang="zh-CN" altLang="zh-CN" sz="2800" kern="1050" dirty="0">
                              <a:solidFill>
                                <a:srgbClr val="7030A0"/>
                              </a:solidFill>
                              <a:latin typeface="Microsoft YaHei" charset="-122"/>
                              <a:ea typeface="Microsoft YaHei" charset="-122"/>
                              <a:cs typeface="Microsoft YaHei" charset="-122"/>
                            </a:rPr>
                            <m:t>偏差</m:t>
                          </m:r>
                        </m:e>
                        <m:sup>
                          <m:r>
                            <a:rPr lang="en" altLang="zh-CN" sz="2800" i="1" kern="1050" smtClean="0">
                              <a:solidFill>
                                <a:srgbClr val="7030A0"/>
                              </a:solidFill>
                              <a:effectLst/>
                              <a:latin typeface="Cambria Math" charset="0"/>
                              <a:ea typeface="Microsoft YaHei" charset="-122"/>
                              <a:cs typeface="Microsoft YaHei" charset="-122"/>
                            </a:rPr>
                            <m:t>2</m:t>
                          </m:r>
                        </m:sup>
                      </m:sSup>
                    </m:oMath>
                  </m:oMathPara>
                </a14:m>
                <a:endParaRPr lang="zh-CN" altLang="en-US" sz="2800" dirty="0">
                  <a:solidFill>
                    <a:srgbClr val="7030A0"/>
                  </a:solidFill>
                  <a:latin typeface="Microsoft YaHei" charset="-122"/>
                  <a:ea typeface="Microsoft YaHei" charset="-122"/>
                  <a:cs typeface="Microsoft YaHei" charset="-122"/>
                </a:endParaRPr>
              </a:p>
            </p:txBody>
          </p:sp>
        </mc:Choice>
        <mc:Fallback xmlns="">
          <p:sp>
            <p:nvSpPr>
              <p:cNvPr id="13" name="文本框 12">
                <a:extLst>
                  <a:ext uri="{FF2B5EF4-FFF2-40B4-BE49-F238E27FC236}">
                    <a16:creationId xmlns="" xmlns:a16="http://schemas.microsoft.com/office/drawing/2014/main" xmlns:a14="http://schemas.microsoft.com/office/drawing/2010/main" id="{801DA767-E157-1700-A437-91561A8E8AB3}"/>
                  </a:ext>
                </a:extLst>
              </p:cNvPr>
              <p:cNvSpPr txBox="1">
                <a:spLocks noRot="1" noChangeAspect="1" noMove="1" noResize="1" noEditPoints="1" noAdjustHandles="1" noChangeArrowheads="1" noChangeShapeType="1" noTextEdit="1"/>
              </p:cNvSpPr>
              <p:nvPr/>
            </p:nvSpPr>
            <p:spPr>
              <a:xfrm>
                <a:off x="5166108" y="1897864"/>
                <a:ext cx="1023731" cy="52783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CF0BE72-7BE3-D08A-5DFF-92E6F5CF7695}"/>
                  </a:ext>
                </a:extLst>
              </p:cNvPr>
              <p:cNvSpPr txBox="1"/>
              <p:nvPr/>
            </p:nvSpPr>
            <p:spPr>
              <a:xfrm>
                <a:off x="3357186" y="1897864"/>
                <a:ext cx="1023731" cy="5278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kern="1050" smtClean="0">
                          <a:solidFill>
                            <a:srgbClr val="C00000"/>
                          </a:solidFill>
                          <a:latin typeface="Cambria Math" charset="0"/>
                          <a:ea typeface="Microsoft YaHei" charset="-122"/>
                          <a:cs typeface="Microsoft YaHei" charset="-122"/>
                        </a:rPr>
                        <m:t>方差</m:t>
                      </m:r>
                    </m:oMath>
                  </m:oMathPara>
                </a14:m>
                <a:endParaRPr lang="zh-CN" altLang="en-US" sz="2800" dirty="0">
                  <a:solidFill>
                    <a:srgbClr val="C00000"/>
                  </a:solidFill>
                  <a:latin typeface="Microsoft YaHei" charset="-122"/>
                  <a:ea typeface="Microsoft YaHei" charset="-122"/>
                  <a:cs typeface="Microsoft YaHei" charset="-122"/>
                </a:endParaRPr>
              </a:p>
            </p:txBody>
          </p:sp>
        </mc:Choice>
        <mc:Fallback xmlns="">
          <p:sp>
            <p:nvSpPr>
              <p:cNvPr id="15" name="文本框 14">
                <a:extLst>
                  <a:ext uri="{FF2B5EF4-FFF2-40B4-BE49-F238E27FC236}">
                    <a16:creationId xmlns="" xmlns:a16="http://schemas.microsoft.com/office/drawing/2014/main" xmlns:a14="http://schemas.microsoft.com/office/drawing/2010/main" id="{2CF0BE72-7BE3-D08A-5DFF-92E6F5CF7695}"/>
                  </a:ext>
                </a:extLst>
              </p:cNvPr>
              <p:cNvSpPr txBox="1">
                <a:spLocks noRot="1" noChangeAspect="1" noMove="1" noResize="1" noEditPoints="1" noAdjustHandles="1" noChangeArrowheads="1" noChangeShapeType="1" noTextEdit="1"/>
              </p:cNvSpPr>
              <p:nvPr/>
            </p:nvSpPr>
            <p:spPr>
              <a:xfrm>
                <a:off x="3357186" y="1897864"/>
                <a:ext cx="1023731" cy="527837"/>
              </a:xfrm>
              <a:prstGeom prst="rect">
                <a:avLst/>
              </a:prstGeom>
              <a:blipFill rotWithShape="0">
                <a:blip r:embed="rId4"/>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8676FAED-523A-AB5B-CEA8-B4CF80AF8368}"/>
              </a:ext>
            </a:extLst>
          </p:cNvPr>
          <p:cNvSpPr txBox="1"/>
          <p:nvPr/>
        </p:nvSpPr>
        <p:spPr>
          <a:xfrm>
            <a:off x="6908771" y="1879197"/>
            <a:ext cx="902811" cy="523220"/>
          </a:xfrm>
          <a:prstGeom prst="rect">
            <a:avLst/>
          </a:prstGeom>
          <a:noFill/>
        </p:spPr>
        <p:txBody>
          <a:bodyPr wrap="none" rtlCol="0">
            <a:spAutoFit/>
          </a:bodyPr>
          <a:lstStyle/>
          <a:p>
            <a:r>
              <a:rPr kumimoji="1" lang="zh-CN" altLang="en-US" sz="2800" dirty="0">
                <a:latin typeface="Microsoft YaHei" panose="020B0503020204020204" pitchFamily="34" charset="-122"/>
                <a:ea typeface="Microsoft YaHei" panose="020B0503020204020204" pitchFamily="34" charset="-122"/>
              </a:rPr>
              <a:t>噪声</a:t>
            </a:r>
          </a:p>
        </p:txBody>
      </p:sp>
    </p:spTree>
    <p:extLst>
      <p:ext uri="{BB962C8B-B14F-4D97-AF65-F5344CB8AC3E}">
        <p14:creationId xmlns:p14="http://schemas.microsoft.com/office/powerpoint/2010/main" val="1886791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样本重新加权</a:t>
            </a:r>
          </a:p>
        </p:txBody>
      </p:sp>
      <p:sp>
        <p:nvSpPr>
          <p:cNvPr id="4" name="内容占位符 3"/>
          <p:cNvSpPr>
            <a:spLocks noGrp="1"/>
          </p:cNvSpPr>
          <p:nvPr>
            <p:ph sz="quarter" idx="10"/>
          </p:nvPr>
        </p:nvSpPr>
        <p:spPr/>
        <p:txBody>
          <a:bodyPr/>
          <a:lstStyle/>
          <a:p>
            <a:endParaRPr kumimoji="1" lang="zh-CN" altLang="en-US" sz="3200"/>
          </a:p>
        </p:txBody>
      </p:sp>
      <mc:AlternateContent xmlns:mc="http://schemas.openxmlformats.org/markup-compatibility/2006" xmlns:a14="http://schemas.microsoft.com/office/drawing/2010/main">
        <mc:Choice Requires="a14">
          <p:sp>
            <p:nvSpPr>
              <p:cNvPr id="6" name="矩形 5"/>
              <p:cNvSpPr/>
              <p:nvPr/>
            </p:nvSpPr>
            <p:spPr>
              <a:xfrm>
                <a:off x="8164751" y="1156018"/>
                <a:ext cx="3486211" cy="7223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Times New Roman" pitchFamily="18" charset="0"/>
                            </a:rPr>
                          </m:ctrlPr>
                        </m:sSubPr>
                        <m:e>
                          <m:r>
                            <a:rPr lang="en-US" altLang="zh-CN" sz="2000" i="1">
                              <a:latin typeface="Cambria Math" charset="0"/>
                              <a:cs typeface="Times New Roman" pitchFamily="18" charset="0"/>
                            </a:rPr>
                            <m:t>𝜀</m:t>
                          </m:r>
                        </m:e>
                        <m:sub>
                          <m:r>
                            <a:rPr lang="en-US" altLang="zh-CN" sz="2000" i="1">
                              <a:latin typeface="Cambria Math" charset="0"/>
                              <a:cs typeface="Times New Roman" pitchFamily="18" charset="0"/>
                            </a:rPr>
                            <m:t>1</m:t>
                          </m:r>
                        </m:sub>
                      </m:sSub>
                      <m:r>
                        <a:rPr lang="en-US" altLang="zh-CN" sz="2000" i="1">
                          <a:latin typeface="Cambria Math" charset="0"/>
                          <a:cs typeface="Times New Roman" pitchFamily="18" charset="0"/>
                        </a:rPr>
                        <m:t>=</m:t>
                      </m:r>
                      <m:nary>
                        <m:naryPr>
                          <m:chr m:val="∑"/>
                          <m:limLoc m:val="subSup"/>
                          <m:ctrlPr>
                            <a:rPr kumimoji="1" lang="is-IS" altLang="zh-CN" sz="2000" i="1">
                              <a:latin typeface="Cambria Math" panose="02040503050406030204" pitchFamily="18" charset="0"/>
                            </a:rPr>
                          </m:ctrlPr>
                        </m:naryPr>
                        <m:sub>
                          <m:r>
                            <m:rPr>
                              <m:brk m:alnAt="25"/>
                            </m:rPr>
                            <a:rPr kumimoji="1" lang="en-US" altLang="zh-CN" sz="2000" i="1">
                              <a:latin typeface="Cambria Math" charset="0"/>
                            </a:rPr>
                            <m:t>𝑖</m:t>
                          </m:r>
                          <m:r>
                            <a:rPr kumimoji="1" lang="en-US" altLang="zh-CN" sz="2000" i="1">
                              <a:latin typeface="Cambria Math" charset="0"/>
                            </a:rPr>
                            <m:t>=1</m:t>
                          </m:r>
                        </m:sub>
                        <m:sup>
                          <m:r>
                            <a:rPr kumimoji="1" lang="en-US" altLang="zh-CN" sz="2000" i="1">
                              <a:latin typeface="Cambria Math" charset="0"/>
                            </a:rPr>
                            <m:t>𝑁</m:t>
                          </m:r>
                        </m:sup>
                        <m:e>
                          <m:sSub>
                            <m:sSubPr>
                              <m:ctrlPr>
                                <a:rPr kumimoji="1" lang="en-US" altLang="zh-CN" sz="2000" i="1">
                                  <a:latin typeface="Cambria Math" panose="02040503050406030204" pitchFamily="18" charset="0"/>
                                </a:rPr>
                              </m:ctrlPr>
                            </m:sSubPr>
                            <m:e>
                              <m:r>
                                <a:rPr kumimoji="1" lang="en-US" altLang="zh-CN" sz="2000" i="1">
                                  <a:latin typeface="Cambria Math" charset="0"/>
                                </a:rPr>
                                <m:t>𝑤</m:t>
                              </m:r>
                            </m:e>
                            <m:sub>
                              <m:r>
                                <a:rPr kumimoji="1" lang="en-US" altLang="zh-CN" sz="2000" i="1">
                                  <a:latin typeface="Cambria Math" charset="0"/>
                                </a:rPr>
                                <m:t>1,</m:t>
                              </m:r>
                              <m:r>
                                <a:rPr kumimoji="1" lang="en-US" altLang="zh-CN" sz="2000" i="1">
                                  <a:latin typeface="Cambria Math" charset="0"/>
                                </a:rPr>
                                <m:t>𝑖</m:t>
                              </m:r>
                            </m:sub>
                          </m:sSub>
                          <m:r>
                            <a:rPr kumimoji="1" lang="zh-CN" altLang="en-US" sz="2000" i="1">
                              <a:latin typeface="Cambria Math" charset="0"/>
                            </a:rPr>
                            <m:t>𝕀</m:t>
                          </m:r>
                          <m:d>
                            <m:dPr>
                              <m:ctrlPr>
                                <a:rPr kumimoji="1" lang="mr-IN" altLang="zh-CN" sz="2000" i="1">
                                  <a:latin typeface="Cambria Math" panose="02040503050406030204" pitchFamily="18" charset="0"/>
                                </a:rPr>
                              </m:ctrlPr>
                            </m:dPr>
                            <m:e>
                              <m:sSub>
                                <m:sSubPr>
                                  <m:ctrlPr>
                                    <a:rPr kumimoji="1" lang="en-US" altLang="zh-CN" sz="2000" i="1">
                                      <a:latin typeface="Cambria Math" panose="02040503050406030204" pitchFamily="18" charset="0"/>
                                      <a:ea typeface="Cambria Math" charset="0"/>
                                      <a:cs typeface="Cambria Math" charset="0"/>
                                    </a:rPr>
                                  </m:ctrlPr>
                                </m:sSubPr>
                                <m:e>
                                  <m:r>
                                    <a:rPr kumimoji="1" lang="en-US" altLang="zh-CN" sz="2000" i="1">
                                      <a:latin typeface="Cambria Math" charset="0"/>
                                      <a:ea typeface="Cambria Math" charset="0"/>
                                      <a:cs typeface="Cambria Math" charset="0"/>
                                    </a:rPr>
                                    <m:t>𝑦</m:t>
                                  </m:r>
                                </m:e>
                                <m:sub>
                                  <m:r>
                                    <a:rPr kumimoji="1" lang="en-US" altLang="zh-CN" sz="2000" i="1">
                                      <a:latin typeface="Cambria Math" charset="0"/>
                                      <a:ea typeface="Cambria Math" charset="0"/>
                                      <a:cs typeface="Cambria Math" charset="0"/>
                                    </a:rPr>
                                    <m:t>𝑖</m:t>
                                  </m:r>
                                </m:sub>
                              </m:sSub>
                              <m:r>
                                <a:rPr lang="en-US" altLang="zh-CN" sz="2000" i="1">
                                  <a:latin typeface="Cambria Math" charset="0"/>
                                  <a:ea typeface="Cambria Math" charset="0"/>
                                  <a:cs typeface="Cambria Math" charset="0"/>
                                </a:rPr>
                                <m:t>≠</m:t>
                              </m:r>
                              <m:sSub>
                                <m:sSubPr>
                                  <m:ctrlPr>
                                    <a:rPr lang="en-US" altLang="zh-CN" sz="2000" i="1">
                                      <a:latin typeface="Cambria Math" panose="02040503050406030204" pitchFamily="18" charset="0"/>
                                    </a:rPr>
                                  </m:ctrlPr>
                                </m:sSubPr>
                                <m:e>
                                  <m:r>
                                    <a:rPr lang="en-US" altLang="zh-CN" sz="2000" i="1">
                                      <a:latin typeface="Cambria Math" charset="0"/>
                                    </a:rPr>
                                    <m:t>𝜙</m:t>
                                  </m:r>
                                </m:e>
                                <m:sub>
                                  <m:r>
                                    <a:rPr lang="en-US" altLang="zh-CN" sz="2000" i="1">
                                      <a:latin typeface="Cambria Math" charset="0"/>
                                    </a:rPr>
                                    <m:t>1</m:t>
                                  </m:r>
                                </m:sub>
                              </m:sSub>
                              <m:d>
                                <m:dPr>
                                  <m:ctrlPr>
                                    <a:rPr lang="mr-IN"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b="1">
                                          <a:latin typeface="Cambria Math" charset="0"/>
                                        </a:rPr>
                                        <m:t>𝐱</m:t>
                                      </m:r>
                                    </m:e>
                                    <m:sub>
                                      <m:r>
                                        <a:rPr kumimoji="1" lang="en-US" altLang="zh-CN" sz="2000" i="1">
                                          <a:latin typeface="Cambria Math" charset="0"/>
                                        </a:rPr>
                                        <m:t>𝑖</m:t>
                                      </m:r>
                                    </m:sub>
                                  </m:sSub>
                                </m:e>
                              </m:d>
                            </m:e>
                          </m:d>
                        </m:e>
                      </m:nary>
                    </m:oMath>
                  </m:oMathPara>
                </a14:m>
                <a:endParaRPr lang="zh-CN" altLang="en-US" sz="2000" dirty="0"/>
              </a:p>
            </p:txBody>
          </p:sp>
        </mc:Choice>
        <mc:Fallback xmlns="">
          <p:sp>
            <p:nvSpPr>
              <p:cNvPr id="6" name="矩形 5"/>
              <p:cNvSpPr>
                <a:spLocks noRot="1" noChangeAspect="1" noMove="1" noResize="1" noEditPoints="1" noAdjustHandles="1" noChangeArrowheads="1" noChangeShapeType="1" noTextEdit="1"/>
              </p:cNvSpPr>
              <p:nvPr/>
            </p:nvSpPr>
            <p:spPr>
              <a:xfrm>
                <a:off x="8164751" y="1156018"/>
                <a:ext cx="3486211" cy="72231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1569" y="2194964"/>
                <a:ext cx="9227526" cy="974177"/>
              </a:xfrm>
              <a:prstGeom prst="rect">
                <a:avLst/>
              </a:prstGeom>
              <a:ln w="25400">
                <a:noFill/>
              </a:ln>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ctrlPr>
                            <a:rPr kumimoji="1" lang="is-IS" altLang="zh-CN" sz="2800" i="1">
                              <a:solidFill>
                                <a:schemeClr val="tx1"/>
                              </a:solidFill>
                              <a:latin typeface="Cambria Math" panose="02040503050406030204" pitchFamily="18" charset="0"/>
                            </a:rPr>
                          </m:ctrlPr>
                        </m:naryPr>
                        <m:sub>
                          <m:r>
                            <m:rPr>
                              <m:brk m:alnAt="25"/>
                            </m:rPr>
                            <a:rPr kumimoji="1" lang="en-US" altLang="zh-CN" sz="2800" i="1">
                              <a:solidFill>
                                <a:schemeClr val="tx1"/>
                              </a:solidFill>
                              <a:latin typeface="Cambria Math" charset="0"/>
                            </a:rPr>
                            <m:t>𝑖</m:t>
                          </m:r>
                          <m:r>
                            <a:rPr kumimoji="1" lang="en-US" altLang="zh-CN" sz="2800" i="1">
                              <a:solidFill>
                                <a:schemeClr val="tx1"/>
                              </a:solidFill>
                              <a:latin typeface="Cambria Math" charset="0"/>
                            </a:rPr>
                            <m:t>=1</m:t>
                          </m:r>
                        </m:sub>
                        <m:sup>
                          <m:r>
                            <a:rPr kumimoji="1" lang="en-US" altLang="zh-CN" sz="2800" i="1">
                              <a:solidFill>
                                <a:schemeClr val="tx1"/>
                              </a:solidFill>
                              <a:latin typeface="Cambria Math" charset="0"/>
                            </a:rPr>
                            <m:t>𝑁</m:t>
                          </m:r>
                        </m:sup>
                        <m:e>
                          <m:sSub>
                            <m:sSubPr>
                              <m:ctrlPr>
                                <a:rPr kumimoji="1" lang="en-US" altLang="zh-CN" sz="2800" i="1">
                                  <a:solidFill>
                                    <a:schemeClr val="tx1"/>
                                  </a:solidFill>
                                  <a:latin typeface="Cambria Math" panose="02040503050406030204" pitchFamily="18" charset="0"/>
                                </a:rPr>
                              </m:ctrlPr>
                            </m:sSubPr>
                            <m:e>
                              <m:r>
                                <a:rPr kumimoji="1" lang="en-US" altLang="zh-CN" sz="2800" i="1">
                                  <a:solidFill>
                                    <a:schemeClr val="tx1"/>
                                  </a:solidFill>
                                  <a:latin typeface="Cambria Math" charset="0"/>
                                </a:rPr>
                                <m:t>𝑤</m:t>
                              </m:r>
                            </m:e>
                            <m:sub>
                              <m:r>
                                <a:rPr kumimoji="1" lang="en-US" altLang="zh-CN" sz="2800" i="1">
                                  <a:solidFill>
                                    <a:schemeClr val="tx1"/>
                                  </a:solidFill>
                                  <a:latin typeface="Cambria Math" charset="0"/>
                                </a:rPr>
                                <m:t>1,</m:t>
                              </m:r>
                              <m:r>
                                <a:rPr kumimoji="1" lang="en-US" altLang="zh-CN" sz="2800" i="1">
                                  <a:solidFill>
                                    <a:schemeClr val="tx1"/>
                                  </a:solidFill>
                                  <a:latin typeface="Cambria Math" charset="0"/>
                                </a:rPr>
                                <m:t>𝑖</m:t>
                              </m:r>
                            </m:sub>
                          </m:sSub>
                          <m:sSub>
                            <m:sSubPr>
                              <m:ctrlPr>
                                <a:rPr lang="en-US" altLang="zh-CN" sz="2800" i="1">
                                  <a:solidFill>
                                    <a:schemeClr val="tx1"/>
                                  </a:solidFill>
                                  <a:latin typeface="Cambria Math" panose="02040503050406030204" pitchFamily="18" charset="0"/>
                                  <a:cs typeface="Times New Roman" pitchFamily="18" charset="0"/>
                                </a:rPr>
                              </m:ctrlPr>
                            </m:sSubPr>
                            <m:e>
                              <m:r>
                                <a:rPr lang="en-US" altLang="zh-CN" sz="2800" i="1">
                                  <a:solidFill>
                                    <a:schemeClr val="tx1"/>
                                  </a:solidFill>
                                  <a:latin typeface="Cambria Math" charset="0"/>
                                  <a:cs typeface="Times New Roman" pitchFamily="18" charset="0"/>
                                </a:rPr>
                                <m:t>𝑑</m:t>
                              </m:r>
                            </m:e>
                            <m:sub>
                              <m:r>
                                <a:rPr lang="en-US" altLang="zh-CN" sz="2800" i="1">
                                  <a:solidFill>
                                    <a:schemeClr val="tx1"/>
                                  </a:solidFill>
                                  <a:latin typeface="Cambria Math" charset="0"/>
                                  <a:cs typeface="Times New Roman" pitchFamily="18" charset="0"/>
                                </a:rPr>
                                <m:t>1</m:t>
                              </m:r>
                            </m:sub>
                          </m:sSub>
                          <m:r>
                            <a:rPr kumimoji="1" lang="zh-CN" altLang="en-US" sz="2800" i="1">
                              <a:solidFill>
                                <a:schemeClr val="tx1"/>
                              </a:solidFill>
                              <a:latin typeface="Cambria Math" charset="0"/>
                            </a:rPr>
                            <m:t>𝕀</m:t>
                          </m:r>
                          <m:d>
                            <m:dPr>
                              <m:ctrlPr>
                                <a:rPr kumimoji="1" lang="mr-IN" altLang="zh-CN" sz="2800" i="1">
                                  <a:solidFill>
                                    <a:schemeClr val="tx1"/>
                                  </a:solidFill>
                                  <a:latin typeface="Cambria Math" panose="02040503050406030204" pitchFamily="18" charset="0"/>
                                </a:rPr>
                              </m:ctrlPr>
                            </m:dPr>
                            <m:e>
                              <m:sSub>
                                <m:sSubPr>
                                  <m:ctrlPr>
                                    <a:rPr kumimoji="1" lang="en-US" altLang="zh-CN" sz="2800" i="1">
                                      <a:solidFill>
                                        <a:schemeClr val="tx1"/>
                                      </a:solidFill>
                                      <a:latin typeface="Cambria Math" panose="02040503050406030204" pitchFamily="18" charset="0"/>
                                      <a:ea typeface="Cambria Math" charset="0"/>
                                      <a:cs typeface="Cambria Math" charset="0"/>
                                    </a:rPr>
                                  </m:ctrlPr>
                                </m:sSubPr>
                                <m:e>
                                  <m:r>
                                    <a:rPr kumimoji="1" lang="en-US" altLang="zh-CN" sz="2800" i="1">
                                      <a:solidFill>
                                        <a:schemeClr val="tx1"/>
                                      </a:solidFill>
                                      <a:latin typeface="Cambria Math" charset="0"/>
                                      <a:ea typeface="Cambria Math" charset="0"/>
                                      <a:cs typeface="Cambria Math" charset="0"/>
                                    </a:rPr>
                                    <m:t>𝑦</m:t>
                                  </m:r>
                                </m:e>
                                <m:sub>
                                  <m:r>
                                    <a:rPr kumimoji="1" lang="en-US" altLang="zh-CN" sz="2800" i="1">
                                      <a:solidFill>
                                        <a:schemeClr val="tx1"/>
                                      </a:solidFill>
                                      <a:latin typeface="Cambria Math" charset="0"/>
                                      <a:ea typeface="Cambria Math" charset="0"/>
                                      <a:cs typeface="Cambria Math" charset="0"/>
                                    </a:rPr>
                                    <m:t>𝑖</m:t>
                                  </m:r>
                                </m:sub>
                              </m:sSub>
                              <m:r>
                                <a:rPr lang="en-US" altLang="zh-CN" sz="2800" i="1">
                                  <a:solidFill>
                                    <a:schemeClr val="tx1"/>
                                  </a:solidFill>
                                  <a:latin typeface="Cambria Math" charset="0"/>
                                  <a:ea typeface="Cambria Math" charset="0"/>
                                  <a:cs typeface="Cambria Math"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charset="0"/>
                                    </a:rPr>
                                    <m:t>𝜙</m:t>
                                  </m:r>
                                </m:e>
                                <m:sub>
                                  <m:r>
                                    <a:rPr lang="en-US" altLang="zh-CN" sz="2800" i="1">
                                      <a:solidFill>
                                        <a:schemeClr val="tx1"/>
                                      </a:solidFill>
                                      <a:latin typeface="Cambria Math" charset="0"/>
                                    </a:rPr>
                                    <m:t>1</m:t>
                                  </m:r>
                                </m:sub>
                              </m:sSub>
                              <m:d>
                                <m:dPr>
                                  <m:ctrlPr>
                                    <a:rPr lang="mr-IN" altLang="zh-CN" sz="2800" i="1">
                                      <a:solidFill>
                                        <a:schemeClr val="tx1"/>
                                      </a:solidFill>
                                      <a:latin typeface="Cambria Math" panose="02040503050406030204" pitchFamily="18" charset="0"/>
                                    </a:rPr>
                                  </m:ctrlPr>
                                </m:dPr>
                                <m:e>
                                  <m:sSub>
                                    <m:sSubPr>
                                      <m:ctrlPr>
                                        <a:rPr kumimoji="1" lang="en-US" altLang="zh-CN" sz="2800" i="1">
                                          <a:solidFill>
                                            <a:schemeClr val="tx1"/>
                                          </a:solidFill>
                                          <a:latin typeface="Cambria Math" panose="02040503050406030204" pitchFamily="18" charset="0"/>
                                        </a:rPr>
                                      </m:ctrlPr>
                                    </m:sSubPr>
                                    <m:e>
                                      <m:r>
                                        <a:rPr kumimoji="1" lang="en-US" altLang="zh-CN" sz="2800" b="1">
                                          <a:solidFill>
                                            <a:schemeClr val="tx1"/>
                                          </a:solidFill>
                                          <a:latin typeface="Cambria Math" charset="0"/>
                                        </a:rPr>
                                        <m:t>𝐱</m:t>
                                      </m:r>
                                    </m:e>
                                    <m:sub>
                                      <m:r>
                                        <a:rPr kumimoji="1" lang="en-US" altLang="zh-CN" sz="2800" i="1">
                                          <a:solidFill>
                                            <a:schemeClr val="tx1"/>
                                          </a:solidFill>
                                          <a:latin typeface="Cambria Math" charset="0"/>
                                        </a:rPr>
                                        <m:t>𝑖</m:t>
                                      </m:r>
                                    </m:sub>
                                  </m:sSub>
                                </m:e>
                              </m:d>
                            </m:e>
                          </m:d>
                        </m:e>
                      </m:nary>
                      <m:r>
                        <a:rPr lang="en-US" altLang="zh-CN" sz="2800" i="1">
                          <a:solidFill>
                            <a:schemeClr val="tx1"/>
                          </a:solidFill>
                          <a:latin typeface="Cambria Math" charset="0"/>
                          <a:cs typeface="Times New Roman" pitchFamily="18" charset="0"/>
                        </a:rPr>
                        <m:t>=</m:t>
                      </m:r>
                      <m:nary>
                        <m:naryPr>
                          <m:chr m:val="∑"/>
                          <m:limLoc m:val="subSup"/>
                          <m:ctrlPr>
                            <a:rPr kumimoji="1" lang="is-IS" altLang="zh-CN" sz="2800" i="1">
                              <a:solidFill>
                                <a:schemeClr val="tx1"/>
                              </a:solidFill>
                              <a:latin typeface="Cambria Math" panose="02040503050406030204" pitchFamily="18" charset="0"/>
                            </a:rPr>
                          </m:ctrlPr>
                        </m:naryPr>
                        <m:sub>
                          <m:r>
                            <m:rPr>
                              <m:brk m:alnAt="25"/>
                            </m:rPr>
                            <a:rPr kumimoji="1" lang="en-US" altLang="zh-CN" sz="2800" i="1">
                              <a:solidFill>
                                <a:schemeClr val="tx1"/>
                              </a:solidFill>
                              <a:latin typeface="Cambria Math" charset="0"/>
                            </a:rPr>
                            <m:t>𝑖</m:t>
                          </m:r>
                          <m:r>
                            <a:rPr kumimoji="1" lang="en-US" altLang="zh-CN" sz="2800" i="1">
                              <a:solidFill>
                                <a:schemeClr val="tx1"/>
                              </a:solidFill>
                              <a:latin typeface="Cambria Math" charset="0"/>
                            </a:rPr>
                            <m:t>=1</m:t>
                          </m:r>
                        </m:sub>
                        <m:sup>
                          <m:r>
                            <a:rPr kumimoji="1" lang="en-US" altLang="zh-CN" sz="2800" i="1">
                              <a:solidFill>
                                <a:schemeClr val="tx1"/>
                              </a:solidFill>
                              <a:latin typeface="Cambria Math" charset="0"/>
                            </a:rPr>
                            <m:t>𝑁</m:t>
                          </m:r>
                        </m:sup>
                        <m:e>
                          <m:f>
                            <m:fPr>
                              <m:type m:val="lin"/>
                              <m:ctrlPr>
                                <a:rPr kumimoji="1" lang="en-US" altLang="zh-CN" sz="2800" i="1">
                                  <a:solidFill>
                                    <a:schemeClr val="tx1"/>
                                  </a:solidFill>
                                  <a:latin typeface="Cambria Math" panose="02040503050406030204" pitchFamily="18" charset="0"/>
                                </a:rPr>
                              </m:ctrlPr>
                            </m:fPr>
                            <m:num>
                              <m:sSub>
                                <m:sSubPr>
                                  <m:ctrlPr>
                                    <a:rPr kumimoji="1" lang="en-US" altLang="zh-CN" sz="2800" i="1">
                                      <a:solidFill>
                                        <a:schemeClr val="tx1"/>
                                      </a:solidFill>
                                      <a:latin typeface="Cambria Math" panose="02040503050406030204" pitchFamily="18" charset="0"/>
                                    </a:rPr>
                                  </m:ctrlPr>
                                </m:sSubPr>
                                <m:e>
                                  <m:r>
                                    <a:rPr kumimoji="1" lang="en-US" altLang="zh-CN" sz="2800" i="1">
                                      <a:solidFill>
                                        <a:schemeClr val="tx1"/>
                                      </a:solidFill>
                                      <a:latin typeface="Cambria Math" charset="0"/>
                                    </a:rPr>
                                    <m:t>𝑤</m:t>
                                  </m:r>
                                </m:e>
                                <m:sub>
                                  <m:r>
                                    <a:rPr kumimoji="1" lang="en-US" altLang="zh-CN" sz="2800" i="1">
                                      <a:solidFill>
                                        <a:schemeClr val="tx1"/>
                                      </a:solidFill>
                                      <a:latin typeface="Cambria Math" charset="0"/>
                                    </a:rPr>
                                    <m:t>1,</m:t>
                                  </m:r>
                                  <m:r>
                                    <a:rPr kumimoji="1" lang="en-US" altLang="zh-CN" sz="2800" i="1">
                                      <a:solidFill>
                                        <a:schemeClr val="tx1"/>
                                      </a:solidFill>
                                      <a:latin typeface="Cambria Math" charset="0"/>
                                    </a:rPr>
                                    <m:t>𝑖</m:t>
                                  </m:r>
                                </m:sub>
                              </m:sSub>
                            </m:num>
                            <m:den>
                              <m:sSub>
                                <m:sSubPr>
                                  <m:ctrlPr>
                                    <a:rPr lang="en-US" altLang="zh-CN" sz="2800" i="1">
                                      <a:solidFill>
                                        <a:schemeClr val="tx1"/>
                                      </a:solidFill>
                                      <a:latin typeface="Cambria Math" panose="02040503050406030204" pitchFamily="18" charset="0"/>
                                      <a:cs typeface="Times New Roman" pitchFamily="18" charset="0"/>
                                    </a:rPr>
                                  </m:ctrlPr>
                                </m:sSubPr>
                                <m:e>
                                  <m:r>
                                    <a:rPr lang="en-US" altLang="zh-CN" sz="2800" i="1">
                                      <a:solidFill>
                                        <a:schemeClr val="tx1"/>
                                      </a:solidFill>
                                      <a:latin typeface="Cambria Math" charset="0"/>
                                      <a:cs typeface="Times New Roman" pitchFamily="18" charset="0"/>
                                    </a:rPr>
                                    <m:t>𝑑</m:t>
                                  </m:r>
                                </m:e>
                                <m:sub>
                                  <m:r>
                                    <a:rPr lang="en-US" altLang="zh-CN" sz="2800" i="1">
                                      <a:solidFill>
                                        <a:schemeClr val="tx1"/>
                                      </a:solidFill>
                                      <a:latin typeface="Cambria Math" charset="0"/>
                                      <a:cs typeface="Times New Roman" pitchFamily="18" charset="0"/>
                                    </a:rPr>
                                    <m:t>1</m:t>
                                  </m:r>
                                </m:sub>
                              </m:sSub>
                            </m:den>
                          </m:f>
                          <m:r>
                            <a:rPr kumimoji="1" lang="zh-CN" altLang="en-US" sz="2800" i="1">
                              <a:solidFill>
                                <a:schemeClr val="tx1"/>
                              </a:solidFill>
                              <a:latin typeface="Cambria Math" charset="0"/>
                            </a:rPr>
                            <m:t>𝕀</m:t>
                          </m:r>
                          <m:d>
                            <m:dPr>
                              <m:ctrlPr>
                                <a:rPr kumimoji="1" lang="mr-IN" altLang="zh-CN" sz="2800" i="1">
                                  <a:solidFill>
                                    <a:schemeClr val="tx1"/>
                                  </a:solidFill>
                                  <a:latin typeface="Cambria Math" panose="02040503050406030204" pitchFamily="18" charset="0"/>
                                </a:rPr>
                              </m:ctrlPr>
                            </m:dPr>
                            <m:e>
                              <m:sSub>
                                <m:sSubPr>
                                  <m:ctrlPr>
                                    <a:rPr kumimoji="1" lang="en-US" altLang="zh-CN" sz="2800" i="1">
                                      <a:solidFill>
                                        <a:schemeClr val="tx1"/>
                                      </a:solidFill>
                                      <a:latin typeface="Cambria Math" panose="02040503050406030204" pitchFamily="18" charset="0"/>
                                      <a:ea typeface="Cambria Math" charset="0"/>
                                      <a:cs typeface="Cambria Math" charset="0"/>
                                    </a:rPr>
                                  </m:ctrlPr>
                                </m:sSubPr>
                                <m:e>
                                  <m:r>
                                    <a:rPr kumimoji="1" lang="en-US" altLang="zh-CN" sz="2800" i="1">
                                      <a:solidFill>
                                        <a:schemeClr val="tx1"/>
                                      </a:solidFill>
                                      <a:latin typeface="Cambria Math" charset="0"/>
                                      <a:ea typeface="Cambria Math" charset="0"/>
                                      <a:cs typeface="Cambria Math" charset="0"/>
                                    </a:rPr>
                                    <m:t>𝑦</m:t>
                                  </m:r>
                                </m:e>
                                <m:sub>
                                  <m:r>
                                    <a:rPr kumimoji="1" lang="en-US" altLang="zh-CN" sz="2800" i="1">
                                      <a:solidFill>
                                        <a:schemeClr val="tx1"/>
                                      </a:solidFill>
                                      <a:latin typeface="Cambria Math" charset="0"/>
                                      <a:ea typeface="Cambria Math" charset="0"/>
                                      <a:cs typeface="Cambria Math" charset="0"/>
                                    </a:rPr>
                                    <m:t>𝑖</m:t>
                                  </m:r>
                                </m:sub>
                              </m:sSub>
                              <m:r>
                                <a:rPr lang="en-US" altLang="zh-CN" sz="2800" i="1">
                                  <a:solidFill>
                                    <a:schemeClr val="tx1"/>
                                  </a:solidFill>
                                  <a:latin typeface="Cambria Math" charset="0"/>
                                  <a:ea typeface="Cambria Math" charset="0"/>
                                  <a:cs typeface="Cambria Math"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charset="0"/>
                                    </a:rPr>
                                    <m:t>𝜙</m:t>
                                  </m:r>
                                </m:e>
                                <m:sub>
                                  <m:r>
                                    <a:rPr lang="en-US" altLang="zh-CN" sz="2800" i="1">
                                      <a:solidFill>
                                        <a:schemeClr val="tx1"/>
                                      </a:solidFill>
                                      <a:latin typeface="Cambria Math" charset="0"/>
                                    </a:rPr>
                                    <m:t>1</m:t>
                                  </m:r>
                                </m:sub>
                              </m:sSub>
                              <m:d>
                                <m:dPr>
                                  <m:ctrlPr>
                                    <a:rPr lang="mr-IN" altLang="zh-CN" sz="2800" i="1">
                                      <a:solidFill>
                                        <a:schemeClr val="tx1"/>
                                      </a:solidFill>
                                      <a:latin typeface="Cambria Math" panose="02040503050406030204" pitchFamily="18" charset="0"/>
                                    </a:rPr>
                                  </m:ctrlPr>
                                </m:dPr>
                                <m:e>
                                  <m:sSub>
                                    <m:sSubPr>
                                      <m:ctrlPr>
                                        <a:rPr kumimoji="1" lang="en-US" altLang="zh-CN" sz="2800" i="1">
                                          <a:solidFill>
                                            <a:schemeClr val="tx1"/>
                                          </a:solidFill>
                                          <a:latin typeface="Cambria Math" panose="02040503050406030204" pitchFamily="18" charset="0"/>
                                        </a:rPr>
                                      </m:ctrlPr>
                                    </m:sSubPr>
                                    <m:e>
                                      <m:r>
                                        <a:rPr kumimoji="1" lang="en-US" altLang="zh-CN" sz="2800" b="1">
                                          <a:solidFill>
                                            <a:schemeClr val="tx1"/>
                                          </a:solidFill>
                                          <a:latin typeface="Cambria Math" charset="0"/>
                                        </a:rPr>
                                        <m:t>𝐱</m:t>
                                      </m:r>
                                    </m:e>
                                    <m:sub>
                                      <m:r>
                                        <a:rPr kumimoji="1" lang="en-US" altLang="zh-CN" sz="2800" i="1">
                                          <a:solidFill>
                                            <a:schemeClr val="tx1"/>
                                          </a:solidFill>
                                          <a:latin typeface="Cambria Math" charset="0"/>
                                        </a:rPr>
                                        <m:t>𝑖</m:t>
                                      </m:r>
                                    </m:sub>
                                  </m:sSub>
                                </m:e>
                              </m:d>
                            </m:e>
                          </m:d>
                        </m:e>
                      </m:nary>
                    </m:oMath>
                  </m:oMathPara>
                </a14:m>
                <a:endParaRPr lang="zh-CN" altLang="en-US" sz="2800"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341569" y="2194964"/>
                <a:ext cx="9227526" cy="974177"/>
              </a:xfrm>
              <a:prstGeom prst="rect">
                <a:avLst/>
              </a:prstGeom>
              <a:blipFill rotWithShape="0">
                <a:blip r:embed="rId3"/>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41569" y="3596792"/>
                <a:ext cx="9088514" cy="1386598"/>
              </a:xfrm>
              <a:prstGeom prst="rect">
                <a:avLst/>
              </a:prstGeom>
              <a:ln w="25400">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𝑑</m:t>
                          </m:r>
                        </m:e>
                        <m:sub>
                          <m:r>
                            <a:rPr lang="en-US" altLang="zh-CN" sz="2800" i="1">
                              <a:latin typeface="Cambria Math" charset="0"/>
                              <a:cs typeface="Times New Roman" pitchFamily="18" charset="0"/>
                            </a:rPr>
                            <m:t>1</m:t>
                          </m:r>
                        </m:sub>
                      </m:sSub>
                      <m:limLow>
                        <m:limLowPr>
                          <m:ctrlPr>
                            <a:rPr lang="en-US" altLang="zh-CN" sz="2800" i="1" smtClean="0">
                              <a:latin typeface="Cambria Math" panose="02040503050406030204" pitchFamily="18" charset="0"/>
                              <a:cs typeface="Times New Roman" pitchFamily="18" charset="0"/>
                            </a:rPr>
                          </m:ctrlPr>
                        </m:limLowPr>
                        <m:e>
                          <m:groupChr>
                            <m:groupChrPr>
                              <m:chr m:val="⏟"/>
                              <m:ctrlPr>
                                <a:rPr lang="en-US" altLang="zh-CN" sz="2800" i="1" smtClean="0">
                                  <a:latin typeface="Cambria Math" panose="02040503050406030204" pitchFamily="18" charset="0"/>
                                  <a:cs typeface="Times New Roman" pitchFamily="18" charset="0"/>
                                </a:rPr>
                              </m:ctrlPr>
                            </m:groupChrPr>
                            <m:e>
                              <m:nary>
                                <m:naryPr>
                                  <m:chr m:val="∑"/>
                                  <m:limLoc m:val="subSup"/>
                                  <m:ctrlPr>
                                    <a:rPr kumimoji="1" lang="is-IS" altLang="zh-CN" sz="2800" i="1">
                                      <a:latin typeface="Cambria Math" panose="02040503050406030204" pitchFamily="18" charset="0"/>
                                    </a:rPr>
                                  </m:ctrlPr>
                                </m:naryPr>
                                <m:sub>
                                  <m:r>
                                    <m:rPr>
                                      <m:brk m:alnAt="25"/>
                                    </m:rPr>
                                    <a:rPr kumimoji="1" lang="en-US" altLang="zh-CN" sz="2800" i="1">
                                      <a:latin typeface="Cambria Math" charset="0"/>
                                    </a:rPr>
                                    <m:t>𝑖</m:t>
                                  </m:r>
                                  <m:r>
                                    <a:rPr kumimoji="1" lang="en-US" altLang="zh-CN" sz="2800" i="1">
                                      <a:latin typeface="Cambria Math" charset="0"/>
                                    </a:rPr>
                                    <m:t>=1</m:t>
                                  </m:r>
                                </m:sub>
                                <m:sup>
                                  <m:r>
                                    <a:rPr kumimoji="1" lang="en-US" altLang="zh-CN" sz="2800" i="1">
                                      <a:latin typeface="Cambria Math" charset="0"/>
                                    </a:rPr>
                                    <m:t>𝑁</m:t>
                                  </m:r>
                                </m:sup>
                                <m:e>
                                  <m:sSub>
                                    <m:sSubPr>
                                      <m:ctrlPr>
                                        <a:rPr kumimoji="1" lang="en-US" altLang="zh-CN" sz="2800" i="1">
                                          <a:latin typeface="Cambria Math" panose="02040503050406030204" pitchFamily="18" charset="0"/>
                                        </a:rPr>
                                      </m:ctrlPr>
                                    </m:sSubPr>
                                    <m:e>
                                      <m:r>
                                        <a:rPr kumimoji="1" lang="en-US" altLang="zh-CN" sz="2800" i="1">
                                          <a:latin typeface="Cambria Math" charset="0"/>
                                        </a:rPr>
                                        <m:t>𝑤</m:t>
                                      </m:r>
                                    </m:e>
                                    <m:sub>
                                      <m:r>
                                        <a:rPr kumimoji="1" lang="en-US" altLang="zh-CN" sz="2800" i="1">
                                          <a:latin typeface="Cambria Math" charset="0"/>
                                        </a:rPr>
                                        <m:t>1,</m:t>
                                      </m:r>
                                      <m:r>
                                        <a:rPr kumimoji="1" lang="en-US" altLang="zh-CN" sz="2800" i="1">
                                          <a:latin typeface="Cambria Math" charset="0"/>
                                        </a:rPr>
                                        <m:t>𝑖</m:t>
                                      </m:r>
                                    </m:sub>
                                  </m:sSub>
                                  <m:r>
                                    <a:rPr kumimoji="1" lang="zh-CN" altLang="en-US" sz="2800" i="1">
                                      <a:latin typeface="Cambria Math" charset="0"/>
                                    </a:rPr>
                                    <m:t>𝕀</m:t>
                                  </m:r>
                                  <m:d>
                                    <m:dPr>
                                      <m:ctrlPr>
                                        <a:rPr kumimoji="1" lang="mr-IN" altLang="zh-CN" sz="2800" i="1">
                                          <a:latin typeface="Cambria Math" panose="02040503050406030204" pitchFamily="18" charset="0"/>
                                        </a:rPr>
                                      </m:ctrlPr>
                                    </m:dPr>
                                    <m:e>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𝑦</m:t>
                                          </m:r>
                                        </m:e>
                                        <m:sub>
                                          <m:r>
                                            <a:rPr kumimoji="1"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𝜙</m:t>
                                          </m:r>
                                        </m:e>
                                        <m:sub>
                                          <m:r>
                                            <a:rPr lang="en-US" altLang="zh-CN" sz="2800" i="1">
                                              <a:latin typeface="Cambria Math" charset="0"/>
                                            </a:rPr>
                                            <m:t>1</m:t>
                                          </m:r>
                                        </m:sub>
                                      </m:sSub>
                                      <m:d>
                                        <m:dPr>
                                          <m:ctrlPr>
                                            <a:rPr lang="mr-IN"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b="1">
                                                  <a:latin typeface="Cambria Math" charset="0"/>
                                                </a:rPr>
                                                <m:t>𝐱</m:t>
                                              </m:r>
                                            </m:e>
                                            <m:sub>
                                              <m:r>
                                                <a:rPr kumimoji="1" lang="en-US" altLang="zh-CN" sz="2800" i="1">
                                                  <a:latin typeface="Cambria Math" charset="0"/>
                                                </a:rPr>
                                                <m:t>𝑖</m:t>
                                              </m:r>
                                            </m:sub>
                                          </m:sSub>
                                        </m:e>
                                      </m:d>
                                    </m:e>
                                  </m:d>
                                </m:e>
                              </m:nary>
                            </m:e>
                          </m:groupChr>
                        </m:e>
                        <m:lim>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1</m:t>
                              </m:r>
                            </m:sub>
                          </m:sSub>
                        </m:lim>
                      </m:limLow>
                      <m:r>
                        <a:rPr lang="en-US" altLang="zh-CN" sz="2800" i="1">
                          <a:solidFill>
                            <a:schemeClr val="tx1"/>
                          </a:solidFill>
                          <a:latin typeface="Cambria Math" charset="0"/>
                          <a:cs typeface="Times New Roman" pitchFamily="18" charset="0"/>
                        </a:rPr>
                        <m:t>=</m:t>
                      </m:r>
                      <m:f>
                        <m:fPr>
                          <m:ctrlPr>
                            <a:rPr lang="mr-IN" altLang="zh-CN" sz="2800" i="1" smtClean="0">
                              <a:solidFill>
                                <a:schemeClr val="tx1"/>
                              </a:solidFill>
                              <a:latin typeface="Cambria Math" panose="02040503050406030204" pitchFamily="18" charset="0"/>
                              <a:cs typeface="Times New Roman" pitchFamily="18" charset="0"/>
                            </a:rPr>
                          </m:ctrlPr>
                        </m:fPr>
                        <m:num>
                          <m:r>
                            <a:rPr lang="en-US" altLang="zh-CN" sz="2800" b="0" i="1" smtClean="0">
                              <a:solidFill>
                                <a:schemeClr val="tx1"/>
                              </a:solidFill>
                              <a:latin typeface="Cambria Math" charset="0"/>
                              <a:cs typeface="Times New Roman" pitchFamily="18" charset="0"/>
                            </a:rPr>
                            <m:t>1</m:t>
                          </m:r>
                        </m:num>
                        <m:den>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𝑑</m:t>
                              </m:r>
                            </m:e>
                            <m:sub>
                              <m:r>
                                <a:rPr lang="en-US" altLang="zh-CN" sz="2800" i="1">
                                  <a:latin typeface="Cambria Math" charset="0"/>
                                  <a:cs typeface="Times New Roman" pitchFamily="18" charset="0"/>
                                </a:rPr>
                                <m:t>1</m:t>
                              </m:r>
                            </m:sub>
                          </m:sSub>
                        </m:den>
                      </m:f>
                      <m:limLow>
                        <m:limLowPr>
                          <m:ctrlPr>
                            <a:rPr lang="mr-IN" altLang="zh-CN" sz="2800" i="1" smtClean="0">
                              <a:solidFill>
                                <a:schemeClr val="tx1"/>
                              </a:solidFill>
                              <a:latin typeface="Cambria Math" panose="02040503050406030204" pitchFamily="18" charset="0"/>
                              <a:cs typeface="Times New Roman" pitchFamily="18" charset="0"/>
                            </a:rPr>
                          </m:ctrlPr>
                        </m:limLowPr>
                        <m:e>
                          <m:groupChr>
                            <m:groupChrPr>
                              <m:chr m:val="⏟"/>
                              <m:ctrlPr>
                                <a:rPr lang="mr-IN" altLang="zh-CN" sz="2800" i="1" smtClean="0">
                                  <a:solidFill>
                                    <a:schemeClr val="tx1"/>
                                  </a:solidFill>
                                  <a:latin typeface="Cambria Math" panose="02040503050406030204" pitchFamily="18" charset="0"/>
                                  <a:cs typeface="Times New Roman" pitchFamily="18" charset="0"/>
                                </a:rPr>
                              </m:ctrlPr>
                            </m:groupChrPr>
                            <m:e>
                              <m:nary>
                                <m:naryPr>
                                  <m:chr m:val="∑"/>
                                  <m:limLoc m:val="subSup"/>
                                  <m:ctrlPr>
                                    <a:rPr kumimoji="1" lang="is-IS" altLang="zh-CN" sz="2800" i="1">
                                      <a:latin typeface="Cambria Math" panose="02040503050406030204" pitchFamily="18" charset="0"/>
                                    </a:rPr>
                                  </m:ctrlPr>
                                </m:naryPr>
                                <m:sub>
                                  <m:r>
                                    <m:rPr>
                                      <m:brk m:alnAt="25"/>
                                    </m:rPr>
                                    <a:rPr kumimoji="1" lang="en-US" altLang="zh-CN" sz="2800" i="1">
                                      <a:latin typeface="Cambria Math" charset="0"/>
                                    </a:rPr>
                                    <m:t>𝑖</m:t>
                                  </m:r>
                                  <m:r>
                                    <a:rPr kumimoji="1" lang="en-US" altLang="zh-CN" sz="2800" i="1">
                                      <a:latin typeface="Cambria Math" charset="0"/>
                                    </a:rPr>
                                    <m:t>=1</m:t>
                                  </m:r>
                                </m:sub>
                                <m:sup>
                                  <m:r>
                                    <a:rPr kumimoji="1" lang="en-US" altLang="zh-CN" sz="2800" i="1">
                                      <a:latin typeface="Cambria Math" charset="0"/>
                                    </a:rPr>
                                    <m:t>𝑁</m:t>
                                  </m:r>
                                </m:sup>
                                <m:e>
                                  <m:sSub>
                                    <m:sSubPr>
                                      <m:ctrlPr>
                                        <a:rPr kumimoji="1" lang="en-US" altLang="zh-CN" sz="2800" i="1">
                                          <a:latin typeface="Cambria Math" panose="02040503050406030204" pitchFamily="18" charset="0"/>
                                        </a:rPr>
                                      </m:ctrlPr>
                                    </m:sSubPr>
                                    <m:e>
                                      <m:r>
                                        <a:rPr kumimoji="1" lang="en-US" altLang="zh-CN" sz="2800" i="1">
                                          <a:latin typeface="Cambria Math" charset="0"/>
                                        </a:rPr>
                                        <m:t>𝑤</m:t>
                                      </m:r>
                                    </m:e>
                                    <m:sub>
                                      <m:r>
                                        <a:rPr kumimoji="1" lang="en-US" altLang="zh-CN" sz="2800" i="1">
                                          <a:latin typeface="Cambria Math" charset="0"/>
                                        </a:rPr>
                                        <m:t>1,</m:t>
                                      </m:r>
                                      <m:r>
                                        <a:rPr kumimoji="1" lang="en-US" altLang="zh-CN" sz="2800" i="1">
                                          <a:latin typeface="Cambria Math" charset="0"/>
                                        </a:rPr>
                                        <m:t>𝑖</m:t>
                                      </m:r>
                                    </m:sub>
                                  </m:sSub>
                                  <m:r>
                                    <a:rPr kumimoji="1" lang="zh-CN" altLang="en-US" sz="2800" i="1">
                                      <a:latin typeface="Cambria Math" charset="0"/>
                                    </a:rPr>
                                    <m:t>𝕀</m:t>
                                  </m:r>
                                  <m:d>
                                    <m:dPr>
                                      <m:ctrlPr>
                                        <a:rPr kumimoji="1" lang="mr-IN" altLang="zh-CN" sz="2800" i="1">
                                          <a:latin typeface="Cambria Math" panose="02040503050406030204" pitchFamily="18" charset="0"/>
                                        </a:rPr>
                                      </m:ctrlPr>
                                    </m:dPr>
                                    <m:e>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𝑦</m:t>
                                          </m:r>
                                        </m:e>
                                        <m:sub>
                                          <m:r>
                                            <a:rPr kumimoji="1"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𝜙</m:t>
                                          </m:r>
                                        </m:e>
                                        <m:sub>
                                          <m:r>
                                            <a:rPr lang="en-US" altLang="zh-CN" sz="2800" i="1">
                                              <a:latin typeface="Cambria Math" charset="0"/>
                                            </a:rPr>
                                            <m:t>1</m:t>
                                          </m:r>
                                        </m:sub>
                                      </m:sSub>
                                      <m:d>
                                        <m:dPr>
                                          <m:ctrlPr>
                                            <a:rPr lang="mr-IN"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b="1">
                                                  <a:latin typeface="Cambria Math" charset="0"/>
                                                </a:rPr>
                                                <m:t>𝐱</m:t>
                                              </m:r>
                                            </m:e>
                                            <m:sub>
                                              <m:r>
                                                <a:rPr kumimoji="1" lang="en-US" altLang="zh-CN" sz="2800" i="1">
                                                  <a:latin typeface="Cambria Math" charset="0"/>
                                                </a:rPr>
                                                <m:t>𝑖</m:t>
                                              </m:r>
                                            </m:sub>
                                          </m:sSub>
                                        </m:e>
                                      </m:d>
                                    </m:e>
                                  </m:d>
                                </m:e>
                              </m:nary>
                            </m:e>
                          </m:groupChr>
                        </m:e>
                        <m:lim>
                          <m:r>
                            <a:rPr lang="en-US" altLang="zh-CN" sz="2800" i="1" smtClean="0">
                              <a:latin typeface="Cambria Math" charset="0"/>
                              <a:cs typeface="Times New Roman" pitchFamily="18" charset="0"/>
                            </a:rPr>
                            <m:t> </m:t>
                          </m:r>
                          <m:r>
                            <a:rPr lang="en-US" altLang="zh-CN" sz="2800" b="0" i="1" smtClean="0">
                              <a:latin typeface="Cambria Math" charset="0"/>
                              <a:cs typeface="Times New Roman" pitchFamily="18" charset="0"/>
                            </a:rPr>
                            <m:t>(</m:t>
                          </m:r>
                          <m:r>
                            <a:rPr lang="en-US" altLang="zh-CN" sz="2800" i="1">
                              <a:latin typeface="Cambria Math" charset="0"/>
                              <a:cs typeface="Times New Roman" pitchFamily="18" charset="0"/>
                            </a:rPr>
                            <m:t>1−</m:t>
                          </m:r>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1</m:t>
                              </m:r>
                            </m:sub>
                          </m:sSub>
                          <m:r>
                            <a:rPr lang="en-US" altLang="zh-CN" sz="2800" b="0" i="1" smtClean="0">
                              <a:latin typeface="Cambria Math" charset="0"/>
                              <a:cs typeface="Times New Roman" pitchFamily="18" charset="0"/>
                            </a:rPr>
                            <m:t>)</m:t>
                          </m:r>
                          <m:r>
                            <a:rPr lang="en-US" altLang="zh-CN" sz="2800" i="1" smtClean="0">
                              <a:latin typeface="Cambria Math" charset="0"/>
                              <a:cs typeface="Times New Roman" pitchFamily="18" charset="0"/>
                            </a:rPr>
                            <m:t> </m:t>
                          </m:r>
                        </m:lim>
                      </m:limLow>
                    </m:oMath>
                  </m:oMathPara>
                </a14:m>
                <a:endParaRPr lang="zh-CN" altLang="en-US" sz="2800"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41569" y="3596792"/>
                <a:ext cx="9088514" cy="1386598"/>
              </a:xfrm>
              <a:prstGeom prst="rect">
                <a:avLst/>
              </a:prstGeom>
              <a:blipFill rotWithShape="0">
                <a:blip r:embed="rId4"/>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48905" y="5194668"/>
                <a:ext cx="3084434" cy="972254"/>
              </a:xfrm>
              <a:prstGeom prst="rect">
                <a:avLst/>
              </a:prstGeom>
              <a:ln w="25400">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𝑑</m:t>
                          </m:r>
                        </m:e>
                        <m:sub>
                          <m:r>
                            <a:rPr lang="en-US" altLang="zh-CN" sz="2800" i="1">
                              <a:latin typeface="Cambria Math" charset="0"/>
                              <a:cs typeface="Times New Roman" pitchFamily="18" charset="0"/>
                            </a:rPr>
                            <m:t>1</m:t>
                          </m:r>
                        </m:sub>
                      </m:sSub>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1</m:t>
                          </m:r>
                        </m:sub>
                      </m:sSub>
                      <m:r>
                        <a:rPr lang="en-US" altLang="zh-CN" sz="2800" i="1">
                          <a:solidFill>
                            <a:schemeClr val="tx1"/>
                          </a:solidFill>
                          <a:latin typeface="Cambria Math" charset="0"/>
                          <a:cs typeface="Times New Roman" pitchFamily="18" charset="0"/>
                        </a:rPr>
                        <m:t>=</m:t>
                      </m:r>
                      <m:f>
                        <m:fPr>
                          <m:ctrlPr>
                            <a:rPr lang="mr-IN" altLang="zh-CN" sz="2800" i="1" smtClean="0">
                              <a:solidFill>
                                <a:schemeClr val="tx1"/>
                              </a:solidFill>
                              <a:latin typeface="Cambria Math" panose="02040503050406030204" pitchFamily="18" charset="0"/>
                              <a:cs typeface="Times New Roman" pitchFamily="18" charset="0"/>
                            </a:rPr>
                          </m:ctrlPr>
                        </m:fPr>
                        <m:num>
                          <m:r>
                            <a:rPr lang="en-US" altLang="zh-CN" sz="2800" b="0" i="1" smtClean="0">
                              <a:solidFill>
                                <a:schemeClr val="tx1"/>
                              </a:solidFill>
                              <a:latin typeface="Cambria Math" charset="0"/>
                              <a:cs typeface="Times New Roman" pitchFamily="18" charset="0"/>
                            </a:rPr>
                            <m:t>1</m:t>
                          </m:r>
                        </m:num>
                        <m:den>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𝑑</m:t>
                              </m:r>
                            </m:e>
                            <m:sub>
                              <m:r>
                                <a:rPr lang="en-US" altLang="zh-CN" sz="2800" i="1">
                                  <a:latin typeface="Cambria Math" charset="0"/>
                                  <a:cs typeface="Times New Roman" pitchFamily="18" charset="0"/>
                                </a:rPr>
                                <m:t>1</m:t>
                              </m:r>
                            </m:sub>
                          </m:sSub>
                        </m:den>
                      </m:f>
                      <m:sSub>
                        <m:sSubPr>
                          <m:ctrlPr>
                            <a:rPr lang="en-US" altLang="zh-CN" sz="2800" i="1">
                              <a:latin typeface="Cambria Math" panose="02040503050406030204" pitchFamily="18" charset="0"/>
                              <a:cs typeface="Times New Roman" pitchFamily="18" charset="0"/>
                            </a:rPr>
                          </m:ctrlPr>
                        </m:sSubPr>
                        <m:e>
                          <m:r>
                            <a:rPr lang="en-US" altLang="zh-CN" sz="2800" b="0" i="1" smtClean="0">
                              <a:latin typeface="Cambria Math" charset="0"/>
                              <a:cs typeface="Times New Roman" pitchFamily="18" charset="0"/>
                            </a:rPr>
                            <m:t>(1−</m:t>
                          </m:r>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1</m:t>
                          </m:r>
                        </m:sub>
                      </m:sSub>
                      <m:r>
                        <a:rPr lang="en-US" altLang="zh-CN" sz="2800" b="0" i="1" smtClean="0">
                          <a:latin typeface="Cambria Math" charset="0"/>
                          <a:cs typeface="Times New Roman" pitchFamily="18" charset="0"/>
                        </a:rPr>
                        <m:t>)</m:t>
                      </m:r>
                    </m:oMath>
                  </m:oMathPara>
                </a14:m>
                <a:endParaRPr lang="zh-CN" altLang="en-US" sz="28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548905" y="5194668"/>
                <a:ext cx="3084434" cy="972254"/>
              </a:xfrm>
              <a:prstGeom prst="rect">
                <a:avLst/>
              </a:prstGeom>
              <a:blipFill rotWithShape="0">
                <a:blip r:embed="rId5"/>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29837" y="5348203"/>
                <a:ext cx="3492303" cy="614142"/>
              </a:xfrm>
              <a:prstGeom prst="rect">
                <a:avLst/>
              </a:prstGeom>
              <a:ln w="2540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𝑑</m:t>
                          </m:r>
                        </m:e>
                        <m:sub>
                          <m:r>
                            <a:rPr lang="en-US" altLang="zh-CN" sz="2800" i="1">
                              <a:latin typeface="Cambria Math" charset="0"/>
                              <a:cs typeface="Times New Roman" pitchFamily="18" charset="0"/>
                            </a:rPr>
                            <m:t>1</m:t>
                          </m:r>
                        </m:sub>
                      </m:sSub>
                      <m:r>
                        <a:rPr lang="en-US" altLang="zh-CN" sz="2800" i="1">
                          <a:solidFill>
                            <a:schemeClr val="tx1"/>
                          </a:solidFill>
                          <a:latin typeface="Cambria Math" charset="0"/>
                          <a:cs typeface="Times New Roman" pitchFamily="18" charset="0"/>
                        </a:rPr>
                        <m:t>=</m:t>
                      </m:r>
                      <m:rad>
                        <m:radPr>
                          <m:degHide m:val="on"/>
                          <m:ctrlPr>
                            <a:rPr lang="en-US" altLang="zh-CN" sz="2800" i="1" smtClean="0">
                              <a:solidFill>
                                <a:schemeClr val="tx1"/>
                              </a:solidFill>
                              <a:latin typeface="Cambria Math" panose="02040503050406030204" pitchFamily="18" charset="0"/>
                              <a:cs typeface="Times New Roman" pitchFamily="18" charset="0"/>
                            </a:rPr>
                          </m:ctrlPr>
                        </m:radPr>
                        <m:deg/>
                        <m:e>
                          <m:f>
                            <m:fPr>
                              <m:type m:val="lin"/>
                              <m:ctrlPr>
                                <a:rPr lang="en-US" altLang="zh-CN" sz="2800" i="1">
                                  <a:latin typeface="Cambria Math" panose="02040503050406030204" pitchFamily="18" charset="0"/>
                                  <a:cs typeface="Times New Roman" pitchFamily="18" charset="0"/>
                                </a:rPr>
                              </m:ctrlPr>
                            </m:fPr>
                            <m:num>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1−</m:t>
                                  </m:r>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1</m:t>
                                  </m:r>
                                </m:sub>
                              </m:sSub>
                            </m:num>
                            <m:den>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1</m:t>
                                  </m:r>
                                </m:sub>
                              </m:sSub>
                            </m:den>
                          </m:f>
                        </m:e>
                      </m:rad>
                      <m:r>
                        <a:rPr lang="en-US" altLang="zh-CN" sz="2800" b="0" i="1" smtClean="0">
                          <a:solidFill>
                            <a:schemeClr val="tx1"/>
                          </a:solidFill>
                          <a:latin typeface="Cambria Math" charset="0"/>
                          <a:cs typeface="Times New Roman" pitchFamily="18" charset="0"/>
                        </a:rPr>
                        <m:t>&gt;1</m:t>
                      </m:r>
                    </m:oMath>
                  </m:oMathPara>
                </a14:m>
                <a:endParaRPr lang="zh-CN" altLang="en-US" sz="2800" dirty="0">
                  <a:solidFill>
                    <a:schemeClr val="tx1"/>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729837" y="5348203"/>
                <a:ext cx="3492303" cy="614142"/>
              </a:xfrm>
              <a:prstGeom prst="rect">
                <a:avLst/>
              </a:prstGeom>
              <a:blipFill rotWithShape="0">
                <a:blip r:embed="rId6"/>
                <a:stretch>
                  <a:fillRect/>
                </a:stretch>
              </a:blipFill>
              <a:ln w="25400">
                <a:solidFill>
                  <a:srgbClr val="C00000"/>
                </a:solidFill>
              </a:ln>
            </p:spPr>
            <p:txBody>
              <a:bodyPr/>
              <a:lstStyle/>
              <a:p>
                <a:r>
                  <a:rPr lang="zh-CN" altLang="en-US">
                    <a:noFill/>
                  </a:rPr>
                  <a:t> </a:t>
                </a:r>
              </a:p>
            </p:txBody>
          </p:sp>
        </mc:Fallback>
      </mc:AlternateContent>
      <p:sp>
        <p:nvSpPr>
          <p:cNvPr id="3" name="右箭头 2"/>
          <p:cNvSpPr/>
          <p:nvPr/>
        </p:nvSpPr>
        <p:spPr>
          <a:xfrm>
            <a:off x="4049485" y="5617989"/>
            <a:ext cx="453061" cy="14599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63412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a:t>AdaBoost</a:t>
            </a:r>
            <a:r>
              <a:rPr kumimoji="1" lang="zh-CN" altLang="en-US" dirty="0"/>
              <a:t> </a:t>
            </a:r>
            <a:r>
              <a:rPr kumimoji="1" lang="en-US" altLang="zh-CN" dirty="0"/>
              <a:t>M1</a:t>
            </a:r>
            <a:r>
              <a:rPr kumimoji="1"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561763" cy="5237271"/>
              </a:xfrm>
              <a:prstGeom prst="rect">
                <a:avLst/>
              </a:prstGeom>
            </p:spPr>
            <p:txBody>
              <a:bodyPr>
                <a:noAutofit/>
              </a:bodyPr>
              <a:lstStyle/>
              <a:p>
                <a:pPr>
                  <a:lnSpc>
                    <a:spcPct val="100000"/>
                  </a:lnSpc>
                  <a:spcBef>
                    <a:spcPts val="0"/>
                  </a:spcBef>
                </a:pPr>
                <a:r>
                  <a:rPr lang="zh-CN" altLang="zh-CN" sz="2400" dirty="0"/>
                  <a:t>给定训练集</a:t>
                </a:r>
                <a:r>
                  <a:rPr lang="zh-CN" altLang="en-US" sz="2400" dirty="0"/>
                  <a:t>：</a:t>
                </a:r>
                <a14:m>
                  <m:oMath xmlns:m="http://schemas.openxmlformats.org/officeDocument/2006/math">
                    <m:d>
                      <m:dPr>
                        <m:ctrlPr>
                          <a:rPr lang="is-I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1" i="1" smtClean="0">
                                <a:latin typeface="Cambria Math" charset="0"/>
                              </a:rPr>
                              <m:t>𝒙</m:t>
                            </m:r>
                          </m:e>
                          <m:sub>
                            <m:r>
                              <a:rPr lang="en-US" altLang="zh-CN" sz="2400" b="0" i="1" smtClean="0">
                                <a:latin typeface="Cambria Math" charset="0"/>
                              </a:rPr>
                              <m:t>1,</m:t>
                            </m:r>
                          </m:sub>
                        </m:sSub>
                        <m:r>
                          <a:rPr lang="en-US" altLang="zh-CN" sz="2400" b="0" i="1" smtClean="0">
                            <a:latin typeface="Cambria Math" charset="0"/>
                          </a:rPr>
                          <m:t>,</m:t>
                        </m:r>
                        <m:sSub>
                          <m:sSubPr>
                            <m:ctrlPr>
                              <a:rPr lang="en-US" altLang="zh-CN" sz="2400" i="1">
                                <a:latin typeface="Cambria Math" panose="02040503050406030204" pitchFamily="18" charset="0"/>
                              </a:rPr>
                            </m:ctrlPr>
                          </m:sSubPr>
                          <m:e>
                            <m:r>
                              <a:rPr lang="en-US" altLang="zh-CN" sz="2400" b="0" i="1" smtClean="0">
                                <a:latin typeface="Cambria Math" charset="0"/>
                              </a:rPr>
                              <m:t>𝑦</m:t>
                            </m:r>
                          </m:e>
                          <m:sub>
                            <m:r>
                              <a:rPr lang="en-US" altLang="zh-CN" sz="2400" i="1">
                                <a:latin typeface="Cambria Math" charset="0"/>
                              </a:rPr>
                              <m:t>1</m:t>
                            </m:r>
                          </m:sub>
                        </m:sSub>
                      </m:e>
                    </m:d>
                    <m:r>
                      <a:rPr lang="en-US" altLang="zh-CN" sz="2400" b="0" i="1" smtClean="0">
                        <a:latin typeface="Cambria Math" charset="0"/>
                      </a:rPr>
                      <m:t>,…,</m:t>
                    </m:r>
                    <m:d>
                      <m:dPr>
                        <m:ctrlPr>
                          <a:rPr lang="is-I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charset="0"/>
                              </a:rPr>
                              <m:t>𝒙</m:t>
                            </m:r>
                          </m:e>
                          <m:sub>
                            <m:r>
                              <a:rPr lang="en-US" altLang="zh-CN" sz="2400" b="0" i="1" smtClean="0">
                                <a:latin typeface="Cambria Math" charset="0"/>
                              </a:rPr>
                              <m:t>𝑁</m:t>
                            </m:r>
                            <m:r>
                              <a:rPr lang="en-US" altLang="zh-CN" sz="2400" i="1">
                                <a:latin typeface="Cambria Math" charset="0"/>
                              </a:rPr>
                              <m:t>,</m:t>
                            </m:r>
                          </m:sub>
                        </m:sSub>
                        <m:r>
                          <a:rPr lang="en-US" altLang="zh-CN" sz="2400" i="1">
                            <a:latin typeface="Cambria Math" charset="0"/>
                          </a:rPr>
                          <m:t>,</m:t>
                        </m:r>
                        <m:sSub>
                          <m:sSubPr>
                            <m:ctrlPr>
                              <a:rPr lang="en-US" altLang="zh-CN" sz="2400" i="1">
                                <a:latin typeface="Cambria Math" panose="02040503050406030204" pitchFamily="18" charset="0"/>
                              </a:rPr>
                            </m:ctrlPr>
                          </m:sSubPr>
                          <m:e>
                            <m:r>
                              <a:rPr lang="en-US" altLang="zh-CN" sz="2400" i="1">
                                <a:latin typeface="Cambria Math" charset="0"/>
                              </a:rPr>
                              <m:t>𝑦</m:t>
                            </m:r>
                          </m:e>
                          <m:sub>
                            <m:r>
                              <a:rPr lang="en-US" altLang="zh-CN" sz="2400" b="0" i="1" smtClean="0">
                                <a:latin typeface="Cambria Math" charset="0"/>
                              </a:rPr>
                              <m:t>𝑁</m:t>
                            </m:r>
                          </m:sub>
                        </m:sSub>
                      </m:e>
                    </m:d>
                  </m:oMath>
                </a14:m>
                <a:r>
                  <a:rPr lang="zh-CN" altLang="en-US" sz="2400" dirty="0"/>
                  <a:t>，</a:t>
                </a:r>
                <a:r>
                  <a:rPr lang="zh-CN" altLang="zh-CN" sz="2400" dirty="0"/>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charset="0"/>
                          </a:rPr>
                          <m:t>𝑦</m:t>
                        </m:r>
                      </m:e>
                      <m:sub>
                        <m:r>
                          <a:rPr lang="en-US" altLang="zh-CN" sz="2400" b="0" i="1" smtClean="0">
                            <a:latin typeface="Cambria Math" charset="0"/>
                          </a:rPr>
                          <m:t>𝑖</m:t>
                        </m:r>
                      </m:sub>
                    </m:sSub>
                    <m:r>
                      <a:rPr lang="en-US" altLang="zh-CN" sz="2400" i="1" smtClean="0">
                        <a:latin typeface="Cambria Math" charset="0"/>
                        <a:ea typeface="Cambria Math" charset="0"/>
                        <a:cs typeface="Cambria Math" charset="0"/>
                      </a:rPr>
                      <m:t>∈</m:t>
                    </m:r>
                    <m:d>
                      <m:dPr>
                        <m:begChr m:val="{"/>
                        <m:endChr m:val="}"/>
                        <m:ctrlPr>
                          <a:rPr lang="en-US" altLang="zh-CN" sz="2400" i="1" smtClean="0">
                            <a:latin typeface="Cambria Math" panose="02040503050406030204" pitchFamily="18" charset="0"/>
                            <a:ea typeface="Cambria Math" charset="0"/>
                            <a:cs typeface="Cambria Math" charset="0"/>
                          </a:rPr>
                        </m:ctrlPr>
                      </m:dPr>
                      <m:e>
                        <m:r>
                          <a:rPr lang="en-US" altLang="zh-CN" sz="2400" b="0" i="1" smtClean="0">
                            <a:latin typeface="Cambria Math" charset="0"/>
                            <a:ea typeface="Cambria Math" charset="0"/>
                            <a:cs typeface="Cambria Math" charset="0"/>
                          </a:rPr>
                          <m:t>−1,1</m:t>
                        </m:r>
                      </m:e>
                    </m:d>
                  </m:oMath>
                </a14:m>
                <a:r>
                  <a:rPr lang="en-US" altLang="zh-CN" sz="2400" dirty="0"/>
                  <a:t> </a:t>
                </a:r>
                <a:r>
                  <a:rPr lang="zh-CN" altLang="zh-CN" sz="2400" dirty="0"/>
                  <a:t>表示</a:t>
                </a:r>
                <a14:m>
                  <m:oMath xmlns:m="http://schemas.openxmlformats.org/officeDocument/2006/math">
                    <m:r>
                      <a:rPr lang="en-US" altLang="zh-CN" sz="2400" b="1" i="1" dirty="0" smtClean="0">
                        <a:latin typeface="Cambria Math" charset="0"/>
                        <a:cs typeface="Times New Roman" pitchFamily="18" charset="0"/>
                      </a:rPr>
                      <m:t>𝒙</m:t>
                    </m:r>
                    <m:r>
                      <a:rPr lang="en-US" altLang="zh-CN" sz="2400" i="1" baseline="-25000" dirty="0">
                        <a:latin typeface="Cambria Math" charset="0"/>
                        <a:cs typeface="Times New Roman" pitchFamily="18" charset="0"/>
                      </a:rPr>
                      <m:t>𝑖</m:t>
                    </m:r>
                  </m:oMath>
                </a14:m>
                <a:r>
                  <a:rPr lang="zh-CN" altLang="zh-CN" sz="2400" dirty="0"/>
                  <a:t>的类别标签</a:t>
                </a:r>
                <a:r>
                  <a:rPr lang="en-US" altLang="zh-CN" sz="2400" dirty="0"/>
                  <a:t> </a:t>
                </a:r>
              </a:p>
              <a:p>
                <a:pPr>
                  <a:lnSpc>
                    <a:spcPct val="100000"/>
                  </a:lnSpc>
                  <a:spcBef>
                    <a:spcPts val="0"/>
                  </a:spcBef>
                </a:pPr>
                <a:endParaRPr lang="zh-CN" altLang="zh-CN" sz="2400" dirty="0"/>
              </a:p>
              <a:p>
                <a:pPr>
                  <a:lnSpc>
                    <a:spcPct val="100000"/>
                  </a:lnSpc>
                  <a:spcBef>
                    <a:spcPts val="0"/>
                  </a:spcBef>
                </a:pPr>
                <a:r>
                  <a:rPr lang="zh-CN" altLang="zh-CN" sz="2400" dirty="0"/>
                  <a:t>训练集上样本的初始分布：</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charset="0"/>
                          </a:rPr>
                          <m:t>𝑤</m:t>
                        </m:r>
                      </m:e>
                      <m:sub>
                        <m:r>
                          <a:rPr lang="en-US" altLang="zh-CN" sz="2400" i="1">
                            <a:latin typeface="Cambria Math" charset="0"/>
                          </a:rPr>
                          <m:t>1,</m:t>
                        </m:r>
                        <m:r>
                          <a:rPr lang="en-US" altLang="zh-CN" sz="2400" i="1">
                            <a:latin typeface="Cambria Math" charset="0"/>
                          </a:rPr>
                          <m:t>𝑖</m:t>
                        </m:r>
                      </m:sub>
                    </m:sSub>
                    <m:r>
                      <a:rPr lang="en-US" altLang="zh-CN" sz="2400" i="1">
                        <a:latin typeface="Cambria Math" charset="0"/>
                      </a:rPr>
                      <m:t>=</m:t>
                    </m:r>
                    <m:f>
                      <m:fPr>
                        <m:ctrlPr>
                          <a:rPr lang="mr-IN" altLang="zh-CN" sz="2400" i="1">
                            <a:latin typeface="Cambria Math" panose="02040503050406030204" pitchFamily="18" charset="0"/>
                          </a:rPr>
                        </m:ctrlPr>
                      </m:fPr>
                      <m:num>
                        <m:r>
                          <a:rPr lang="en-US" altLang="zh-CN" sz="2400" i="1">
                            <a:latin typeface="Cambria Math" charset="0"/>
                          </a:rPr>
                          <m:t>1</m:t>
                        </m:r>
                      </m:num>
                      <m:den>
                        <m:r>
                          <a:rPr lang="en-US" altLang="zh-CN" sz="2400" i="1">
                            <a:latin typeface="Cambria Math" charset="0"/>
                          </a:rPr>
                          <m:t>𝑁</m:t>
                        </m:r>
                      </m:den>
                    </m:f>
                  </m:oMath>
                </a14:m>
                <a:r>
                  <a:rPr lang="en-US" altLang="zh-CN" sz="2400" dirty="0"/>
                  <a:t> </a:t>
                </a:r>
                <a:endParaRPr lang="zh-CN" altLang="zh-CN" sz="2400" dirty="0"/>
              </a:p>
              <a:p>
                <a:pPr>
                  <a:lnSpc>
                    <a:spcPct val="100000"/>
                  </a:lnSpc>
                  <a:spcBef>
                    <a:spcPts val="0"/>
                  </a:spcBef>
                </a:pPr>
                <a:r>
                  <a:rPr lang="zh-CN" altLang="zh-CN" sz="2400" dirty="0">
                    <a:latin typeface="Times New Roman" pitchFamily="18" charset="0"/>
                    <a:cs typeface="Times New Roman" pitchFamily="18" charset="0"/>
                  </a:rPr>
                  <a:t>对</a:t>
                </a:r>
                <a:r>
                  <a:rPr lang="en-US" altLang="zh-CN" sz="2400" dirty="0">
                    <a:latin typeface="Times New Roman" pitchFamily="18" charset="0"/>
                    <a:cs typeface="Times New Roman" pitchFamily="18" charset="0"/>
                  </a:rPr>
                  <a:t> </a:t>
                </a:r>
                <a:r>
                  <a:rPr lang="en-US" altLang="zh-CN" sz="2400" i="1" dirty="0">
                    <a:latin typeface="Times New Roman" pitchFamily="18" charset="0"/>
                    <a:cs typeface="Times New Roman" pitchFamily="18" charset="0"/>
                  </a:rPr>
                  <a:t>m</a:t>
                </a:r>
                <a:r>
                  <a:rPr lang="en-US" altLang="zh-CN" sz="2400" dirty="0">
                    <a:latin typeface="Times New Roman" pitchFamily="18" charset="0"/>
                    <a:cs typeface="Times New Roman" pitchFamily="18" charset="0"/>
                  </a:rPr>
                  <a:t>= 1 : </a:t>
                </a:r>
                <a:r>
                  <a:rPr lang="en-US" altLang="zh-CN" sz="2400" i="1" dirty="0">
                    <a:latin typeface="Times New Roman" pitchFamily="18" charset="0"/>
                    <a:cs typeface="Times New Roman" pitchFamily="18" charset="0"/>
                  </a:rPr>
                  <a:t>M</a:t>
                </a:r>
                <a:r>
                  <a:rPr lang="en-US" altLang="zh-CN" sz="2400" dirty="0">
                    <a:latin typeface="Times New Roman" pitchFamily="18" charset="0"/>
                    <a:cs typeface="Times New Roman" pitchFamily="18" charset="0"/>
                  </a:rPr>
                  <a:t> </a:t>
                </a:r>
                <a:r>
                  <a:rPr lang="zh-CN" altLang="zh-CN" sz="2400" dirty="0">
                    <a:latin typeface="Times New Roman" pitchFamily="18" charset="0"/>
                    <a:cs typeface="Times New Roman" pitchFamily="18" charset="0"/>
                  </a:rPr>
                  <a:t>，</a:t>
                </a:r>
              </a:p>
              <a:p>
                <a:pPr>
                  <a:lnSpc>
                    <a:spcPct val="100000"/>
                  </a:lnSpc>
                  <a:spcBef>
                    <a:spcPts val="0"/>
                  </a:spcBef>
                </a:pPr>
                <a:r>
                  <a:rPr lang="zh-CN" altLang="en-US" sz="2400" dirty="0">
                    <a:latin typeface="Times New Roman" pitchFamily="18" charset="0"/>
                    <a:cs typeface="Times New Roman" pitchFamily="18" charset="0"/>
                  </a:rPr>
                  <a:t>        对训练样本采用权重</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charset="0"/>
                          </a:rPr>
                          <m:t>𝑤</m:t>
                        </m:r>
                      </m:e>
                      <m:sub>
                        <m:r>
                          <a:rPr lang="en-US" altLang="zh-CN" sz="2400" i="1">
                            <a:latin typeface="Cambria Math" charset="0"/>
                          </a:rPr>
                          <m:t>𝑚</m:t>
                        </m:r>
                        <m:r>
                          <a:rPr lang="en-US" altLang="zh-CN" sz="2400" i="1">
                            <a:latin typeface="Cambria Math" charset="0"/>
                          </a:rPr>
                          <m:t>,</m:t>
                        </m:r>
                        <m:r>
                          <a:rPr lang="en-US" altLang="zh-CN" sz="2400" i="1">
                            <a:latin typeface="Cambria Math" charset="0"/>
                          </a:rPr>
                          <m:t>𝑖</m:t>
                        </m:r>
                      </m:sub>
                    </m:sSub>
                  </m:oMath>
                </a14:m>
                <a:r>
                  <a:rPr lang="zh-CN" altLang="en-US" sz="2400" dirty="0">
                    <a:latin typeface="Times New Roman" pitchFamily="18" charset="0"/>
                    <a:cs typeface="Times New Roman" pitchFamily="18" charset="0"/>
                  </a:rPr>
                  <a:t>，</a:t>
                </a:r>
                <a:r>
                  <a:rPr lang="zh-CN" altLang="zh-CN" sz="2400" dirty="0">
                    <a:latin typeface="Times New Roman" pitchFamily="18" charset="0"/>
                    <a:cs typeface="Times New Roman" pitchFamily="18" charset="0"/>
                  </a:rPr>
                  <a:t>计算弱分类器</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charset="0"/>
                          </a:rPr>
                          <m:t>𝜙</m:t>
                        </m:r>
                      </m:e>
                      <m:sub>
                        <m:r>
                          <a:rPr kumimoji="1" lang="en-US" altLang="zh-CN" sz="2400" i="1">
                            <a:latin typeface="Cambria Math" charset="0"/>
                          </a:rPr>
                          <m:t>𝑚</m:t>
                        </m:r>
                      </m:sub>
                    </m:sSub>
                    <m:d>
                      <m:dPr>
                        <m:ctrlPr>
                          <a:rPr kumimoji="1" lang="mr-IN" altLang="zh-CN" sz="2400" i="1">
                            <a:latin typeface="Cambria Math" panose="02040503050406030204" pitchFamily="18" charset="0"/>
                          </a:rPr>
                        </m:ctrlPr>
                      </m:dPr>
                      <m:e>
                        <m:r>
                          <a:rPr kumimoji="1" lang="en-US" altLang="zh-CN" sz="2400" b="1" i="1">
                            <a:latin typeface="Cambria Math" charset="0"/>
                          </a:rPr>
                          <m:t>𝒙</m:t>
                        </m:r>
                      </m:e>
                    </m:d>
                  </m:oMath>
                </a14:m>
                <a:r>
                  <a:rPr lang="en-US" altLang="zh-CN" sz="2400" dirty="0">
                    <a:latin typeface="Times New Roman" pitchFamily="18" charset="0"/>
                    <a:cs typeface="Times New Roman" pitchFamily="18" charset="0"/>
                  </a:rPr>
                  <a:t>                          </a:t>
                </a:r>
              </a:p>
              <a:p>
                <a:pPr>
                  <a:spcBef>
                    <a:spcPts val="0"/>
                  </a:spcBef>
                </a:pP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计算</a:t>
                </a:r>
                <a:r>
                  <a:rPr lang="zh-CN" altLang="zh-CN" sz="2400" dirty="0">
                    <a:latin typeface="Times New Roman" pitchFamily="18" charset="0"/>
                    <a:cs typeface="Times New Roman" pitchFamily="18" charset="0"/>
                  </a:rPr>
                  <a:t>该弱分类器</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charset="0"/>
                          </a:rPr>
                          <m:t>𝜙</m:t>
                        </m:r>
                      </m:e>
                      <m:sub>
                        <m:r>
                          <a:rPr kumimoji="1" lang="en-US" altLang="zh-CN" sz="2400" i="1">
                            <a:latin typeface="Cambria Math" charset="0"/>
                          </a:rPr>
                          <m:t>𝑚</m:t>
                        </m:r>
                      </m:sub>
                    </m:sSub>
                    <m:d>
                      <m:dPr>
                        <m:ctrlPr>
                          <a:rPr kumimoji="1" lang="mr-IN" altLang="zh-CN" sz="2400" i="1">
                            <a:latin typeface="Cambria Math" panose="02040503050406030204" pitchFamily="18" charset="0"/>
                          </a:rPr>
                        </m:ctrlPr>
                      </m:dPr>
                      <m:e>
                        <m:r>
                          <a:rPr kumimoji="1" lang="en-US" altLang="zh-CN" sz="2400" b="1" i="1">
                            <a:latin typeface="Cambria Math" charset="0"/>
                          </a:rPr>
                          <m:t>𝒙</m:t>
                        </m:r>
                      </m:e>
                    </m:d>
                  </m:oMath>
                </a14:m>
                <a:r>
                  <a:rPr lang="zh-CN" altLang="zh-CN" sz="2400" dirty="0">
                    <a:latin typeface="Times New Roman" pitchFamily="18" charset="0"/>
                    <a:cs typeface="Times New Roman" pitchFamily="18" charset="0"/>
                  </a:rPr>
                  <a:t>在分布</a:t>
                </a:r>
                <a:r>
                  <a:rPr lang="en-US" altLang="zh-CN" sz="2400" dirty="0">
                    <a:latin typeface="Times New Roman" pitchFamily="18" charset="0"/>
                    <a:cs typeface="Times New Roman" pitchFamily="18" charset="0"/>
                  </a:rPr>
                  <a:t> </a:t>
                </a:r>
                <a14:m>
                  <m:oMath xmlns:m="http://schemas.openxmlformats.org/officeDocument/2006/math">
                    <m:r>
                      <a:rPr lang="en-US" altLang="zh-CN" sz="2400" b="1" i="1" dirty="0" smtClean="0">
                        <a:latin typeface="Cambria Math" charset="0"/>
                        <a:cs typeface="Times New Roman" pitchFamily="18" charset="0"/>
                      </a:rPr>
                      <m:t>𝒘</m:t>
                    </m:r>
                    <m:r>
                      <a:rPr lang="en-US" altLang="zh-CN" sz="2400" i="1" baseline="-25000" dirty="0" err="1">
                        <a:latin typeface="Cambria Math" charset="0"/>
                        <a:cs typeface="Times New Roman" pitchFamily="18" charset="0"/>
                      </a:rPr>
                      <m:t>𝑚</m:t>
                    </m:r>
                  </m:oMath>
                </a14:m>
                <a:r>
                  <a:rPr lang="zh-CN" altLang="zh-CN" sz="2400" dirty="0">
                    <a:latin typeface="Times New Roman" pitchFamily="18" charset="0"/>
                    <a:cs typeface="Times New Roman" pitchFamily="18" charset="0"/>
                  </a:rPr>
                  <a:t>上的</a:t>
                </a:r>
                <a:r>
                  <a:rPr lang="zh-CN" altLang="en-US" sz="2400" dirty="0">
                    <a:latin typeface="Times New Roman" pitchFamily="18" charset="0"/>
                    <a:cs typeface="Times New Roman" pitchFamily="18" charset="0"/>
                  </a:rPr>
                  <a:t>误差：</a:t>
                </a:r>
                <a14:m>
                  <m:oMath xmlns:m="http://schemas.openxmlformats.org/officeDocument/2006/math">
                    <m:sSub>
                      <m:sSubPr>
                        <m:ctrlPr>
                          <a:rPr lang="en-US" altLang="zh-CN" sz="2400" i="1">
                            <a:latin typeface="Cambria Math" panose="02040503050406030204" pitchFamily="18" charset="0"/>
                            <a:cs typeface="Times New Roman" pitchFamily="18" charset="0"/>
                          </a:rPr>
                        </m:ctrlPr>
                      </m:sSubPr>
                      <m:e>
                        <m:r>
                          <a:rPr lang="en-US" altLang="zh-CN" sz="2400" i="1">
                            <a:latin typeface="Cambria Math" charset="0"/>
                            <a:cs typeface="Times New Roman" pitchFamily="18" charset="0"/>
                          </a:rPr>
                          <m:t>𝜀</m:t>
                        </m:r>
                      </m:e>
                      <m:sub>
                        <m:r>
                          <a:rPr lang="en-US" altLang="zh-CN" sz="2400" i="1">
                            <a:latin typeface="Cambria Math" charset="0"/>
                            <a:cs typeface="Times New Roman" pitchFamily="18" charset="0"/>
                          </a:rPr>
                          <m:t>𝑚</m:t>
                        </m:r>
                      </m:sub>
                    </m:sSub>
                    <m:r>
                      <a:rPr lang="en-US" altLang="zh-CN" sz="2400" i="1">
                        <a:latin typeface="Cambria Math" charset="0"/>
                        <a:cs typeface="Times New Roman" pitchFamily="18" charset="0"/>
                      </a:rPr>
                      <m:t>=</m:t>
                    </m:r>
                    <m:nary>
                      <m:naryPr>
                        <m:chr m:val="∑"/>
                        <m:limLoc m:val="subSup"/>
                        <m:ctrlPr>
                          <a:rPr lang="is-IS" altLang="zh-CN" sz="2400" i="1">
                            <a:latin typeface="Cambria Math" panose="02040503050406030204" pitchFamily="18" charset="0"/>
                            <a:cs typeface="Times New Roman" pitchFamily="18" charset="0"/>
                          </a:rPr>
                        </m:ctrlPr>
                      </m:naryPr>
                      <m:sub>
                        <m:r>
                          <m:rPr>
                            <m:brk m:alnAt="25"/>
                          </m:rPr>
                          <a:rPr lang="en-US" altLang="zh-CN" sz="2400" i="1">
                            <a:latin typeface="Cambria Math" charset="0"/>
                            <a:cs typeface="Times New Roman" pitchFamily="18" charset="0"/>
                          </a:rPr>
                          <m:t>𝑖</m:t>
                        </m:r>
                        <m:r>
                          <a:rPr lang="en-US" altLang="zh-CN" sz="2400" i="1">
                            <a:latin typeface="Cambria Math" charset="0"/>
                            <a:cs typeface="Times New Roman" pitchFamily="18" charset="0"/>
                          </a:rPr>
                          <m:t>=1</m:t>
                        </m:r>
                      </m:sub>
                      <m:sup>
                        <m:r>
                          <a:rPr lang="en-US" altLang="zh-CN" sz="2400" i="1">
                            <a:latin typeface="Cambria Math" charset="0"/>
                            <a:cs typeface="Times New Roman" pitchFamily="18" charset="0"/>
                          </a:rPr>
                          <m:t>𝑁</m:t>
                        </m:r>
                      </m:sup>
                      <m:e>
                        <m:sSub>
                          <m:sSubPr>
                            <m:ctrlPr>
                              <a:rPr lang="en-US" altLang="zh-CN" sz="2400" i="1">
                                <a:latin typeface="Cambria Math" panose="02040503050406030204" pitchFamily="18" charset="0"/>
                              </a:rPr>
                            </m:ctrlPr>
                          </m:sSubPr>
                          <m:e>
                            <m:r>
                              <a:rPr lang="en-US" altLang="zh-CN" sz="2400" i="1">
                                <a:latin typeface="Cambria Math" charset="0"/>
                              </a:rPr>
                              <m:t>𝑤</m:t>
                            </m:r>
                          </m:e>
                          <m:sub>
                            <m:r>
                              <a:rPr lang="en-US" altLang="zh-CN" sz="2400" i="1">
                                <a:latin typeface="Cambria Math" charset="0"/>
                              </a:rPr>
                              <m:t>𝑚</m:t>
                            </m:r>
                            <m:r>
                              <a:rPr lang="en-US" altLang="zh-CN" sz="2400" i="1">
                                <a:latin typeface="Cambria Math" charset="0"/>
                              </a:rPr>
                              <m:t>,</m:t>
                            </m:r>
                            <m:r>
                              <a:rPr lang="en-US" altLang="zh-CN" sz="2400" i="1">
                                <a:latin typeface="Cambria Math" charset="0"/>
                              </a:rPr>
                              <m:t>𝑖</m:t>
                            </m:r>
                          </m:sub>
                        </m:sSub>
                        <m:r>
                          <a:rPr kumimoji="1" lang="zh-CN" altLang="en-US" sz="2400" i="1">
                            <a:latin typeface="Cambria Math" charset="0"/>
                          </a:rPr>
                          <m:t>𝕀</m:t>
                        </m:r>
                        <m:d>
                          <m:dPr>
                            <m:ctrlPr>
                              <a:rPr lang="mr-IN" altLang="zh-CN" sz="2400" i="1">
                                <a:latin typeface="Cambria Math" panose="02040503050406030204" pitchFamily="18" charset="0"/>
                              </a:rPr>
                            </m:ctrlPr>
                          </m:dPr>
                          <m:e>
                            <m:sSub>
                              <m:sSubPr>
                                <m:ctrlPr>
                                  <a:rPr kumimoji="1" lang="en-US" altLang="zh-CN" sz="2400" i="1">
                                    <a:latin typeface="Cambria Math" panose="02040503050406030204" pitchFamily="18" charset="0"/>
                                  </a:rPr>
                                </m:ctrlPr>
                              </m:sSubPr>
                              <m:e>
                                <m:r>
                                  <a:rPr kumimoji="1" lang="en-US" altLang="zh-CN" sz="2400" i="1">
                                    <a:latin typeface="Cambria Math" charset="0"/>
                                  </a:rPr>
                                  <m:t>𝜙</m:t>
                                </m:r>
                              </m:e>
                              <m:sub>
                                <m:r>
                                  <a:rPr kumimoji="1" lang="en-US" altLang="zh-CN" sz="2400" i="1">
                                    <a:latin typeface="Cambria Math" charset="0"/>
                                  </a:rPr>
                                  <m:t>𝑚</m:t>
                                </m:r>
                              </m:sub>
                            </m:sSub>
                            <m:d>
                              <m:dPr>
                                <m:ctrlPr>
                                  <a:rPr kumimoji="1" lang="mr-IN" altLang="zh-CN" sz="2400" i="1">
                                    <a:latin typeface="Cambria Math" panose="02040503050406030204" pitchFamily="18" charset="0"/>
                                  </a:rPr>
                                </m:ctrlPr>
                              </m:dPr>
                              <m:e>
                                <m:sSub>
                                  <m:sSubPr>
                                    <m:ctrlPr>
                                      <a:rPr kumimoji="1" lang="en-US" altLang="zh-CN" sz="2400" i="1">
                                        <a:latin typeface="Cambria Math" panose="02040503050406030204" pitchFamily="18" charset="0"/>
                                      </a:rPr>
                                    </m:ctrlPr>
                                  </m:sSubPr>
                                  <m:e>
                                    <m:r>
                                      <a:rPr kumimoji="1" lang="en-US" altLang="zh-CN" sz="2400" b="1" i="1">
                                        <a:latin typeface="Cambria Math" charset="0"/>
                                      </a:rPr>
                                      <m:t>𝒙</m:t>
                                    </m:r>
                                  </m:e>
                                  <m:sub>
                                    <m:r>
                                      <a:rPr kumimoji="1" lang="en-US" altLang="zh-CN" sz="2400" i="1">
                                        <a:latin typeface="Cambria Math" charset="0"/>
                                      </a:rPr>
                                      <m:t>𝑖</m:t>
                                    </m:r>
                                  </m:sub>
                                </m:sSub>
                              </m:e>
                            </m:d>
                            <m:r>
                              <a:rPr kumimoji="1" lang="en-US" altLang="zh-CN" sz="2400" b="1" i="1">
                                <a:latin typeface="Cambria Math" charset="0"/>
                                <a:ea typeface="Cambria Math" charset="0"/>
                                <a:cs typeface="Cambria Math" charset="0"/>
                              </a:rPr>
                              <m:t>≠</m:t>
                            </m:r>
                            <m:sSub>
                              <m:sSubPr>
                                <m:ctrlPr>
                                  <a:rPr kumimoji="1" lang="en-US" altLang="zh-CN" sz="2400" b="1" i="1">
                                    <a:latin typeface="Cambria Math" panose="02040503050406030204" pitchFamily="18" charset="0"/>
                                    <a:ea typeface="Cambria Math" charset="0"/>
                                    <a:cs typeface="Cambria Math" charset="0"/>
                                  </a:rPr>
                                </m:ctrlPr>
                              </m:sSubPr>
                              <m:e>
                                <m:r>
                                  <a:rPr kumimoji="1" lang="en-US" altLang="zh-CN" sz="2400" b="1" i="1">
                                    <a:latin typeface="Cambria Math" charset="0"/>
                                    <a:ea typeface="Cambria Math" charset="0"/>
                                    <a:cs typeface="Cambria Math" charset="0"/>
                                  </a:rPr>
                                  <m:t>𝒚</m:t>
                                </m:r>
                              </m:e>
                              <m:sub>
                                <m:r>
                                  <a:rPr kumimoji="1" lang="en-US" altLang="zh-CN" sz="2400" b="1" i="1">
                                    <a:latin typeface="Cambria Math" charset="0"/>
                                    <a:ea typeface="Cambria Math" charset="0"/>
                                    <a:cs typeface="Cambria Math" charset="0"/>
                                  </a:rPr>
                                  <m:t>𝒊</m:t>
                                </m:r>
                              </m:sub>
                            </m:sSub>
                          </m:e>
                        </m:d>
                      </m:e>
                    </m:nary>
                  </m:oMath>
                </a14:m>
                <a:endParaRPr lang="zh-CN" altLang="zh-CN" sz="2400" dirty="0">
                  <a:latin typeface="Times New Roman" pitchFamily="18" charset="0"/>
                  <a:cs typeface="Times New Roman" pitchFamily="18" charset="0"/>
                </a:endParaRPr>
              </a:p>
              <a:p>
                <a:pPr>
                  <a:spcBef>
                    <a:spcPts val="0"/>
                  </a:spcBef>
                </a:pPr>
                <a:r>
                  <a:rPr lang="en-US" altLang="zh-CN" sz="2400" dirty="0">
                    <a:latin typeface="Times New Roman" pitchFamily="18" charset="0"/>
                    <a:cs typeface="Times New Roman" pitchFamily="18" charset="0"/>
                  </a:rPr>
                  <a:t>	</a:t>
                </a:r>
                <a:r>
                  <a:rPr lang="zh-CN" altLang="zh-CN" sz="2400" dirty="0">
                    <a:latin typeface="Times New Roman" pitchFamily="18" charset="0"/>
                    <a:cs typeface="Times New Roman" pitchFamily="18" charset="0"/>
                  </a:rPr>
                  <a:t>计算：</a:t>
                </a:r>
                <a14:m>
                  <m:oMath xmlns:m="http://schemas.openxmlformats.org/officeDocument/2006/math">
                    <m:sSub>
                      <m:sSubPr>
                        <m:ctrlPr>
                          <a:rPr lang="en-US" altLang="zh-CN" sz="2400" i="1">
                            <a:latin typeface="Cambria Math" panose="02040503050406030204" pitchFamily="18" charset="0"/>
                            <a:cs typeface="Times New Roman" pitchFamily="18" charset="0"/>
                          </a:rPr>
                        </m:ctrlPr>
                      </m:sSubPr>
                      <m:e>
                        <m:r>
                          <a:rPr lang="en-US" altLang="zh-CN" sz="2400" i="1">
                            <a:latin typeface="Cambria Math" charset="0"/>
                            <a:cs typeface="Times New Roman" pitchFamily="18" charset="0"/>
                          </a:rPr>
                          <m:t>𝑑</m:t>
                        </m:r>
                      </m:e>
                      <m:sub>
                        <m:r>
                          <a:rPr lang="en-US" altLang="zh-CN" sz="2400" b="0" i="1" smtClean="0">
                            <a:latin typeface="Cambria Math" charset="0"/>
                            <a:cs typeface="Times New Roman" pitchFamily="18" charset="0"/>
                          </a:rPr>
                          <m:t>𝑚</m:t>
                        </m:r>
                      </m:sub>
                    </m:sSub>
                    <m:r>
                      <a:rPr lang="en-US" altLang="zh-CN" sz="2400" i="1">
                        <a:latin typeface="Cambria Math" charset="0"/>
                        <a:cs typeface="Times New Roman" pitchFamily="18" charset="0"/>
                      </a:rPr>
                      <m:t>=</m:t>
                    </m:r>
                    <m:rad>
                      <m:radPr>
                        <m:degHide m:val="on"/>
                        <m:ctrlPr>
                          <a:rPr lang="en-US" altLang="zh-CN" sz="2400" i="1">
                            <a:latin typeface="Cambria Math" panose="02040503050406030204" pitchFamily="18" charset="0"/>
                            <a:cs typeface="Times New Roman" pitchFamily="18" charset="0"/>
                          </a:rPr>
                        </m:ctrlPr>
                      </m:radPr>
                      <m:deg/>
                      <m:e>
                        <m:f>
                          <m:fPr>
                            <m:type m:val="lin"/>
                            <m:ctrlPr>
                              <a:rPr lang="en-US" altLang="zh-CN" sz="2400" i="1">
                                <a:latin typeface="Cambria Math" panose="02040503050406030204" pitchFamily="18" charset="0"/>
                                <a:cs typeface="Times New Roman" pitchFamily="18" charset="0"/>
                              </a:rPr>
                            </m:ctrlPr>
                          </m:fPr>
                          <m:num>
                            <m:sSub>
                              <m:sSubPr>
                                <m:ctrlPr>
                                  <a:rPr lang="en-US" altLang="zh-CN" sz="2400" i="1">
                                    <a:latin typeface="Cambria Math" panose="02040503050406030204" pitchFamily="18" charset="0"/>
                                    <a:cs typeface="Times New Roman" pitchFamily="18" charset="0"/>
                                  </a:rPr>
                                </m:ctrlPr>
                              </m:sSubPr>
                              <m:e>
                                <m:r>
                                  <a:rPr lang="en-US" altLang="zh-CN" sz="2400" i="1">
                                    <a:latin typeface="Cambria Math" charset="0"/>
                                    <a:cs typeface="Times New Roman" pitchFamily="18" charset="0"/>
                                  </a:rPr>
                                  <m:t>1−</m:t>
                                </m:r>
                                <m:r>
                                  <a:rPr lang="en-US" altLang="zh-CN" sz="2400" i="1">
                                    <a:latin typeface="Cambria Math" charset="0"/>
                                    <a:cs typeface="Times New Roman" pitchFamily="18" charset="0"/>
                                  </a:rPr>
                                  <m:t>𝜀</m:t>
                                </m:r>
                              </m:e>
                              <m:sub>
                                <m:r>
                                  <a:rPr lang="en-US" altLang="zh-CN" sz="2400" b="0" i="1" smtClean="0">
                                    <a:latin typeface="Cambria Math" charset="0"/>
                                    <a:cs typeface="Times New Roman" pitchFamily="18" charset="0"/>
                                  </a:rPr>
                                  <m:t>𝑚</m:t>
                                </m:r>
                              </m:sub>
                            </m:sSub>
                          </m:num>
                          <m:den>
                            <m:sSub>
                              <m:sSubPr>
                                <m:ctrlPr>
                                  <a:rPr lang="en-US" altLang="zh-CN" sz="2400" i="1">
                                    <a:latin typeface="Cambria Math" panose="02040503050406030204" pitchFamily="18" charset="0"/>
                                    <a:cs typeface="Times New Roman" pitchFamily="18" charset="0"/>
                                  </a:rPr>
                                </m:ctrlPr>
                              </m:sSubPr>
                              <m:e>
                                <m:r>
                                  <a:rPr lang="en-US" altLang="zh-CN" sz="2400" i="1">
                                    <a:latin typeface="Cambria Math" charset="0"/>
                                    <a:cs typeface="Times New Roman" pitchFamily="18" charset="0"/>
                                  </a:rPr>
                                  <m:t>𝜀</m:t>
                                </m:r>
                              </m:e>
                              <m:sub>
                                <m:r>
                                  <a:rPr lang="en-US" altLang="zh-CN" sz="2400" b="0" i="1" smtClean="0">
                                    <a:latin typeface="Cambria Math" charset="0"/>
                                    <a:cs typeface="Times New Roman" pitchFamily="18" charset="0"/>
                                  </a:rPr>
                                  <m:t>𝑚</m:t>
                                </m:r>
                              </m:sub>
                            </m:sSub>
                          </m:den>
                        </m:f>
                      </m:e>
                    </m:rad>
                    <m:r>
                      <a:rPr lang="en-US" altLang="zh-CN" sz="2400" b="0" i="1" smtClean="0">
                        <a:latin typeface="Cambria Math" charset="0"/>
                        <a:cs typeface="Times New Roman" pitchFamily="18" charset="0"/>
                      </a:rPr>
                      <m:t>,</m:t>
                    </m:r>
                    <m:sSub>
                      <m:sSubPr>
                        <m:ctrlPr>
                          <a:rPr lang="en-US" altLang="zh-CN" sz="2400" i="1">
                            <a:latin typeface="Cambria Math" panose="02040503050406030204" pitchFamily="18" charset="0"/>
                            <a:cs typeface="Times New Roman" pitchFamily="18" charset="0"/>
                          </a:rPr>
                        </m:ctrlPr>
                      </m:sSubPr>
                      <m:e>
                        <m:r>
                          <a:rPr lang="en-US" altLang="zh-CN" sz="2400" i="1">
                            <a:latin typeface="Cambria Math" charset="0"/>
                            <a:cs typeface="Times New Roman" pitchFamily="18" charset="0"/>
                          </a:rPr>
                          <m:t>𝛼</m:t>
                        </m:r>
                      </m:e>
                      <m:sub>
                        <m:r>
                          <a:rPr lang="en-US" altLang="zh-CN" sz="2400" i="1">
                            <a:latin typeface="Cambria Math" charset="0"/>
                            <a:cs typeface="Times New Roman" pitchFamily="18" charset="0"/>
                          </a:rPr>
                          <m:t>𝑚</m:t>
                        </m:r>
                      </m:sub>
                    </m:sSub>
                    <m:r>
                      <a:rPr lang="en-US" altLang="zh-CN" sz="2400" i="1">
                        <a:latin typeface="Cambria Math" charset="0"/>
                        <a:cs typeface="Times New Roman" pitchFamily="18" charset="0"/>
                      </a:rPr>
                      <m:t>=</m:t>
                    </m:r>
                    <m:r>
                      <m:rPr>
                        <m:sty m:val="p"/>
                      </m:rPr>
                      <a:rPr lang="en-US" altLang="zh-CN" sz="2400" b="0" i="0" smtClean="0">
                        <a:latin typeface="Cambria Math" charset="0"/>
                        <a:cs typeface="Times New Roman" pitchFamily="18" charset="0"/>
                      </a:rPr>
                      <m:t>log</m:t>
                    </m:r>
                    <m:r>
                      <a:rPr lang="en-US" altLang="zh-CN" sz="2400" b="0" i="1" smtClean="0">
                        <a:latin typeface="Cambria Math" charset="0"/>
                        <a:cs typeface="Times New Roman" pitchFamily="18" charset="0"/>
                      </a:rPr>
                      <m:t>⁡(</m:t>
                    </m:r>
                    <m:sSub>
                      <m:sSubPr>
                        <m:ctrlPr>
                          <a:rPr lang="en-US" altLang="zh-CN" sz="2400" i="1">
                            <a:latin typeface="Cambria Math" panose="02040503050406030204" pitchFamily="18" charset="0"/>
                            <a:cs typeface="Times New Roman" pitchFamily="18" charset="0"/>
                          </a:rPr>
                        </m:ctrlPr>
                      </m:sSubPr>
                      <m:e>
                        <m:r>
                          <a:rPr lang="en-US" altLang="zh-CN" sz="2400" i="1">
                            <a:latin typeface="Cambria Math" charset="0"/>
                            <a:cs typeface="Times New Roman" pitchFamily="18" charset="0"/>
                          </a:rPr>
                          <m:t>𝑑</m:t>
                        </m:r>
                      </m:e>
                      <m:sub>
                        <m:r>
                          <a:rPr lang="en-US" altLang="zh-CN" sz="2400" i="1">
                            <a:latin typeface="Cambria Math" charset="0"/>
                            <a:cs typeface="Times New Roman" pitchFamily="18" charset="0"/>
                          </a:rPr>
                          <m:t>𝑚</m:t>
                        </m:r>
                      </m:sub>
                    </m:sSub>
                    <m:r>
                      <a:rPr lang="en-US" altLang="zh-CN" sz="2400" b="0" i="1" smtClean="0">
                        <a:latin typeface="Cambria Math" charset="0"/>
                        <a:cs typeface="Times New Roman" pitchFamily="18" charset="0"/>
                      </a:rPr>
                      <m:t>)=</m:t>
                    </m:r>
                    <m:f>
                      <m:fPr>
                        <m:ctrlPr>
                          <a:rPr lang="mr-IN" altLang="zh-CN" sz="2400" i="1">
                            <a:latin typeface="Cambria Math" panose="02040503050406030204" pitchFamily="18" charset="0"/>
                            <a:cs typeface="Times New Roman" pitchFamily="18" charset="0"/>
                          </a:rPr>
                        </m:ctrlPr>
                      </m:fPr>
                      <m:num>
                        <m:r>
                          <a:rPr lang="en-US" altLang="zh-CN" sz="2400" i="1">
                            <a:latin typeface="Cambria Math" charset="0"/>
                            <a:cs typeface="Times New Roman" pitchFamily="18" charset="0"/>
                          </a:rPr>
                          <m:t>1</m:t>
                        </m:r>
                      </m:num>
                      <m:den>
                        <m:r>
                          <a:rPr lang="en-US" altLang="zh-CN" sz="2400" i="1">
                            <a:latin typeface="Cambria Math" charset="0"/>
                            <a:cs typeface="Times New Roman" pitchFamily="18" charset="0"/>
                          </a:rPr>
                          <m:t>2</m:t>
                        </m:r>
                      </m:den>
                    </m:f>
                    <m:r>
                      <m:rPr>
                        <m:sty m:val="p"/>
                      </m:rPr>
                      <a:rPr lang="en-US" altLang="zh-CN" sz="2400" i="0">
                        <a:latin typeface="Cambria Math" charset="0"/>
                        <a:cs typeface="Times New Roman" pitchFamily="18" charset="0"/>
                      </a:rPr>
                      <m:t>log</m:t>
                    </m:r>
                    <m:f>
                      <m:fPr>
                        <m:ctrlPr>
                          <a:rPr lang="mr-IN" altLang="zh-CN" sz="2400" i="1">
                            <a:latin typeface="Cambria Math" panose="02040503050406030204" pitchFamily="18" charset="0"/>
                            <a:cs typeface="Times New Roman" pitchFamily="18" charset="0"/>
                          </a:rPr>
                        </m:ctrlPr>
                      </m:fPr>
                      <m:num>
                        <m:r>
                          <a:rPr lang="en-US" altLang="zh-CN" sz="2400" i="1">
                            <a:latin typeface="Cambria Math" charset="0"/>
                            <a:cs typeface="Times New Roman" pitchFamily="18" charset="0"/>
                          </a:rPr>
                          <m:t>1−</m:t>
                        </m:r>
                        <m:sSub>
                          <m:sSubPr>
                            <m:ctrlPr>
                              <a:rPr lang="en-US" altLang="zh-CN" sz="2400" i="1">
                                <a:latin typeface="Cambria Math" panose="02040503050406030204" pitchFamily="18" charset="0"/>
                                <a:cs typeface="Times New Roman" pitchFamily="18" charset="0"/>
                              </a:rPr>
                            </m:ctrlPr>
                          </m:sSubPr>
                          <m:e>
                            <m:r>
                              <a:rPr lang="en-US" altLang="zh-CN" sz="2400" i="1">
                                <a:latin typeface="Cambria Math" charset="0"/>
                                <a:cs typeface="Times New Roman" pitchFamily="18" charset="0"/>
                              </a:rPr>
                              <m:t>𝜀</m:t>
                            </m:r>
                          </m:e>
                          <m:sub>
                            <m:r>
                              <a:rPr lang="en-US" altLang="zh-CN" sz="2400" i="1">
                                <a:latin typeface="Cambria Math" charset="0"/>
                                <a:cs typeface="Times New Roman" pitchFamily="18" charset="0"/>
                              </a:rPr>
                              <m:t>𝑚</m:t>
                            </m:r>
                          </m:sub>
                        </m:sSub>
                      </m:num>
                      <m:den>
                        <m:sSub>
                          <m:sSubPr>
                            <m:ctrlPr>
                              <a:rPr lang="en-US" altLang="zh-CN" sz="2400" i="1">
                                <a:latin typeface="Cambria Math" panose="02040503050406030204" pitchFamily="18" charset="0"/>
                                <a:cs typeface="Times New Roman" pitchFamily="18" charset="0"/>
                              </a:rPr>
                            </m:ctrlPr>
                          </m:sSubPr>
                          <m:e>
                            <m:r>
                              <a:rPr lang="en-US" altLang="zh-CN" sz="2400" i="1">
                                <a:latin typeface="Cambria Math" charset="0"/>
                                <a:cs typeface="Times New Roman" pitchFamily="18" charset="0"/>
                              </a:rPr>
                              <m:t>𝜀</m:t>
                            </m:r>
                          </m:e>
                          <m:sub>
                            <m:r>
                              <a:rPr lang="en-US" altLang="zh-CN" sz="2400" i="1">
                                <a:latin typeface="Cambria Math" charset="0"/>
                                <a:cs typeface="Times New Roman" pitchFamily="18" charset="0"/>
                              </a:rPr>
                              <m:t>𝑚</m:t>
                            </m:r>
                          </m:sub>
                        </m:sSub>
                      </m:den>
                    </m:f>
                  </m:oMath>
                </a14:m>
                <a:endParaRPr lang="en-US" altLang="zh-CN" sz="2400" dirty="0">
                  <a:latin typeface="Times New Roman" pitchFamily="18" charset="0"/>
                  <a:cs typeface="Times New Roman" pitchFamily="18" charset="0"/>
                </a:endParaRPr>
              </a:p>
              <a:p>
                <a:pPr>
                  <a:lnSpc>
                    <a:spcPct val="100000"/>
                  </a:lnSpc>
                  <a:spcBef>
                    <a:spcPts val="0"/>
                  </a:spcBef>
                </a:pPr>
                <a:r>
                  <a:rPr lang="en-US" altLang="zh-CN" sz="2400" dirty="0">
                    <a:latin typeface="Times New Roman" pitchFamily="18" charset="0"/>
                    <a:cs typeface="Times New Roman" pitchFamily="18" charset="0"/>
                  </a:rPr>
                  <a:t>        </a:t>
                </a:r>
                <a:r>
                  <a:rPr lang="zh-CN" altLang="zh-CN" sz="2400" dirty="0">
                    <a:latin typeface="Times New Roman" pitchFamily="18" charset="0"/>
                    <a:cs typeface="Times New Roman" pitchFamily="18" charset="0"/>
                  </a:rPr>
                  <a:t>更新训练样本的分布</a:t>
                </a:r>
                <a:r>
                  <a:rPr lang="en-US" altLang="zh-CN" sz="2400" dirty="0">
                    <a:latin typeface="Times New Roman" pitchFamily="18" charset="0"/>
                    <a:cs typeface="Times New Roman" pitchFamily="18"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charset="0"/>
                          </a:rPr>
                          <m:t>𝑤</m:t>
                        </m:r>
                      </m:e>
                      <m:sub>
                        <m:r>
                          <a:rPr lang="en-US" altLang="zh-CN" sz="2000" i="1">
                            <a:latin typeface="Cambria Math" charset="0"/>
                          </a:rPr>
                          <m:t>𝑚</m:t>
                        </m:r>
                        <m:r>
                          <a:rPr lang="en-US" altLang="zh-CN" sz="2000" i="1">
                            <a:latin typeface="Cambria Math" charset="0"/>
                          </a:rPr>
                          <m:t>+1,</m:t>
                        </m:r>
                        <m:r>
                          <a:rPr lang="en-US" altLang="zh-CN" sz="2000" i="1">
                            <a:latin typeface="Cambria Math" charset="0"/>
                          </a:rPr>
                          <m:t>𝑖</m:t>
                        </m:r>
                      </m:sub>
                    </m:sSub>
                    <m:r>
                      <a:rPr lang="en-US" altLang="zh-CN" sz="2000" i="1">
                        <a:latin typeface="Cambria Math" charset="0"/>
                      </a:rPr>
                      <m:t>=</m:t>
                    </m:r>
                    <m:d>
                      <m:dPr>
                        <m:begChr m:val="{"/>
                        <m:endChr m:val=""/>
                        <m:ctrlPr>
                          <a:rPr lang="en-US" altLang="zh-CN" sz="2000" i="1">
                            <a:latin typeface="Cambria Math" panose="02040503050406030204" pitchFamily="18" charset="0"/>
                          </a:rPr>
                        </m:ctrlPr>
                      </m:dPr>
                      <m:e>
                        <m:m>
                          <m:mPr>
                            <m:mcs>
                              <m:mc>
                                <m:mcPr>
                                  <m:count m:val="2"/>
                                  <m:mcJc m:val="center"/>
                                </m:mcPr>
                              </m:mc>
                            </m:mcs>
                            <m:ctrlPr>
                              <a:rPr lang="mr-IN" altLang="zh-CN" sz="2000" i="1">
                                <a:latin typeface="Cambria Math" panose="02040503050406030204" pitchFamily="18" charset="0"/>
                              </a:rPr>
                            </m:ctrlPr>
                          </m:mPr>
                          <m:mr>
                            <m:e>
                              <m:f>
                                <m:fPr>
                                  <m:ctrlPr>
                                    <a:rPr lang="mr-IN" altLang="zh-CN" sz="2000" i="1">
                                      <a:latin typeface="Cambria Math" panose="02040503050406030204" pitchFamily="18" charset="0"/>
                                    </a:rPr>
                                  </m:ctrlPr>
                                </m:fPr>
                                <m:num>
                                  <m:f>
                                    <m:fPr>
                                      <m:type m:val="lin"/>
                                      <m:ctrlPr>
                                        <a:rPr lang="mr-IN"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charset="0"/>
                                            </a:rPr>
                                            <m:t>𝑤</m:t>
                                          </m:r>
                                        </m:e>
                                        <m:sub>
                                          <m:r>
                                            <a:rPr lang="en-US" altLang="zh-CN" sz="2000" i="1">
                                              <a:latin typeface="Cambria Math" charset="0"/>
                                            </a:rPr>
                                            <m:t>𝑚</m:t>
                                          </m:r>
                                          <m:r>
                                            <a:rPr lang="en-US" altLang="zh-CN" sz="2000" i="1">
                                              <a:latin typeface="Cambria Math" charset="0"/>
                                            </a:rPr>
                                            <m:t>,</m:t>
                                          </m:r>
                                          <m:r>
                                            <a:rPr lang="en-US" altLang="zh-CN" sz="2000" i="1">
                                              <a:latin typeface="Cambria Math" charset="0"/>
                                            </a:rPr>
                                            <m:t>𝑖</m:t>
                                          </m:r>
                                        </m:sub>
                                      </m:sSub>
                                    </m:num>
                                    <m:den>
                                      <m:sSub>
                                        <m:sSubPr>
                                          <m:ctrlPr>
                                            <a:rPr lang="en-US" altLang="zh-CN" sz="2000" i="1">
                                              <a:latin typeface="Cambria Math" panose="02040503050406030204" pitchFamily="18" charset="0"/>
                                              <a:cs typeface="Times New Roman" pitchFamily="18" charset="0"/>
                                            </a:rPr>
                                          </m:ctrlPr>
                                        </m:sSubPr>
                                        <m:e>
                                          <m:r>
                                            <a:rPr lang="en-US" altLang="zh-CN" sz="2000" i="1">
                                              <a:latin typeface="Cambria Math" charset="0"/>
                                              <a:cs typeface="Times New Roman" pitchFamily="18" charset="0"/>
                                            </a:rPr>
                                            <m:t>𝑑</m:t>
                                          </m:r>
                                        </m:e>
                                        <m:sub>
                                          <m:r>
                                            <a:rPr lang="en-US" altLang="zh-CN" sz="2000" i="1">
                                              <a:latin typeface="Cambria Math" charset="0"/>
                                              <a:cs typeface="Times New Roman" pitchFamily="18" charset="0"/>
                                            </a:rPr>
                                            <m:t>𝑚</m:t>
                                          </m:r>
                                        </m:sub>
                                      </m:sSub>
                                    </m:den>
                                  </m:f>
                                </m:num>
                                <m:den>
                                  <m:sSub>
                                    <m:sSubPr>
                                      <m:ctrlPr>
                                        <a:rPr lang="en-US" altLang="zh-CN" sz="2000" i="1">
                                          <a:latin typeface="Cambria Math" panose="02040503050406030204" pitchFamily="18" charset="0"/>
                                        </a:rPr>
                                      </m:ctrlPr>
                                    </m:sSubPr>
                                    <m:e>
                                      <m:r>
                                        <a:rPr lang="en-US" altLang="zh-CN" sz="2000" i="1">
                                          <a:latin typeface="Cambria Math" charset="0"/>
                                        </a:rPr>
                                        <m:t>𝑍</m:t>
                                      </m:r>
                                    </m:e>
                                    <m:sub>
                                      <m:r>
                                        <a:rPr lang="en-US" altLang="zh-CN" sz="2000" i="1">
                                          <a:latin typeface="Cambria Math" charset="0"/>
                                        </a:rPr>
                                        <m:t>𝑚</m:t>
                                      </m:r>
                                    </m:sub>
                                  </m:sSub>
                                </m:den>
                              </m:f>
                              <m:r>
                                <a:rPr lang="en-US" altLang="zh-CN" sz="2000" i="1">
                                  <a:latin typeface="Cambria Math" charset="0"/>
                                  <a:cs typeface="Times New Roman" pitchFamily="18" charset="0"/>
                                </a:rPr>
                                <m:t>=</m:t>
                              </m:r>
                              <m:f>
                                <m:fPr>
                                  <m:ctrlPr>
                                    <a:rPr lang="mr-IN"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charset="0"/>
                                        </a:rPr>
                                        <m:t>𝑤</m:t>
                                      </m:r>
                                    </m:e>
                                    <m:sub>
                                      <m:r>
                                        <a:rPr lang="en-US" altLang="zh-CN" sz="2000" i="1">
                                          <a:latin typeface="Cambria Math" charset="0"/>
                                        </a:rPr>
                                        <m:t>𝑚</m:t>
                                      </m:r>
                                      <m:r>
                                        <a:rPr lang="en-US" altLang="zh-CN" sz="2000" i="1">
                                          <a:latin typeface="Cambria Math" charset="0"/>
                                        </a:rPr>
                                        <m:t>,</m:t>
                                      </m:r>
                                      <m:r>
                                        <a:rPr lang="en-US" altLang="zh-CN" sz="2000" i="1">
                                          <a:latin typeface="Cambria Math" charset="0"/>
                                        </a:rPr>
                                        <m:t>𝑖</m:t>
                                      </m:r>
                                    </m:sub>
                                  </m:sSub>
                                  <m:sSubSup>
                                    <m:sSubSupPr>
                                      <m:ctrlPr>
                                        <a:rPr lang="en-US" altLang="zh-CN" sz="2000" i="1">
                                          <a:latin typeface="Cambria Math" panose="02040503050406030204" pitchFamily="18" charset="0"/>
                                        </a:rPr>
                                      </m:ctrlPr>
                                    </m:sSubSupPr>
                                    <m:e>
                                      <m:r>
                                        <a:rPr lang="en-US" altLang="zh-CN" sz="2000" i="1">
                                          <a:latin typeface="Cambria Math" charset="0"/>
                                        </a:rPr>
                                        <m:t>𝑑</m:t>
                                      </m:r>
                                    </m:e>
                                    <m:sub>
                                      <m:r>
                                        <a:rPr lang="en-US" altLang="zh-CN" sz="2000" i="1">
                                          <a:latin typeface="Cambria Math" charset="0"/>
                                        </a:rPr>
                                        <m:t>𝑚</m:t>
                                      </m:r>
                                    </m:sub>
                                    <m:sup>
                                      <m:r>
                                        <a:rPr lang="en-US" altLang="zh-CN" sz="2000" i="1">
                                          <a:solidFill>
                                            <a:srgbClr val="C00000"/>
                                          </a:solidFill>
                                          <a:latin typeface="Cambria Math" charset="0"/>
                                        </a:rPr>
                                        <m:t>−1</m:t>
                                      </m:r>
                                    </m:sup>
                                  </m:sSubSup>
                                </m:num>
                                <m:den>
                                  <m:sSub>
                                    <m:sSubPr>
                                      <m:ctrlPr>
                                        <a:rPr lang="en-US" altLang="zh-CN" sz="2000" i="1">
                                          <a:latin typeface="Cambria Math" panose="02040503050406030204" pitchFamily="18" charset="0"/>
                                        </a:rPr>
                                      </m:ctrlPr>
                                    </m:sSubPr>
                                    <m:e>
                                      <m:r>
                                        <a:rPr lang="en-US" altLang="zh-CN" sz="2000" i="1">
                                          <a:latin typeface="Cambria Math" charset="0"/>
                                        </a:rPr>
                                        <m:t>𝑍</m:t>
                                      </m:r>
                                    </m:e>
                                    <m:sub>
                                      <m:r>
                                        <a:rPr lang="en-US" altLang="zh-CN" sz="2000" i="1">
                                          <a:latin typeface="Cambria Math" charset="0"/>
                                        </a:rPr>
                                        <m:t>𝑚</m:t>
                                      </m:r>
                                    </m:sub>
                                  </m:sSub>
                                </m:den>
                              </m:f>
                            </m:e>
                            <m:e>
                              <m:sSub>
                                <m:sSubPr>
                                  <m:ctrlPr>
                                    <a:rPr kumimoji="1" lang="en-US" altLang="zh-CN" sz="2000" i="1">
                                      <a:solidFill>
                                        <a:srgbClr val="C00000"/>
                                      </a:solidFill>
                                      <a:latin typeface="Cambria Math" panose="02040503050406030204" pitchFamily="18" charset="0"/>
                                      <a:ea typeface="Cambria Math" charset="0"/>
                                      <a:cs typeface="Cambria Math" charset="0"/>
                                    </a:rPr>
                                  </m:ctrlPr>
                                </m:sSubPr>
                                <m:e>
                                  <m:r>
                                    <a:rPr kumimoji="1" lang="en-US" altLang="zh-CN" sz="2000" b="0" i="1">
                                      <a:solidFill>
                                        <a:srgbClr val="C00000"/>
                                      </a:solidFill>
                                      <a:latin typeface="Cambria Math" charset="0"/>
                                      <a:ea typeface="Cambria Math" charset="0"/>
                                      <a:cs typeface="Cambria Math" charset="0"/>
                                    </a:rPr>
                                    <m:t>𝑦</m:t>
                                  </m:r>
                                </m:e>
                                <m:sub>
                                  <m:r>
                                    <a:rPr kumimoji="1" lang="en-US" altLang="zh-CN" sz="2000" b="0" i="1">
                                      <a:solidFill>
                                        <a:srgbClr val="C00000"/>
                                      </a:solidFill>
                                      <a:latin typeface="Cambria Math" charset="0"/>
                                      <a:ea typeface="Cambria Math" charset="0"/>
                                      <a:cs typeface="Cambria Math" charset="0"/>
                                    </a:rPr>
                                    <m:t>𝑖</m:t>
                                  </m:r>
                                </m:sub>
                              </m:sSub>
                              <m:sSub>
                                <m:sSubPr>
                                  <m:ctrlPr>
                                    <a:rPr kumimoji="1" lang="en-US" altLang="zh-CN" sz="2000" i="1">
                                      <a:solidFill>
                                        <a:srgbClr val="C00000"/>
                                      </a:solidFill>
                                      <a:latin typeface="Cambria Math" panose="02040503050406030204" pitchFamily="18" charset="0"/>
                                    </a:rPr>
                                  </m:ctrlPr>
                                </m:sSubPr>
                                <m:e>
                                  <m:r>
                                    <a:rPr kumimoji="1" lang="en-US" altLang="zh-CN" sz="2000" i="1">
                                      <a:solidFill>
                                        <a:srgbClr val="C00000"/>
                                      </a:solidFill>
                                      <a:latin typeface="Cambria Math" charset="0"/>
                                    </a:rPr>
                                    <m:t>𝜙</m:t>
                                  </m:r>
                                </m:e>
                                <m:sub>
                                  <m:r>
                                    <a:rPr kumimoji="1" lang="en-US" altLang="zh-CN" sz="2000" i="1">
                                      <a:solidFill>
                                        <a:srgbClr val="C00000"/>
                                      </a:solidFill>
                                      <a:latin typeface="Cambria Math" charset="0"/>
                                    </a:rPr>
                                    <m:t>𝑚</m:t>
                                  </m:r>
                                </m:sub>
                              </m:sSub>
                              <m:d>
                                <m:dPr>
                                  <m:ctrlPr>
                                    <a:rPr kumimoji="1" lang="mr-IN" altLang="zh-CN" sz="2000" i="1">
                                      <a:solidFill>
                                        <a:srgbClr val="C00000"/>
                                      </a:solidFill>
                                      <a:latin typeface="Cambria Math" panose="02040503050406030204" pitchFamily="18" charset="0"/>
                                    </a:rPr>
                                  </m:ctrlPr>
                                </m:dPr>
                                <m:e>
                                  <m:sSub>
                                    <m:sSubPr>
                                      <m:ctrlPr>
                                        <a:rPr kumimoji="1" lang="en-US" altLang="zh-CN" sz="2000" i="1">
                                          <a:solidFill>
                                            <a:srgbClr val="C00000"/>
                                          </a:solidFill>
                                          <a:latin typeface="Cambria Math" panose="02040503050406030204" pitchFamily="18" charset="0"/>
                                        </a:rPr>
                                      </m:ctrlPr>
                                    </m:sSubPr>
                                    <m:e>
                                      <m:r>
                                        <a:rPr kumimoji="1" lang="en-US" altLang="zh-CN" sz="2000" b="1">
                                          <a:solidFill>
                                            <a:srgbClr val="C00000"/>
                                          </a:solidFill>
                                          <a:latin typeface="Cambria Math" charset="0"/>
                                        </a:rPr>
                                        <m:t>𝐱</m:t>
                                      </m:r>
                                    </m:e>
                                    <m:sub>
                                      <m:r>
                                        <a:rPr kumimoji="1" lang="en-US" altLang="zh-CN" sz="2000" i="1">
                                          <a:solidFill>
                                            <a:srgbClr val="C00000"/>
                                          </a:solidFill>
                                          <a:latin typeface="Cambria Math" charset="0"/>
                                        </a:rPr>
                                        <m:t>𝑖</m:t>
                                      </m:r>
                                    </m:sub>
                                  </m:sSub>
                                </m:e>
                              </m:d>
                              <m:r>
                                <m:rPr>
                                  <m:nor/>
                                </m:rPr>
                                <a:rPr lang="en-US" altLang="zh-CN" sz="2000" dirty="0">
                                  <a:solidFill>
                                    <a:srgbClr val="C00000"/>
                                  </a:solidFill>
                                  <a:sym typeface="Times New Roman" panose="02020603050405020304"/>
                                </a:rPr>
                                <m:t>=1</m:t>
                              </m:r>
                              <m:r>
                                <a:rPr lang="zh-CN" altLang="en-US" sz="2000" i="1" dirty="0">
                                  <a:solidFill>
                                    <a:srgbClr val="C00000"/>
                                  </a:solidFill>
                                  <a:latin typeface="Cambria Math" charset="0"/>
                                  <a:sym typeface="Times New Roman" panose="02020603050405020304"/>
                                </a:rPr>
                                <m:t>（对分样本）</m:t>
                              </m:r>
                            </m:e>
                          </m:mr>
                          <m:mr>
                            <m:e>
                              <m:f>
                                <m:fPr>
                                  <m:ctrlPr>
                                    <a:rPr lang="mr-IN" altLang="zh-CN" sz="2000" i="1">
                                      <a:latin typeface="Cambria Math" panose="02040503050406030204" pitchFamily="18" charset="0"/>
                                      <a:cs typeface="Times New Roman" pitchFamily="18" charset="0"/>
                                    </a:rPr>
                                  </m:ctrlPr>
                                </m:fPr>
                                <m:num>
                                  <m:sSub>
                                    <m:sSubPr>
                                      <m:ctrlPr>
                                        <a:rPr lang="en-US" altLang="zh-CN" sz="2000" i="1">
                                          <a:latin typeface="Cambria Math" panose="02040503050406030204" pitchFamily="18" charset="0"/>
                                          <a:cs typeface="Times New Roman" pitchFamily="18" charset="0"/>
                                        </a:rPr>
                                      </m:ctrlPr>
                                    </m:sSubPr>
                                    <m:e>
                                      <m:sSub>
                                        <m:sSubPr>
                                          <m:ctrlPr>
                                            <a:rPr lang="en-US" altLang="zh-CN" sz="2000" i="1">
                                              <a:latin typeface="Cambria Math" panose="02040503050406030204" pitchFamily="18" charset="0"/>
                                            </a:rPr>
                                          </m:ctrlPr>
                                        </m:sSubPr>
                                        <m:e>
                                          <m:r>
                                            <a:rPr lang="en-US" altLang="zh-CN" sz="2000" i="1">
                                              <a:latin typeface="Cambria Math" charset="0"/>
                                            </a:rPr>
                                            <m:t>𝑤</m:t>
                                          </m:r>
                                        </m:e>
                                        <m:sub>
                                          <m:r>
                                            <a:rPr lang="en-US" altLang="zh-CN" sz="2000" i="1">
                                              <a:latin typeface="Cambria Math" charset="0"/>
                                            </a:rPr>
                                            <m:t>𝑚</m:t>
                                          </m:r>
                                          <m:r>
                                            <a:rPr lang="en-US" altLang="zh-CN" sz="2000" i="1">
                                              <a:latin typeface="Cambria Math" charset="0"/>
                                            </a:rPr>
                                            <m:t>,</m:t>
                                          </m:r>
                                          <m:r>
                                            <a:rPr lang="en-US" altLang="zh-CN" sz="2000" i="1">
                                              <a:latin typeface="Cambria Math" charset="0"/>
                                            </a:rPr>
                                            <m:t>𝑖</m:t>
                                          </m:r>
                                        </m:sub>
                                      </m:sSub>
                                      <m:r>
                                        <a:rPr lang="en-US" altLang="zh-CN" sz="2000" i="1">
                                          <a:latin typeface="Cambria Math" charset="0"/>
                                          <a:cs typeface="Times New Roman" pitchFamily="18" charset="0"/>
                                        </a:rPr>
                                        <m:t>𝑑</m:t>
                                      </m:r>
                                    </m:e>
                                    <m:sub>
                                      <m:r>
                                        <a:rPr lang="en-US" altLang="zh-CN" sz="2000" i="1">
                                          <a:latin typeface="Cambria Math" charset="0"/>
                                          <a:cs typeface="Times New Roman" pitchFamily="18" charset="0"/>
                                        </a:rPr>
                                        <m:t>𝑚</m:t>
                                      </m:r>
                                    </m:sub>
                                  </m:sSub>
                                </m:num>
                                <m:den>
                                  <m:sSub>
                                    <m:sSubPr>
                                      <m:ctrlPr>
                                        <a:rPr lang="en-US" altLang="zh-CN" sz="2000" i="1">
                                          <a:latin typeface="Cambria Math" panose="02040503050406030204" pitchFamily="18" charset="0"/>
                                        </a:rPr>
                                      </m:ctrlPr>
                                    </m:sSubPr>
                                    <m:e>
                                      <m:r>
                                        <a:rPr lang="en-US" altLang="zh-CN" sz="2000" i="1">
                                          <a:latin typeface="Cambria Math" charset="0"/>
                                        </a:rPr>
                                        <m:t>𝑍</m:t>
                                      </m:r>
                                    </m:e>
                                    <m:sub>
                                      <m:r>
                                        <a:rPr lang="en-US" altLang="zh-CN" sz="2000" i="1">
                                          <a:latin typeface="Cambria Math" charset="0"/>
                                        </a:rPr>
                                        <m:t>𝑚</m:t>
                                      </m:r>
                                    </m:sub>
                                  </m:sSub>
                                </m:den>
                              </m:f>
                              <m:r>
                                <a:rPr lang="en-US" altLang="zh-CN" sz="2000" i="1">
                                  <a:latin typeface="Cambria Math" charset="0"/>
                                  <a:cs typeface="Times New Roman" pitchFamily="18" charset="0"/>
                                </a:rPr>
                                <m:t>=</m:t>
                              </m:r>
                              <m:f>
                                <m:fPr>
                                  <m:ctrlPr>
                                    <a:rPr lang="mr-IN" altLang="zh-CN" sz="2000" i="1">
                                      <a:latin typeface="Cambria Math" panose="02040503050406030204" pitchFamily="18" charset="0"/>
                                      <a:cs typeface="Times New Roman" pitchFamily="18" charset="0"/>
                                    </a:rPr>
                                  </m:ctrlPr>
                                </m:fPr>
                                <m:num>
                                  <m:sSub>
                                    <m:sSubPr>
                                      <m:ctrlPr>
                                        <a:rPr lang="en-US" altLang="zh-CN" sz="2000" i="1">
                                          <a:latin typeface="Cambria Math" panose="02040503050406030204" pitchFamily="18" charset="0"/>
                                        </a:rPr>
                                      </m:ctrlPr>
                                    </m:sSubPr>
                                    <m:e>
                                      <m:r>
                                        <a:rPr lang="en-US" altLang="zh-CN" sz="2000" i="1">
                                          <a:latin typeface="Cambria Math" charset="0"/>
                                        </a:rPr>
                                        <m:t>𝑤</m:t>
                                      </m:r>
                                    </m:e>
                                    <m:sub>
                                      <m:r>
                                        <a:rPr lang="en-US" altLang="zh-CN" sz="2000" i="1">
                                          <a:latin typeface="Cambria Math" charset="0"/>
                                        </a:rPr>
                                        <m:t>𝑚</m:t>
                                      </m:r>
                                      <m:r>
                                        <a:rPr lang="en-US" altLang="zh-CN" sz="2000" i="1">
                                          <a:latin typeface="Cambria Math" charset="0"/>
                                        </a:rPr>
                                        <m:t>,</m:t>
                                      </m:r>
                                      <m:r>
                                        <a:rPr lang="en-US" altLang="zh-CN" sz="2000" i="1">
                                          <a:latin typeface="Cambria Math" charset="0"/>
                                        </a:rPr>
                                        <m:t>𝑖</m:t>
                                      </m:r>
                                    </m:sub>
                                  </m:sSub>
                                  <m:sSubSup>
                                    <m:sSubSupPr>
                                      <m:ctrlPr>
                                        <a:rPr lang="en-US" altLang="zh-CN" sz="2000" i="1">
                                          <a:latin typeface="Cambria Math" panose="02040503050406030204" pitchFamily="18" charset="0"/>
                                        </a:rPr>
                                      </m:ctrlPr>
                                    </m:sSubSupPr>
                                    <m:e>
                                      <m:r>
                                        <a:rPr lang="en-US" altLang="zh-CN" sz="2000" i="1">
                                          <a:latin typeface="Cambria Math" charset="0"/>
                                        </a:rPr>
                                        <m:t>𝑑</m:t>
                                      </m:r>
                                    </m:e>
                                    <m:sub>
                                      <m:r>
                                        <a:rPr lang="en-US" altLang="zh-CN" sz="2000" i="1">
                                          <a:latin typeface="Cambria Math" charset="0"/>
                                        </a:rPr>
                                        <m:t>𝑚</m:t>
                                      </m:r>
                                    </m:sub>
                                    <m:sup>
                                      <m:r>
                                        <a:rPr lang="en-US" altLang="zh-CN" sz="2000" i="1">
                                          <a:solidFill>
                                            <a:srgbClr val="C00000"/>
                                          </a:solidFill>
                                          <a:latin typeface="Cambria Math" charset="0"/>
                                        </a:rPr>
                                        <m:t>1</m:t>
                                      </m:r>
                                    </m:sup>
                                  </m:sSubSup>
                                </m:num>
                                <m:den>
                                  <m:sSub>
                                    <m:sSubPr>
                                      <m:ctrlPr>
                                        <a:rPr lang="en-US" altLang="zh-CN" sz="2000" i="1">
                                          <a:latin typeface="Cambria Math" panose="02040503050406030204" pitchFamily="18" charset="0"/>
                                        </a:rPr>
                                      </m:ctrlPr>
                                    </m:sSubPr>
                                    <m:e>
                                      <m:r>
                                        <a:rPr lang="en-US" altLang="zh-CN" sz="2000" i="1">
                                          <a:latin typeface="Cambria Math" charset="0"/>
                                        </a:rPr>
                                        <m:t>𝑍</m:t>
                                      </m:r>
                                    </m:e>
                                    <m:sub>
                                      <m:r>
                                        <a:rPr lang="en-US" altLang="zh-CN" sz="2000" i="1">
                                          <a:latin typeface="Cambria Math" charset="0"/>
                                        </a:rPr>
                                        <m:t>𝑚</m:t>
                                      </m:r>
                                    </m:sub>
                                  </m:sSub>
                                </m:den>
                              </m:f>
                            </m:e>
                            <m:e>
                              <m:sSub>
                                <m:sSubPr>
                                  <m:ctrlPr>
                                    <a:rPr kumimoji="1" lang="en-US" altLang="zh-CN" sz="2000" i="1">
                                      <a:solidFill>
                                        <a:srgbClr val="C00000"/>
                                      </a:solidFill>
                                      <a:latin typeface="Cambria Math" panose="02040503050406030204" pitchFamily="18" charset="0"/>
                                      <a:ea typeface="Cambria Math" charset="0"/>
                                      <a:cs typeface="Cambria Math" charset="0"/>
                                    </a:rPr>
                                  </m:ctrlPr>
                                </m:sSubPr>
                                <m:e>
                                  <m:r>
                                    <a:rPr kumimoji="1" lang="en-US" altLang="zh-CN" sz="2000" b="0" i="1">
                                      <a:solidFill>
                                        <a:srgbClr val="C00000"/>
                                      </a:solidFill>
                                      <a:latin typeface="Cambria Math" charset="0"/>
                                      <a:ea typeface="Cambria Math" charset="0"/>
                                      <a:cs typeface="Cambria Math" charset="0"/>
                                    </a:rPr>
                                    <m:t>𝑦</m:t>
                                  </m:r>
                                </m:e>
                                <m:sub>
                                  <m:r>
                                    <a:rPr kumimoji="1" lang="en-US" altLang="zh-CN" sz="2000" b="0" i="1">
                                      <a:solidFill>
                                        <a:srgbClr val="C00000"/>
                                      </a:solidFill>
                                      <a:latin typeface="Cambria Math" charset="0"/>
                                      <a:ea typeface="Cambria Math" charset="0"/>
                                      <a:cs typeface="Cambria Math" charset="0"/>
                                    </a:rPr>
                                    <m:t>𝑖</m:t>
                                  </m:r>
                                </m:sub>
                              </m:sSub>
                              <m:sSub>
                                <m:sSubPr>
                                  <m:ctrlPr>
                                    <a:rPr kumimoji="1" lang="en-US" altLang="zh-CN" sz="2000" i="1">
                                      <a:solidFill>
                                        <a:srgbClr val="C00000"/>
                                      </a:solidFill>
                                      <a:latin typeface="Cambria Math" panose="02040503050406030204" pitchFamily="18" charset="0"/>
                                    </a:rPr>
                                  </m:ctrlPr>
                                </m:sSubPr>
                                <m:e>
                                  <m:r>
                                    <a:rPr kumimoji="1" lang="en-US" altLang="zh-CN" sz="2000" i="1">
                                      <a:solidFill>
                                        <a:srgbClr val="C00000"/>
                                      </a:solidFill>
                                      <a:latin typeface="Cambria Math" charset="0"/>
                                    </a:rPr>
                                    <m:t>𝜙</m:t>
                                  </m:r>
                                </m:e>
                                <m:sub>
                                  <m:r>
                                    <a:rPr kumimoji="1" lang="en-US" altLang="zh-CN" sz="2000" i="1">
                                      <a:solidFill>
                                        <a:srgbClr val="C00000"/>
                                      </a:solidFill>
                                      <a:latin typeface="Cambria Math" charset="0"/>
                                    </a:rPr>
                                    <m:t>𝑚</m:t>
                                  </m:r>
                                </m:sub>
                              </m:sSub>
                              <m:d>
                                <m:dPr>
                                  <m:ctrlPr>
                                    <a:rPr kumimoji="1" lang="mr-IN" altLang="zh-CN" sz="2000" i="1">
                                      <a:solidFill>
                                        <a:srgbClr val="C00000"/>
                                      </a:solidFill>
                                      <a:latin typeface="Cambria Math" panose="02040503050406030204" pitchFamily="18" charset="0"/>
                                    </a:rPr>
                                  </m:ctrlPr>
                                </m:dPr>
                                <m:e>
                                  <m:sSub>
                                    <m:sSubPr>
                                      <m:ctrlPr>
                                        <a:rPr kumimoji="1" lang="en-US" altLang="zh-CN" sz="2000" i="1">
                                          <a:solidFill>
                                            <a:srgbClr val="C00000"/>
                                          </a:solidFill>
                                          <a:latin typeface="Cambria Math" panose="02040503050406030204" pitchFamily="18" charset="0"/>
                                        </a:rPr>
                                      </m:ctrlPr>
                                    </m:sSubPr>
                                    <m:e>
                                      <m:r>
                                        <a:rPr kumimoji="1" lang="en-US" altLang="zh-CN" sz="2000" b="1">
                                          <a:solidFill>
                                            <a:srgbClr val="C00000"/>
                                          </a:solidFill>
                                          <a:latin typeface="Cambria Math" charset="0"/>
                                        </a:rPr>
                                        <m:t>𝐱</m:t>
                                      </m:r>
                                    </m:e>
                                    <m:sub>
                                      <m:r>
                                        <a:rPr kumimoji="1" lang="en-US" altLang="zh-CN" sz="2000" i="1">
                                          <a:solidFill>
                                            <a:srgbClr val="C00000"/>
                                          </a:solidFill>
                                          <a:latin typeface="Cambria Math" charset="0"/>
                                        </a:rPr>
                                        <m:t>𝑖</m:t>
                                      </m:r>
                                    </m:sub>
                                  </m:sSub>
                                </m:e>
                              </m:d>
                              <m:r>
                                <m:rPr>
                                  <m:nor/>
                                </m:rPr>
                                <a:rPr lang="en-US" altLang="zh-CN" sz="2000" dirty="0">
                                  <a:solidFill>
                                    <a:srgbClr val="C00000"/>
                                  </a:solidFill>
                                  <a:sym typeface="Times New Roman" panose="02020603050405020304"/>
                                </a:rPr>
                                <m:t>=−1</m:t>
                              </m:r>
                              <m:r>
                                <m:rPr>
                                  <m:nor/>
                                </m:rPr>
                                <a:rPr lang="zh-CN" altLang="en-US" sz="2000" dirty="0">
                                  <a:solidFill>
                                    <a:srgbClr val="C00000"/>
                                  </a:solidFill>
                                  <a:sym typeface="Times New Roman" panose="02020603050405020304"/>
                                </a:rPr>
                                <m:t> </m:t>
                              </m:r>
                              <m:r>
                                <a:rPr lang="zh-CN" altLang="en-US" sz="2000" i="1" dirty="0">
                                  <a:solidFill>
                                    <a:srgbClr val="C00000"/>
                                  </a:solidFill>
                                  <a:latin typeface="Cambria Math" charset="0"/>
                                  <a:sym typeface="Times New Roman" panose="02020603050405020304"/>
                                </a:rPr>
                                <m:t>（分错样本）</m:t>
                              </m:r>
                            </m:e>
                          </m:mr>
                        </m:m>
                      </m:e>
                    </m:d>
                    <m:r>
                      <a:rPr lang="en-US" altLang="zh-CN" sz="2000" b="0" i="1" dirty="0" smtClean="0">
                        <a:solidFill>
                          <a:srgbClr val="09405E"/>
                        </a:solidFill>
                        <a:latin typeface="Cambria Math" charset="0"/>
                        <a:sym typeface="Times New Roman" panose="02020603050405020304"/>
                      </a:rPr>
                      <m:t>=</m:t>
                    </m:r>
                    <m:f>
                      <m:fPr>
                        <m:ctrlPr>
                          <a:rPr lang="mr-IN"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charset="0"/>
                              </a:rPr>
                              <m:t>𝑤</m:t>
                            </m:r>
                          </m:e>
                          <m:sub>
                            <m:r>
                              <a:rPr lang="en-US" altLang="zh-CN" sz="2000" i="1">
                                <a:latin typeface="Cambria Math" charset="0"/>
                              </a:rPr>
                              <m:t>𝑚</m:t>
                            </m:r>
                            <m:r>
                              <a:rPr lang="en-US" altLang="zh-CN" sz="2000" i="1">
                                <a:latin typeface="Cambria Math" charset="0"/>
                              </a:rPr>
                              <m:t>,</m:t>
                            </m:r>
                            <m:r>
                              <a:rPr lang="en-US" altLang="zh-CN" sz="2000" i="1">
                                <a:latin typeface="Cambria Math" charset="0"/>
                              </a:rPr>
                              <m:t>𝑖</m:t>
                            </m:r>
                          </m:sub>
                        </m:sSub>
                        <m:sSubSup>
                          <m:sSubSupPr>
                            <m:ctrlPr>
                              <a:rPr lang="en-US" altLang="zh-CN" sz="2000" i="1">
                                <a:latin typeface="Cambria Math" panose="02040503050406030204" pitchFamily="18" charset="0"/>
                              </a:rPr>
                            </m:ctrlPr>
                          </m:sSubSupPr>
                          <m:e>
                            <m:r>
                              <a:rPr lang="en-US" altLang="zh-CN" sz="2000" i="1">
                                <a:latin typeface="Cambria Math" charset="0"/>
                              </a:rPr>
                              <m:t>𝑑</m:t>
                            </m:r>
                          </m:e>
                          <m:sub>
                            <m:r>
                              <a:rPr lang="en-US" altLang="zh-CN" sz="2000" i="1">
                                <a:latin typeface="Cambria Math" charset="0"/>
                              </a:rPr>
                              <m:t>𝑚</m:t>
                            </m:r>
                          </m:sub>
                          <m:sup>
                            <m:r>
                              <a:rPr lang="en-US" altLang="zh-CN" sz="2000" b="1" i="1">
                                <a:latin typeface="Cambria Math" charset="0"/>
                              </a:rPr>
                              <m:t>−</m:t>
                            </m:r>
                            <m:sSub>
                              <m:sSubPr>
                                <m:ctrlPr>
                                  <a:rPr kumimoji="1" lang="en-US" altLang="zh-CN" sz="2000" i="1">
                                    <a:solidFill>
                                      <a:srgbClr val="C00000"/>
                                    </a:solidFill>
                                    <a:latin typeface="Cambria Math" panose="02040503050406030204" pitchFamily="18" charset="0"/>
                                    <a:ea typeface="Cambria Math" charset="0"/>
                                    <a:cs typeface="Cambria Math" charset="0"/>
                                  </a:rPr>
                                </m:ctrlPr>
                              </m:sSubPr>
                              <m:e>
                                <m:r>
                                  <a:rPr kumimoji="1" lang="en-US" altLang="zh-CN" sz="2000" b="0" i="1">
                                    <a:solidFill>
                                      <a:srgbClr val="C00000"/>
                                    </a:solidFill>
                                    <a:latin typeface="Cambria Math" charset="0"/>
                                    <a:ea typeface="Cambria Math" charset="0"/>
                                    <a:cs typeface="Cambria Math" charset="0"/>
                                  </a:rPr>
                                  <m:t>𝑦</m:t>
                                </m:r>
                              </m:e>
                              <m:sub>
                                <m:r>
                                  <a:rPr kumimoji="1" lang="en-US" altLang="zh-CN" sz="2000" b="0" i="1">
                                    <a:solidFill>
                                      <a:srgbClr val="C00000"/>
                                    </a:solidFill>
                                    <a:latin typeface="Cambria Math" charset="0"/>
                                    <a:ea typeface="Cambria Math" charset="0"/>
                                    <a:cs typeface="Cambria Math" charset="0"/>
                                  </a:rPr>
                                  <m:t>𝑖</m:t>
                                </m:r>
                              </m:sub>
                            </m:sSub>
                            <m:sSub>
                              <m:sSubPr>
                                <m:ctrlPr>
                                  <a:rPr kumimoji="1" lang="en-US" altLang="zh-CN" sz="2000" i="1">
                                    <a:solidFill>
                                      <a:srgbClr val="C00000"/>
                                    </a:solidFill>
                                    <a:latin typeface="Cambria Math" panose="02040503050406030204" pitchFamily="18" charset="0"/>
                                  </a:rPr>
                                </m:ctrlPr>
                              </m:sSubPr>
                              <m:e>
                                <m:r>
                                  <a:rPr kumimoji="1" lang="en-US" altLang="zh-CN" sz="2000" i="1">
                                    <a:solidFill>
                                      <a:srgbClr val="C00000"/>
                                    </a:solidFill>
                                    <a:latin typeface="Cambria Math" charset="0"/>
                                  </a:rPr>
                                  <m:t>𝜙</m:t>
                                </m:r>
                              </m:e>
                              <m:sub>
                                <m:r>
                                  <a:rPr kumimoji="1" lang="en-US" altLang="zh-CN" sz="2000" i="1">
                                    <a:solidFill>
                                      <a:srgbClr val="C00000"/>
                                    </a:solidFill>
                                    <a:latin typeface="Cambria Math" charset="0"/>
                                  </a:rPr>
                                  <m:t>𝑚</m:t>
                                </m:r>
                              </m:sub>
                            </m:sSub>
                            <m:d>
                              <m:dPr>
                                <m:ctrlPr>
                                  <a:rPr kumimoji="1" lang="mr-IN" altLang="zh-CN" sz="2000" i="1">
                                    <a:solidFill>
                                      <a:srgbClr val="C00000"/>
                                    </a:solidFill>
                                    <a:latin typeface="Cambria Math" panose="02040503050406030204" pitchFamily="18" charset="0"/>
                                  </a:rPr>
                                </m:ctrlPr>
                              </m:dPr>
                              <m:e>
                                <m:sSub>
                                  <m:sSubPr>
                                    <m:ctrlPr>
                                      <a:rPr kumimoji="1" lang="en-US" altLang="zh-CN" sz="2000" i="1">
                                        <a:solidFill>
                                          <a:srgbClr val="C00000"/>
                                        </a:solidFill>
                                        <a:latin typeface="Cambria Math" panose="02040503050406030204" pitchFamily="18" charset="0"/>
                                      </a:rPr>
                                    </m:ctrlPr>
                                  </m:sSubPr>
                                  <m:e>
                                    <m:r>
                                      <a:rPr kumimoji="1" lang="en-US" altLang="zh-CN" sz="2000" b="1">
                                        <a:solidFill>
                                          <a:srgbClr val="C00000"/>
                                        </a:solidFill>
                                        <a:latin typeface="Cambria Math" charset="0"/>
                                      </a:rPr>
                                      <m:t>𝐱</m:t>
                                    </m:r>
                                  </m:e>
                                  <m:sub>
                                    <m:r>
                                      <a:rPr kumimoji="1" lang="en-US" altLang="zh-CN" sz="2000" i="1">
                                        <a:solidFill>
                                          <a:srgbClr val="C00000"/>
                                        </a:solidFill>
                                        <a:latin typeface="Cambria Math" charset="0"/>
                                      </a:rPr>
                                      <m:t>𝑖</m:t>
                                    </m:r>
                                  </m:sub>
                                </m:sSub>
                              </m:e>
                            </m:d>
                          </m:sup>
                        </m:sSubSup>
                      </m:num>
                      <m:den>
                        <m:sSub>
                          <m:sSubPr>
                            <m:ctrlPr>
                              <a:rPr lang="en-US" altLang="zh-CN" sz="2000" i="1">
                                <a:latin typeface="Cambria Math" panose="02040503050406030204" pitchFamily="18" charset="0"/>
                              </a:rPr>
                            </m:ctrlPr>
                          </m:sSubPr>
                          <m:e>
                            <m:r>
                              <a:rPr lang="en-US" altLang="zh-CN" sz="2000" i="1">
                                <a:latin typeface="Cambria Math" charset="0"/>
                              </a:rPr>
                              <m:t>𝑍</m:t>
                            </m:r>
                          </m:e>
                          <m:sub>
                            <m:r>
                              <a:rPr lang="en-US" altLang="zh-CN" sz="2000" i="1">
                                <a:latin typeface="Cambria Math" charset="0"/>
                              </a:rPr>
                              <m:t>𝑚</m:t>
                            </m:r>
                          </m:sub>
                        </m:sSub>
                      </m:den>
                    </m:f>
                    <m:r>
                      <a:rPr lang="en-US" altLang="zh-CN" sz="2000" b="0" i="1" smtClean="0">
                        <a:latin typeface="Cambria Math" charset="0"/>
                      </a:rPr>
                      <m:t>=</m:t>
                    </m:r>
                    <m:f>
                      <m:fPr>
                        <m:ctrlPr>
                          <a:rPr lang="mr-IN"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charset="0"/>
                              </a:rPr>
                              <m:t>𝑤</m:t>
                            </m:r>
                          </m:e>
                          <m:sub>
                            <m:r>
                              <a:rPr lang="en-US" altLang="zh-CN" sz="2000" i="1">
                                <a:latin typeface="Cambria Math" charset="0"/>
                              </a:rPr>
                              <m:t>𝑚</m:t>
                            </m:r>
                            <m:r>
                              <a:rPr lang="en-US" altLang="zh-CN" sz="2000" i="1">
                                <a:latin typeface="Cambria Math" charset="0"/>
                              </a:rPr>
                              <m:t>,</m:t>
                            </m:r>
                            <m:r>
                              <a:rPr lang="en-US" altLang="zh-CN" sz="2000" i="1">
                                <a:latin typeface="Cambria Math" charset="0"/>
                              </a:rPr>
                              <m:t>𝑖</m:t>
                            </m:r>
                          </m:sub>
                        </m:sSub>
                        <m:r>
                          <m:rPr>
                            <m:sty m:val="p"/>
                          </m:rPr>
                          <a:rPr lang="en-US" altLang="zh-CN" sz="2000" i="0">
                            <a:latin typeface="Cambria Math" charset="0"/>
                          </a:rPr>
                          <m:t>exp</m:t>
                        </m:r>
                        <m:d>
                          <m:dPr>
                            <m:ctrlPr>
                              <a:rPr lang="mr-IN" altLang="zh-CN" sz="2000" i="1">
                                <a:latin typeface="Cambria Math" panose="02040503050406030204" pitchFamily="18" charset="0"/>
                              </a:rPr>
                            </m:ctrlPr>
                          </m:dPr>
                          <m:e>
                            <m:r>
                              <a:rPr lang="en-US" altLang="zh-CN" sz="2000" i="1">
                                <a:latin typeface="Cambria Math" charset="0"/>
                              </a:rPr>
                              <m:t>−</m:t>
                            </m:r>
                            <m:sSub>
                              <m:sSubPr>
                                <m:ctrlPr>
                                  <a:rPr lang="en-US" altLang="zh-CN" sz="2000" i="1">
                                    <a:latin typeface="Cambria Math" panose="02040503050406030204" pitchFamily="18" charset="0"/>
                                    <a:cs typeface="Times New Roman" pitchFamily="18" charset="0"/>
                                  </a:rPr>
                                </m:ctrlPr>
                              </m:sSubPr>
                              <m:e>
                                <m:r>
                                  <a:rPr lang="en-US" altLang="zh-CN" sz="2000" i="1">
                                    <a:latin typeface="Cambria Math" charset="0"/>
                                    <a:cs typeface="Times New Roman" pitchFamily="18" charset="0"/>
                                  </a:rPr>
                                  <m:t>𝛼</m:t>
                                </m:r>
                              </m:e>
                              <m:sub>
                                <m:r>
                                  <a:rPr lang="en-US" altLang="zh-CN" sz="2000" i="1">
                                    <a:latin typeface="Cambria Math" charset="0"/>
                                    <a:cs typeface="Times New Roman" pitchFamily="18" charset="0"/>
                                  </a:rPr>
                                  <m:t>𝑚</m:t>
                                </m:r>
                              </m:sub>
                            </m:sSub>
                            <m:sSub>
                              <m:sSubPr>
                                <m:ctrlPr>
                                  <a:rPr kumimoji="1" lang="en-US" altLang="zh-CN" sz="2000" i="1">
                                    <a:latin typeface="Cambria Math" panose="02040503050406030204" pitchFamily="18" charset="0"/>
                                    <a:ea typeface="Cambria Math" charset="0"/>
                                    <a:cs typeface="Cambria Math" charset="0"/>
                                  </a:rPr>
                                </m:ctrlPr>
                              </m:sSubPr>
                              <m:e>
                                <m:r>
                                  <a:rPr kumimoji="1" lang="en-US" altLang="zh-CN" sz="2000" b="0" i="1">
                                    <a:latin typeface="Cambria Math" charset="0"/>
                                    <a:ea typeface="Cambria Math" charset="0"/>
                                    <a:cs typeface="Cambria Math" charset="0"/>
                                  </a:rPr>
                                  <m:t>𝑦</m:t>
                                </m:r>
                              </m:e>
                              <m:sub>
                                <m:r>
                                  <a:rPr kumimoji="1" lang="en-US" altLang="zh-CN" sz="2000" b="0" i="1">
                                    <a:latin typeface="Cambria Math" charset="0"/>
                                    <a:ea typeface="Cambria Math" charset="0"/>
                                    <a:cs typeface="Cambria Math" charset="0"/>
                                  </a:rPr>
                                  <m:t>𝑖</m:t>
                                </m:r>
                              </m:sub>
                            </m:sSub>
                            <m:sSub>
                              <m:sSubPr>
                                <m:ctrlPr>
                                  <a:rPr kumimoji="1" lang="en-US" altLang="zh-CN" sz="2000" i="1">
                                    <a:latin typeface="Cambria Math" panose="02040503050406030204" pitchFamily="18" charset="0"/>
                                  </a:rPr>
                                </m:ctrlPr>
                              </m:sSubPr>
                              <m:e>
                                <m:r>
                                  <a:rPr kumimoji="1" lang="en-US" altLang="zh-CN" sz="2000" i="1">
                                    <a:latin typeface="Cambria Math" charset="0"/>
                                  </a:rPr>
                                  <m:t>𝜙</m:t>
                                </m:r>
                              </m:e>
                              <m:sub>
                                <m:r>
                                  <a:rPr kumimoji="1" lang="en-US" altLang="zh-CN" sz="2000" i="1">
                                    <a:latin typeface="Cambria Math" charset="0"/>
                                  </a:rPr>
                                  <m:t>𝑚</m:t>
                                </m:r>
                              </m:sub>
                            </m:sSub>
                            <m:d>
                              <m:dPr>
                                <m:ctrlPr>
                                  <a:rPr kumimoji="1" lang="mr-IN"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b="1">
                                        <a:latin typeface="Cambria Math" charset="0"/>
                                      </a:rPr>
                                      <m:t>𝐱</m:t>
                                    </m:r>
                                  </m:e>
                                  <m:sub>
                                    <m:r>
                                      <a:rPr kumimoji="1" lang="en-US" altLang="zh-CN" sz="2000" i="1">
                                        <a:latin typeface="Cambria Math" charset="0"/>
                                      </a:rPr>
                                      <m:t>𝑖</m:t>
                                    </m:r>
                                  </m:sub>
                                </m:sSub>
                              </m:e>
                            </m:d>
                          </m:e>
                        </m:d>
                      </m:num>
                      <m:den>
                        <m:sSub>
                          <m:sSubPr>
                            <m:ctrlPr>
                              <a:rPr lang="en-US" altLang="zh-CN" sz="2000" i="1">
                                <a:latin typeface="Cambria Math" panose="02040503050406030204" pitchFamily="18" charset="0"/>
                              </a:rPr>
                            </m:ctrlPr>
                          </m:sSubPr>
                          <m:e>
                            <m:r>
                              <a:rPr lang="en-US" altLang="zh-CN" sz="2000" i="1">
                                <a:latin typeface="Cambria Math" charset="0"/>
                              </a:rPr>
                              <m:t>𝑍</m:t>
                            </m:r>
                          </m:e>
                          <m:sub>
                            <m:r>
                              <a:rPr lang="en-US" altLang="zh-CN" sz="2000" i="1">
                                <a:latin typeface="Cambria Math" charset="0"/>
                              </a:rPr>
                              <m:t>𝑚</m:t>
                            </m:r>
                          </m:sub>
                        </m:sSub>
                      </m:den>
                    </m:f>
                    <m:r>
                      <a:rPr lang="zh-CN" altLang="en-US" sz="2000" b="0" i="0" dirty="0" smtClean="0">
                        <a:solidFill>
                          <a:srgbClr val="09405E"/>
                        </a:solidFill>
                        <a:latin typeface="Cambria Math" charset="0"/>
                        <a:sym typeface="Times New Roman" panose="02020603050405020304"/>
                      </a:rPr>
                      <m:t>，</m:t>
                    </m:r>
                  </m:oMath>
                </a14:m>
                <a:r>
                  <a:rPr lang="en-US" altLang="zh-CN" sz="2400" dirty="0">
                    <a:latin typeface="Times New Roman" pitchFamily="18" charset="0"/>
                    <a:cs typeface="Times New Roman" pitchFamily="18" charset="0"/>
                  </a:rPr>
                  <a:t> </a:t>
                </a:r>
                <a:r>
                  <a:rPr lang="zh-CN" altLang="zh-CN" sz="2400" dirty="0">
                    <a:latin typeface="Times New Roman" pitchFamily="18" charset="0"/>
                    <a:cs typeface="Times New Roman" pitchFamily="18" charset="0"/>
                  </a:rPr>
                  <a:t>其中</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charset="0"/>
                          </a:rPr>
                          <m:t>𝑍</m:t>
                        </m:r>
                      </m:e>
                      <m:sub>
                        <m:r>
                          <a:rPr lang="en-US" altLang="zh-CN" sz="2400" i="1">
                            <a:latin typeface="Cambria Math" charset="0"/>
                          </a:rPr>
                          <m:t>𝑚</m:t>
                        </m:r>
                      </m:sub>
                    </m:sSub>
                  </m:oMath>
                </a14:m>
                <a:r>
                  <a:rPr lang="zh-CN" altLang="zh-CN" sz="2400" dirty="0">
                    <a:latin typeface="Times New Roman" pitchFamily="18" charset="0"/>
                    <a:cs typeface="Times New Roman" pitchFamily="18" charset="0"/>
                  </a:rPr>
                  <a:t>为归一化常数</a:t>
                </a:r>
                <a:r>
                  <a:rPr lang="zh-CN" altLang="en-US" sz="2400" dirty="0">
                    <a:latin typeface="Times New Roman" pitchFamily="18" charset="0"/>
                    <a:cs typeface="Times New Roman" pitchFamily="18" charset="0"/>
                  </a:rPr>
                  <a:t>，使得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charset="0"/>
                          </a:rPr>
                          <m:t>𝑤</m:t>
                        </m:r>
                      </m:e>
                      <m:sub>
                        <m:r>
                          <a:rPr lang="en-US" altLang="zh-CN" sz="2400" i="1">
                            <a:latin typeface="Cambria Math" charset="0"/>
                          </a:rPr>
                          <m:t>𝑚</m:t>
                        </m:r>
                        <m:r>
                          <a:rPr lang="en-US" altLang="zh-CN" sz="2400" i="1">
                            <a:latin typeface="Cambria Math" charset="0"/>
                          </a:rPr>
                          <m:t>+1</m:t>
                        </m:r>
                      </m:sub>
                    </m:sSub>
                  </m:oMath>
                </a14:m>
                <a:r>
                  <a:rPr lang="zh-CN" altLang="en-US" sz="2400" dirty="0">
                    <a:latin typeface="Times New Roman" pitchFamily="18" charset="0"/>
                    <a:cs typeface="Times New Roman" pitchFamily="18" charset="0"/>
                  </a:rPr>
                  <a:t>是个分布</a:t>
                </a:r>
                <a:r>
                  <a:rPr lang="zh-CN" altLang="zh-CN" sz="2400" dirty="0">
                    <a:latin typeface="Times New Roman" pitchFamily="18" charset="0"/>
                    <a:cs typeface="Times New Roman" pitchFamily="18" charset="0"/>
                  </a:rPr>
                  <a:t>。</a:t>
                </a:r>
                <a:endParaRPr lang="en-US" altLang="zh-CN" sz="2400" dirty="0">
                  <a:latin typeface="Times New Roman" pitchFamily="18" charset="0"/>
                  <a:cs typeface="Times New Roman" pitchFamily="18" charset="0"/>
                </a:endParaRPr>
              </a:p>
              <a:p>
                <a:pPr>
                  <a:lnSpc>
                    <a:spcPct val="100000"/>
                  </a:lnSpc>
                  <a:spcBef>
                    <a:spcPts val="0"/>
                  </a:spcBef>
                </a:pPr>
                <a:r>
                  <a:rPr lang="zh-CN" altLang="zh-CN" sz="2400" dirty="0">
                    <a:latin typeface="Times New Roman" pitchFamily="18" charset="0"/>
                    <a:cs typeface="Times New Roman" pitchFamily="18" charset="0"/>
                  </a:rPr>
                  <a:t>最后的强分类器为：</a:t>
                </a:r>
                <a14:m>
                  <m:oMath xmlns:m="http://schemas.openxmlformats.org/officeDocument/2006/math">
                    <m:r>
                      <a:rPr kumimoji="1" lang="en-US" altLang="zh-CN" sz="2400" i="1">
                        <a:latin typeface="Cambria Math" charset="0"/>
                      </a:rPr>
                      <m:t>𝑓</m:t>
                    </m:r>
                    <m:d>
                      <m:dPr>
                        <m:ctrlPr>
                          <a:rPr kumimoji="1" lang="mr-IN" altLang="zh-CN" sz="2400" i="1">
                            <a:latin typeface="Cambria Math" panose="02040503050406030204" pitchFamily="18" charset="0"/>
                          </a:rPr>
                        </m:ctrlPr>
                      </m:dPr>
                      <m:e>
                        <m:r>
                          <a:rPr kumimoji="1" lang="en-US" altLang="zh-CN" sz="2400" b="1" i="1">
                            <a:latin typeface="Cambria Math" charset="0"/>
                          </a:rPr>
                          <m:t>𝒙</m:t>
                        </m:r>
                      </m:e>
                    </m:d>
                    <m:r>
                      <a:rPr kumimoji="1" lang="en-US" altLang="zh-CN" sz="2400">
                        <a:latin typeface="Cambria Math" charset="0"/>
                      </a:rPr>
                      <m:t>=</m:t>
                    </m:r>
                    <m:r>
                      <m:rPr>
                        <m:sty m:val="p"/>
                      </m:rPr>
                      <a:rPr kumimoji="1" lang="en-US" altLang="zh-CN" sz="2400">
                        <a:latin typeface="Cambria Math" charset="0"/>
                      </a:rPr>
                      <m:t>sgn</m:t>
                    </m:r>
                    <m:d>
                      <m:dPr>
                        <m:ctrlPr>
                          <a:rPr kumimoji="1" lang="mr-IN" altLang="zh-CN" sz="2400" i="1">
                            <a:latin typeface="Cambria Math" panose="02040503050406030204" pitchFamily="18" charset="0"/>
                          </a:rPr>
                        </m:ctrlPr>
                      </m:dPr>
                      <m:e>
                        <m:nary>
                          <m:naryPr>
                            <m:chr m:val="∑"/>
                            <m:limLoc m:val="subSup"/>
                            <m:ctrlPr>
                              <a:rPr kumimoji="1" lang="is-IS" altLang="zh-CN" sz="2400" i="1">
                                <a:latin typeface="Cambria Math" panose="02040503050406030204" pitchFamily="18" charset="0"/>
                              </a:rPr>
                            </m:ctrlPr>
                          </m:naryPr>
                          <m:sub>
                            <m:r>
                              <m:rPr>
                                <m:brk m:alnAt="25"/>
                              </m:rPr>
                              <a:rPr kumimoji="1" lang="en-US" altLang="zh-CN" sz="2400" i="1">
                                <a:latin typeface="Cambria Math" charset="0"/>
                              </a:rPr>
                              <m:t>𝑚</m:t>
                            </m:r>
                            <m:r>
                              <a:rPr kumimoji="1" lang="en-US" altLang="zh-CN" sz="2400" i="1">
                                <a:latin typeface="Cambria Math" charset="0"/>
                              </a:rPr>
                              <m:t>=1</m:t>
                            </m:r>
                          </m:sub>
                          <m:sup>
                            <m:r>
                              <a:rPr kumimoji="1" lang="en-US" altLang="zh-CN" sz="2400" i="1">
                                <a:latin typeface="Cambria Math" charset="0"/>
                              </a:rPr>
                              <m:t>𝑀</m:t>
                            </m:r>
                          </m:sup>
                          <m:e>
                            <m:sSub>
                              <m:sSubPr>
                                <m:ctrlPr>
                                  <a:rPr kumimoji="1" lang="en-US" altLang="zh-CN" sz="2400" i="1">
                                    <a:latin typeface="Cambria Math" panose="02040503050406030204" pitchFamily="18" charset="0"/>
                                  </a:rPr>
                                </m:ctrlPr>
                              </m:sSubPr>
                              <m:e>
                                <m:r>
                                  <a:rPr kumimoji="1" lang="en-US" altLang="zh-CN" sz="2400" i="1">
                                    <a:latin typeface="Cambria Math" charset="0"/>
                                  </a:rPr>
                                  <m:t>𝛼</m:t>
                                </m:r>
                              </m:e>
                              <m:sub>
                                <m:r>
                                  <a:rPr kumimoji="1" lang="en-US" altLang="zh-CN" sz="2400" i="1">
                                    <a:latin typeface="Cambria Math" charset="0"/>
                                  </a:rPr>
                                  <m:t>𝑚</m:t>
                                </m:r>
                              </m:sub>
                            </m:sSub>
                            <m:sSub>
                              <m:sSubPr>
                                <m:ctrlPr>
                                  <a:rPr kumimoji="1" lang="en-US" altLang="zh-CN" sz="2400" i="1">
                                    <a:latin typeface="Cambria Math" panose="02040503050406030204" pitchFamily="18" charset="0"/>
                                  </a:rPr>
                                </m:ctrlPr>
                              </m:sSubPr>
                              <m:e>
                                <m:r>
                                  <a:rPr kumimoji="1" lang="en-US" altLang="zh-CN" sz="2400" i="1">
                                    <a:latin typeface="Cambria Math" charset="0"/>
                                  </a:rPr>
                                  <m:t>𝜙</m:t>
                                </m:r>
                              </m:e>
                              <m:sub>
                                <m:r>
                                  <a:rPr kumimoji="1" lang="en-US" altLang="zh-CN" sz="2400" i="1">
                                    <a:latin typeface="Cambria Math" charset="0"/>
                                  </a:rPr>
                                  <m:t>𝑚</m:t>
                                </m:r>
                              </m:sub>
                            </m:sSub>
                            <m:d>
                              <m:dPr>
                                <m:ctrlPr>
                                  <a:rPr kumimoji="1" lang="mr-IN" altLang="zh-CN" sz="2400" i="1">
                                    <a:latin typeface="Cambria Math" panose="02040503050406030204" pitchFamily="18" charset="0"/>
                                  </a:rPr>
                                </m:ctrlPr>
                              </m:dPr>
                              <m:e>
                                <m:r>
                                  <a:rPr kumimoji="1" lang="en-US" altLang="zh-CN" sz="2400" b="1" i="1">
                                    <a:latin typeface="Cambria Math" charset="0"/>
                                  </a:rPr>
                                  <m:t>𝒙</m:t>
                                </m:r>
                              </m:e>
                            </m:d>
                          </m:e>
                        </m:nary>
                      </m:e>
                    </m:d>
                  </m:oMath>
                </a14:m>
                <a:endParaRPr lang="zh-CN" altLang="zh-CN" sz="2400" dirty="0">
                  <a:latin typeface="Times New Roman" pitchFamily="18" charset="0"/>
                  <a:cs typeface="Times New Roman"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561763" cy="5237271"/>
              </a:xfrm>
              <a:prstGeom prst="rect">
                <a:avLst/>
              </a:prstGeom>
              <a:blipFill>
                <a:blip r:embed="rId3"/>
                <a:stretch>
                  <a:fillRect l="-658" t="-484" b="-16707"/>
                </a:stretch>
              </a:blipFill>
            </p:spPr>
            <p:txBody>
              <a:bodyPr/>
              <a:lstStyle/>
              <a:p>
                <a:r>
                  <a:rPr lang="zh-CN" altLang="en-US">
                    <a:noFill/>
                  </a:rPr>
                  <a:t> </a:t>
                </a:r>
              </a:p>
            </p:txBody>
          </p:sp>
        </mc:Fallback>
      </mc:AlternateContent>
      <p:sp>
        <p:nvSpPr>
          <p:cNvPr id="11" name="矩形 10"/>
          <p:cNvSpPr/>
          <p:nvPr/>
        </p:nvSpPr>
        <p:spPr>
          <a:xfrm>
            <a:off x="8032392" y="6419899"/>
            <a:ext cx="3647152" cy="369332"/>
          </a:xfrm>
          <a:prstGeom prst="rect">
            <a:avLst/>
          </a:prstGeom>
        </p:spPr>
        <p:txBody>
          <a:bodyPr wrap="none">
            <a:spAutoFit/>
          </a:bodyPr>
          <a:lstStyle/>
          <a:p>
            <a:r>
              <a:rPr lang="zh-CN" altLang="en-US" dirty="0">
                <a:solidFill>
                  <a:srgbClr val="C00000"/>
                </a:solidFill>
                <a:latin typeface="微软雅黑" pitchFamily="34" charset="-122"/>
                <a:ea typeface="微软雅黑" pitchFamily="34" charset="-122"/>
              </a:rPr>
              <a:t>准确率越高的弱学习机权重越高</a:t>
            </a:r>
            <a:r>
              <a:rPr lang="zh-CN" altLang="en-US" dirty="0">
                <a:solidFill>
                  <a:srgbClr val="C00000"/>
                </a:solidFill>
                <a:latin typeface="Microsoft YaHei" charset="-122"/>
                <a:ea typeface="Microsoft YaHei" charset="-122"/>
                <a:cs typeface="Microsoft YaHei" charset="-122"/>
              </a:rPr>
              <a:t>。</a:t>
            </a:r>
          </a:p>
        </p:txBody>
      </p:sp>
    </p:spTree>
    <p:extLst>
      <p:ext uri="{BB962C8B-B14F-4D97-AF65-F5344CB8AC3E}">
        <p14:creationId xmlns:p14="http://schemas.microsoft.com/office/powerpoint/2010/main" val="990390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a:t>
            </a:r>
            <a:r>
              <a:rPr kumimoji="1" lang="en-US" altLang="zh-CN" dirty="0" err="1"/>
              <a:t>AdaBoost</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14:m>
                  <m:oMath xmlns:m="http://schemas.openxmlformats.org/officeDocument/2006/math">
                    <m:r>
                      <a:rPr kumimoji="1" lang="en-US" altLang="zh-CN" b="0" i="1" smtClean="0">
                        <a:latin typeface="Cambria Math" charset="0"/>
                      </a:rPr>
                      <m:t>𝑡</m:t>
                    </m:r>
                    <m:r>
                      <a:rPr kumimoji="1" lang="en-US" altLang="zh-CN" b="0" i="1" smtClean="0">
                        <a:latin typeface="Cambria Math" charset="0"/>
                      </a:rPr>
                      <m:t>=2</m:t>
                    </m:r>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3"/>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37" y="1658211"/>
            <a:ext cx="10902446" cy="5123471"/>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625971" y="6123424"/>
                <a:ext cx="1316707" cy="58477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rPr>
                          </m:ctrlPr>
                        </m:sSubPr>
                        <m:e>
                          <m:r>
                            <a:rPr kumimoji="1" lang="en-US" altLang="zh-CN" sz="3200" i="1">
                              <a:latin typeface="Cambria Math" charset="0"/>
                            </a:rPr>
                            <m:t>𝜙</m:t>
                          </m:r>
                        </m:e>
                        <m:sub>
                          <m:r>
                            <a:rPr kumimoji="1" lang="en-US" altLang="zh-CN" sz="3200" b="0" i="1" smtClean="0">
                              <a:latin typeface="Cambria Math" charset="0"/>
                            </a:rPr>
                            <m:t>1</m:t>
                          </m:r>
                        </m:sub>
                      </m:sSub>
                      <m:d>
                        <m:dPr>
                          <m:ctrlPr>
                            <a:rPr kumimoji="1" lang="mr-IN" altLang="zh-CN" sz="3200" i="1">
                              <a:latin typeface="Cambria Math" panose="02040503050406030204" pitchFamily="18" charset="0"/>
                            </a:rPr>
                          </m:ctrlPr>
                        </m:dPr>
                        <m:e>
                          <m:r>
                            <a:rPr kumimoji="1" lang="en-US" altLang="zh-CN" sz="3200" b="1" i="1">
                              <a:latin typeface="Cambria Math" charset="0"/>
                            </a:rPr>
                            <m:t>𝒙</m:t>
                          </m:r>
                        </m:e>
                      </m:d>
                    </m:oMath>
                  </m:oMathPara>
                </a14:m>
                <a:endParaRPr lang="zh-CN" altLang="en-US" sz="3200" dirty="0"/>
              </a:p>
            </p:txBody>
          </p:sp>
        </mc:Choice>
        <mc:Fallback xmlns="">
          <p:sp>
            <p:nvSpPr>
              <p:cNvPr id="5" name="矩形 4"/>
              <p:cNvSpPr>
                <a:spLocks noRot="1" noChangeAspect="1" noMove="1" noResize="1" noEditPoints="1" noAdjustHandles="1" noChangeArrowheads="1" noChangeShapeType="1" noTextEdit="1"/>
              </p:cNvSpPr>
              <p:nvPr/>
            </p:nvSpPr>
            <p:spPr>
              <a:xfrm>
                <a:off x="1625971" y="6123424"/>
                <a:ext cx="1316707" cy="58477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756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a:t>
            </a:r>
            <a:r>
              <a:rPr kumimoji="1" lang="en-US" altLang="zh-CN" dirty="0" err="1"/>
              <a:t>AdaBoost</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14:m>
                  <m:oMath xmlns:m="http://schemas.openxmlformats.org/officeDocument/2006/math">
                    <m:r>
                      <a:rPr kumimoji="1" lang="en-US" altLang="zh-CN" b="0" i="1" smtClean="0">
                        <a:latin typeface="Cambria Math" charset="0"/>
                      </a:rPr>
                      <m:t>𝑡</m:t>
                    </m:r>
                    <m:r>
                      <a:rPr kumimoji="1" lang="en-US" altLang="zh-CN" b="0" i="1" smtClean="0">
                        <a:latin typeface="Cambria Math" charset="0"/>
                      </a:rPr>
                      <m:t>=2</m:t>
                    </m:r>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3"/>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630237" y="1630681"/>
            <a:ext cx="11312821" cy="5013842"/>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4049131" y="6123424"/>
                <a:ext cx="1183657" cy="52322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charset="0"/>
                            </a:rPr>
                            <m:t>𝜙</m:t>
                          </m:r>
                        </m:e>
                        <m:sub>
                          <m:r>
                            <a:rPr kumimoji="1" lang="en-US" altLang="zh-CN" sz="2800" b="0" i="1" smtClean="0">
                              <a:latin typeface="Cambria Math" charset="0"/>
                            </a:rPr>
                            <m:t>2</m:t>
                          </m:r>
                        </m:sub>
                      </m:sSub>
                      <m:d>
                        <m:dPr>
                          <m:ctrlPr>
                            <a:rPr kumimoji="1" lang="mr-IN" altLang="zh-CN" sz="2800" i="1">
                              <a:latin typeface="Cambria Math" panose="02040503050406030204" pitchFamily="18" charset="0"/>
                            </a:rPr>
                          </m:ctrlPr>
                        </m:dPr>
                        <m:e>
                          <m:r>
                            <a:rPr kumimoji="1" lang="en-US" altLang="zh-CN" sz="2800" b="1" i="1">
                              <a:latin typeface="Cambria Math" charset="0"/>
                            </a:rPr>
                            <m:t>𝒙</m:t>
                          </m:r>
                        </m:e>
                      </m:d>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4049131" y="6123424"/>
                <a:ext cx="1183657" cy="52322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2771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a:t>
            </a:r>
            <a:r>
              <a:rPr kumimoji="1" lang="en-US" altLang="zh-CN" dirty="0" err="1"/>
              <a:t>AdaBoost</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14:m>
                  <m:oMath xmlns:m="http://schemas.openxmlformats.org/officeDocument/2006/math">
                    <m:r>
                      <a:rPr kumimoji="1" lang="en-US" altLang="zh-CN" b="0" i="1" smtClean="0">
                        <a:latin typeface="Cambria Math" charset="0"/>
                      </a:rPr>
                      <m:t>𝑡</m:t>
                    </m:r>
                    <m:r>
                      <a:rPr kumimoji="1" lang="en-US" altLang="zh-CN" b="0" i="1" smtClean="0">
                        <a:latin typeface="Cambria Math" charset="0"/>
                      </a:rPr>
                      <m:t>=3</m:t>
                    </m:r>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0" y="3243178"/>
                <a:ext cx="1183657" cy="52322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charset="0"/>
                            </a:rPr>
                            <m:t>𝜙</m:t>
                          </m:r>
                        </m:e>
                        <m:sub>
                          <m:r>
                            <a:rPr kumimoji="1" lang="en-US" altLang="zh-CN" sz="2800" b="0" i="1" smtClean="0">
                              <a:latin typeface="Cambria Math" charset="0"/>
                            </a:rPr>
                            <m:t>3</m:t>
                          </m:r>
                        </m:sub>
                      </m:sSub>
                      <m:d>
                        <m:dPr>
                          <m:ctrlPr>
                            <a:rPr kumimoji="1" lang="mr-IN" altLang="zh-CN" sz="2800" i="1">
                              <a:latin typeface="Cambria Math" panose="02040503050406030204" pitchFamily="18" charset="0"/>
                            </a:rPr>
                          </m:ctrlPr>
                        </m:dPr>
                        <m:e>
                          <m:r>
                            <a:rPr kumimoji="1" lang="en-US" altLang="zh-CN" sz="2800" b="1" i="1">
                              <a:latin typeface="Cambria Math" charset="0"/>
                            </a:rPr>
                            <m:t>𝒙</m:t>
                          </m:r>
                        </m:e>
                      </m:d>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0" y="3243178"/>
                <a:ext cx="1183657" cy="523220"/>
              </a:xfrm>
              <a:prstGeom prst="rect">
                <a:avLst/>
              </a:prstGeom>
              <a:blipFill rotWithShape="0">
                <a:blip r:embed="rId4"/>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1153177" y="1639039"/>
            <a:ext cx="7432729" cy="5142644"/>
          </a:xfrm>
          <a:prstGeom prst="rect">
            <a:avLst/>
          </a:prstGeom>
        </p:spPr>
      </p:pic>
    </p:spTree>
    <p:extLst>
      <p:ext uri="{BB962C8B-B14F-4D97-AF65-F5344CB8AC3E}">
        <p14:creationId xmlns:p14="http://schemas.microsoft.com/office/powerpoint/2010/main" val="339143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a:t>
            </a:r>
            <a:r>
              <a:rPr kumimoji="1" lang="en-US" altLang="zh-CN" dirty="0" err="1"/>
              <a:t>AdaBoost</a:t>
            </a:r>
            <a:endParaRPr kumimoji="1" lang="zh-CN" altLang="en-US" dirty="0"/>
          </a:p>
        </p:txBody>
      </p:sp>
      <mc:AlternateContent xmlns:mc="http://schemas.openxmlformats.org/markup-compatibility/2006" xmlns:a14="http://schemas.microsoft.com/office/drawing/2010/main">
        <mc:Choice Requires="a14">
          <p:sp>
            <p:nvSpPr>
              <p:cNvPr id="7" name="内容占位符 6"/>
              <p:cNvSpPr>
                <a:spLocks noGrp="1"/>
              </p:cNvSpPr>
              <p:nvPr>
                <p:ph sz="quarter" idx="10"/>
              </p:nvPr>
            </p:nvSpPr>
            <p:spPr/>
            <p:txBody>
              <a:bodyPr/>
              <a:lstStyle/>
              <a:p>
                <a:r>
                  <a:rPr lang="zh-CN" altLang="zh-CN" dirty="0">
                    <a:latin typeface="Times New Roman" pitchFamily="18" charset="0"/>
                    <a:cs typeface="Times New Roman" pitchFamily="18" charset="0"/>
                  </a:rPr>
                  <a:t>强分类器为：</a:t>
                </a:r>
                <a14:m>
                  <m:oMath xmlns:m="http://schemas.openxmlformats.org/officeDocument/2006/math">
                    <m:r>
                      <a:rPr kumimoji="1" lang="en-US" altLang="zh-CN" i="1">
                        <a:latin typeface="Cambria Math" charset="0"/>
                      </a:rPr>
                      <m:t>𝑓</m:t>
                    </m:r>
                    <m:d>
                      <m:dPr>
                        <m:ctrlPr>
                          <a:rPr kumimoji="1" lang="mr-IN" altLang="zh-CN" i="1">
                            <a:latin typeface="Cambria Math" panose="02040503050406030204" pitchFamily="18" charset="0"/>
                          </a:rPr>
                        </m:ctrlPr>
                      </m:dPr>
                      <m:e>
                        <m:r>
                          <a:rPr kumimoji="1" lang="en-US" altLang="zh-CN" b="1" i="1">
                            <a:latin typeface="Cambria Math" charset="0"/>
                          </a:rPr>
                          <m:t>𝒙</m:t>
                        </m:r>
                      </m:e>
                    </m:d>
                    <m:r>
                      <a:rPr kumimoji="1" lang="en-US" altLang="zh-CN">
                        <a:latin typeface="Cambria Math" charset="0"/>
                      </a:rPr>
                      <m:t>=</m:t>
                    </m:r>
                    <m:r>
                      <m:rPr>
                        <m:sty m:val="p"/>
                      </m:rPr>
                      <a:rPr kumimoji="1" lang="en-US" altLang="zh-CN">
                        <a:latin typeface="Cambria Math" charset="0"/>
                      </a:rPr>
                      <m:t>sgn</m:t>
                    </m:r>
                    <m:d>
                      <m:dPr>
                        <m:ctrlPr>
                          <a:rPr kumimoji="1" lang="mr-IN" altLang="zh-CN" i="1">
                            <a:latin typeface="Cambria Math" panose="02040503050406030204" pitchFamily="18" charset="0"/>
                          </a:rPr>
                        </m:ctrlPr>
                      </m:dPr>
                      <m:e>
                        <m:nary>
                          <m:naryPr>
                            <m:chr m:val="∑"/>
                            <m:limLoc m:val="subSup"/>
                            <m:ctrlPr>
                              <a:rPr kumimoji="1" lang="is-IS" altLang="zh-CN" i="1">
                                <a:latin typeface="Cambria Math" panose="02040503050406030204" pitchFamily="18" charset="0"/>
                              </a:rPr>
                            </m:ctrlPr>
                          </m:naryPr>
                          <m:sub>
                            <m:r>
                              <m:rPr>
                                <m:brk m:alnAt="25"/>
                              </m:rPr>
                              <a:rPr kumimoji="1" lang="en-US" altLang="zh-CN" i="1">
                                <a:latin typeface="Cambria Math" charset="0"/>
                              </a:rPr>
                              <m:t>𝑚</m:t>
                            </m:r>
                            <m:r>
                              <a:rPr kumimoji="1" lang="en-US" altLang="zh-CN" i="1">
                                <a:latin typeface="Cambria Math" charset="0"/>
                              </a:rPr>
                              <m:t>=1</m:t>
                            </m:r>
                          </m:sub>
                          <m:sup>
                            <m:r>
                              <a:rPr kumimoji="1" lang="en-US" altLang="zh-CN" i="1">
                                <a:latin typeface="Cambria Math" charset="0"/>
                              </a:rPr>
                              <m:t>𝑀</m:t>
                            </m:r>
                          </m:sup>
                          <m:e>
                            <m:sSub>
                              <m:sSubPr>
                                <m:ctrlPr>
                                  <a:rPr kumimoji="1" lang="en-US" altLang="zh-CN" i="1">
                                    <a:latin typeface="Cambria Math" panose="02040503050406030204" pitchFamily="18" charset="0"/>
                                  </a:rPr>
                                </m:ctrlPr>
                              </m:sSubPr>
                              <m:e>
                                <m:r>
                                  <a:rPr kumimoji="1" lang="en-US" altLang="zh-CN" i="1">
                                    <a:latin typeface="Cambria Math" charset="0"/>
                                  </a:rPr>
                                  <m:t>𝛼</m:t>
                                </m:r>
                              </m:e>
                              <m:sub>
                                <m:r>
                                  <a:rPr kumimoji="1" lang="en-US" altLang="zh-CN" i="1">
                                    <a:latin typeface="Cambria Math" charset="0"/>
                                  </a:rPr>
                                  <m:t>𝑚</m:t>
                                </m:r>
                              </m:sub>
                            </m:sSub>
                            <m:sSub>
                              <m:sSubPr>
                                <m:ctrlPr>
                                  <a:rPr kumimoji="1" lang="en-US" altLang="zh-CN" i="1">
                                    <a:latin typeface="Cambria Math" panose="02040503050406030204" pitchFamily="18" charset="0"/>
                                  </a:rPr>
                                </m:ctrlPr>
                              </m:sSubPr>
                              <m:e>
                                <m:r>
                                  <a:rPr kumimoji="1" lang="en-US" altLang="zh-CN" i="1">
                                    <a:latin typeface="Cambria Math" charset="0"/>
                                  </a:rPr>
                                  <m:t>𝜙</m:t>
                                </m:r>
                              </m:e>
                              <m:sub>
                                <m:r>
                                  <a:rPr kumimoji="1" lang="en-US" altLang="zh-CN" i="1">
                                    <a:latin typeface="Cambria Math" charset="0"/>
                                  </a:rPr>
                                  <m:t>𝑚</m:t>
                                </m:r>
                              </m:sub>
                            </m:sSub>
                            <m:d>
                              <m:dPr>
                                <m:ctrlPr>
                                  <a:rPr kumimoji="1" lang="mr-IN" altLang="zh-CN" i="1">
                                    <a:latin typeface="Cambria Math" panose="02040503050406030204" pitchFamily="18" charset="0"/>
                                  </a:rPr>
                                </m:ctrlPr>
                              </m:dPr>
                              <m:e>
                                <m:r>
                                  <a:rPr kumimoji="1" lang="en-US" altLang="zh-CN" b="1" i="1">
                                    <a:latin typeface="Cambria Math" charset="0"/>
                                  </a:rPr>
                                  <m:t>𝒙</m:t>
                                </m:r>
                              </m:e>
                            </m:d>
                          </m:e>
                        </m:nary>
                      </m:e>
                    </m:d>
                  </m:oMath>
                </a14:m>
                <a:endParaRPr kumimoji="1" lang="zh-CN" altLang="en-US" dirty="0"/>
              </a:p>
            </p:txBody>
          </p:sp>
        </mc:Choice>
        <mc:Fallback xmlns="">
          <p:sp>
            <p:nvSpPr>
              <p:cNvPr id="7" name="内容占位符 6"/>
              <p:cNvSpPr>
                <a:spLocks noGrp="1" noRot="1" noChangeAspect="1" noMove="1" noResize="1" noEditPoints="1" noAdjustHandles="1" noChangeArrowheads="1" noChangeShapeType="1" noTextEdit="1"/>
              </p:cNvSpPr>
              <p:nvPr>
                <p:ph sz="quarter" idx="10"/>
              </p:nvPr>
            </p:nvSpPr>
            <p:spPr>
              <a:blipFill rotWithShape="0">
                <a:blip r:embed="rId2"/>
                <a:stretch>
                  <a:fillRect l="-964" t="-1863"/>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746125" y="1807953"/>
            <a:ext cx="8505606" cy="4973729"/>
          </a:xfrm>
          <a:prstGeom prst="rect">
            <a:avLst/>
          </a:prstGeom>
        </p:spPr>
      </p:pic>
    </p:spTree>
    <p:extLst>
      <p:ext uri="{BB962C8B-B14F-4D97-AF65-F5344CB8AC3E}">
        <p14:creationId xmlns:p14="http://schemas.microsoft.com/office/powerpoint/2010/main" val="2102847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训练误差</a:t>
            </a:r>
          </a:p>
        </p:txBody>
      </p:sp>
      <p:sp>
        <p:nvSpPr>
          <p:cNvPr id="3" name="内容占位符 2"/>
          <p:cNvSpPr>
            <a:spLocks noGrp="1"/>
          </p:cNvSpPr>
          <p:nvPr>
            <p:ph sz="quarter" idx="10"/>
          </p:nvPr>
        </p:nvSpPr>
        <p:spPr>
          <a:prstGeom prst="rect">
            <a:avLst/>
          </a:prstGeom>
        </p:spPr>
        <p:txBody>
          <a:bodyPr/>
          <a:lstStyle/>
          <a:p>
            <a:r>
              <a:rPr kumimoji="1" lang="zh-CN" altLang="en-US" dirty="0"/>
              <a:t>可以证明：随着弱学习器数目增多，训练误差越来越小。</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1080111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证明</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320758" cy="5237271"/>
              </a:xfrm>
              <a:prstGeom prst="rect">
                <a:avLst/>
              </a:prstGeom>
            </p:spPr>
            <p:txBody>
              <a:bodyPr>
                <a:normAutofit/>
              </a:bodyPr>
              <a:lstStyle/>
              <a:p>
                <a:r>
                  <a:rPr kumimoji="1" lang="en-US" altLang="zh-CN" sz="2667" dirty="0"/>
                  <a:t>1.</a:t>
                </a:r>
                <a:r>
                  <a:rPr kumimoji="1" lang="zh-CN" altLang="en-US" sz="2667" dirty="0"/>
                  <a:t>  对</a:t>
                </a:r>
                <a14:m>
                  <m:oMath xmlns:m="http://schemas.openxmlformats.org/officeDocument/2006/math">
                    <m:sSub>
                      <m:sSubPr>
                        <m:ctrlPr>
                          <a:rPr lang="en-US" altLang="zh-CN" sz="2667" i="1">
                            <a:latin typeface="Cambria Math" panose="02040503050406030204" pitchFamily="18" charset="0"/>
                          </a:rPr>
                        </m:ctrlPr>
                      </m:sSubPr>
                      <m:e>
                        <m:r>
                          <a:rPr lang="en-US" altLang="zh-CN" sz="2667" i="1">
                            <a:latin typeface="Cambria Math" charset="0"/>
                          </a:rPr>
                          <m:t>𝑤</m:t>
                        </m:r>
                      </m:e>
                      <m:sub>
                        <m:r>
                          <a:rPr lang="en-US" altLang="zh-CN" sz="2667" i="1">
                            <a:latin typeface="Cambria Math" charset="0"/>
                          </a:rPr>
                          <m:t>𝑀</m:t>
                        </m:r>
                        <m:r>
                          <a:rPr lang="en-US" altLang="zh-CN" sz="2667" i="1">
                            <a:latin typeface="Cambria Math" charset="0"/>
                          </a:rPr>
                          <m:t>+1</m:t>
                        </m:r>
                      </m:sub>
                    </m:sSub>
                  </m:oMath>
                </a14:m>
                <a:r>
                  <a:rPr kumimoji="1" lang="zh-CN" altLang="en-US" sz="2667" dirty="0"/>
                  <a:t> 进行迭代展开</a:t>
                </a:r>
                <a:endParaRPr kumimoji="1" lang="en-US" altLang="zh-CN" sz="2667" dirty="0"/>
              </a:p>
              <a:p>
                <a:endParaRPr kumimoji="1" lang="en-US" altLang="zh-CN" sz="2667" dirty="0"/>
              </a:p>
              <a:p>
                <a:endParaRPr kumimoji="1" lang="en-US" altLang="zh-CN" sz="2667" dirty="0"/>
              </a:p>
              <a:p>
                <a:endParaRPr kumimoji="1" lang="en-US" altLang="zh-CN" sz="2667" dirty="0"/>
              </a:p>
              <a:p>
                <a:endParaRPr kumimoji="1" lang="en-US" altLang="zh-CN" sz="2667" dirty="0"/>
              </a:p>
              <a:p>
                <a:endParaRPr kumimoji="1" lang="en-US" altLang="zh-CN" sz="2667" dirty="0"/>
              </a:p>
              <a:p>
                <a:endParaRPr kumimoji="1" lang="en-US" altLang="zh-CN" sz="2667" dirty="0"/>
              </a:p>
              <a:p>
                <a:endParaRPr kumimoji="1" lang="en-US" altLang="zh-CN" sz="2667" dirty="0"/>
              </a:p>
              <a:p>
                <a:endParaRPr kumimoji="1" lang="en-US" altLang="zh-CN" sz="2667" dirty="0"/>
              </a:p>
              <a:p>
                <a:r>
                  <a:rPr kumimoji="1" lang="zh-CN" altLang="en-US" sz="2667" dirty="0"/>
                  <a:t>由于</a:t>
                </a:r>
                <a14:m>
                  <m:oMath xmlns:m="http://schemas.openxmlformats.org/officeDocument/2006/math">
                    <m:sSub>
                      <m:sSubPr>
                        <m:ctrlPr>
                          <a:rPr lang="en-US" altLang="zh-CN" sz="2667" i="1">
                            <a:latin typeface="Cambria Math" panose="02040503050406030204" pitchFamily="18" charset="0"/>
                          </a:rPr>
                        </m:ctrlPr>
                      </m:sSubPr>
                      <m:e>
                        <m:r>
                          <a:rPr lang="en-US" altLang="zh-CN" sz="2667" i="1">
                            <a:latin typeface="Cambria Math" charset="0"/>
                          </a:rPr>
                          <m:t>𝑤</m:t>
                        </m:r>
                      </m:e>
                      <m:sub>
                        <m:r>
                          <a:rPr lang="en-US" altLang="zh-CN" sz="2667" i="1">
                            <a:latin typeface="Cambria Math" charset="0"/>
                          </a:rPr>
                          <m:t>𝑀</m:t>
                        </m:r>
                        <m:r>
                          <a:rPr lang="en-US" altLang="zh-CN" sz="2667" i="1">
                            <a:latin typeface="Cambria Math" charset="0"/>
                          </a:rPr>
                          <m:t>+1</m:t>
                        </m:r>
                      </m:sub>
                    </m:sSub>
                  </m:oMath>
                </a14:m>
                <a:r>
                  <a:rPr kumimoji="1" lang="zh-CN" altLang="en-US" sz="2667" dirty="0"/>
                  <a:t>是一个分布，所以</a:t>
                </a:r>
                <a14:m>
                  <m:oMath xmlns:m="http://schemas.openxmlformats.org/officeDocument/2006/math">
                    <m:nary>
                      <m:naryPr>
                        <m:chr m:val="∑"/>
                        <m:limLoc m:val="subSup"/>
                        <m:ctrlPr>
                          <a:rPr kumimoji="1" lang="is-IS" altLang="zh-CN" sz="2667" i="1">
                            <a:latin typeface="Cambria Math" panose="02040503050406030204" pitchFamily="18" charset="0"/>
                          </a:rPr>
                        </m:ctrlPr>
                      </m:naryPr>
                      <m:sub>
                        <m:r>
                          <m:rPr>
                            <m:brk m:alnAt="25"/>
                          </m:rPr>
                          <a:rPr kumimoji="1" lang="en-US" altLang="zh-CN" sz="2667" i="1">
                            <a:latin typeface="Cambria Math" charset="0"/>
                          </a:rPr>
                          <m:t>𝑖</m:t>
                        </m:r>
                        <m:r>
                          <a:rPr kumimoji="1" lang="en-US" altLang="zh-CN" sz="2667" i="1">
                            <a:latin typeface="Cambria Math" charset="0"/>
                          </a:rPr>
                          <m:t>=1</m:t>
                        </m:r>
                      </m:sub>
                      <m:sup>
                        <m:r>
                          <a:rPr kumimoji="1" lang="en-US" altLang="zh-CN" sz="2667" i="1">
                            <a:latin typeface="Cambria Math" charset="0"/>
                          </a:rPr>
                          <m:t>𝑁</m:t>
                        </m:r>
                      </m:sup>
                      <m:e>
                        <m:sSub>
                          <m:sSubPr>
                            <m:ctrlPr>
                              <a:rPr lang="en-US" altLang="zh-CN" sz="2667" i="1">
                                <a:latin typeface="Cambria Math" panose="02040503050406030204" pitchFamily="18" charset="0"/>
                              </a:rPr>
                            </m:ctrlPr>
                          </m:sSubPr>
                          <m:e>
                            <m:r>
                              <a:rPr lang="en-US" altLang="zh-CN" sz="2667" i="1">
                                <a:latin typeface="Cambria Math" charset="0"/>
                              </a:rPr>
                              <m:t>𝑤</m:t>
                            </m:r>
                          </m:e>
                          <m:sub>
                            <m:r>
                              <a:rPr lang="en-US" altLang="zh-CN" sz="2667" i="1">
                                <a:latin typeface="Cambria Math" charset="0"/>
                              </a:rPr>
                              <m:t>𝑀</m:t>
                            </m:r>
                            <m:r>
                              <a:rPr lang="en-US" altLang="zh-CN" sz="2667" i="1">
                                <a:latin typeface="Cambria Math" charset="0"/>
                              </a:rPr>
                              <m:t>+1,</m:t>
                            </m:r>
                            <m:r>
                              <a:rPr lang="en-US" altLang="zh-CN" sz="2667" i="1">
                                <a:latin typeface="Cambria Math" charset="0"/>
                              </a:rPr>
                              <m:t>𝑖</m:t>
                            </m:r>
                          </m:sub>
                        </m:sSub>
                        <m:r>
                          <a:rPr lang="en-US" altLang="zh-CN" sz="2667" i="1">
                            <a:latin typeface="Cambria Math" charset="0"/>
                          </a:rPr>
                          <m:t>=1</m:t>
                        </m:r>
                      </m:e>
                    </m:nary>
                  </m:oMath>
                </a14:m>
                <a:endParaRPr kumimoji="1" lang="en-US" altLang="zh-CN" sz="2667" dirty="0"/>
              </a:p>
              <a:p>
                <a:r>
                  <a:rPr kumimoji="1" lang="zh-CN" altLang="en-US" sz="2667" dirty="0"/>
                  <a:t>所以</a:t>
                </a:r>
                <a14:m>
                  <m:oMath xmlns:m="http://schemas.openxmlformats.org/officeDocument/2006/math">
                    <m:nary>
                      <m:naryPr>
                        <m:chr m:val="∏"/>
                        <m:limLoc m:val="subSup"/>
                        <m:ctrlPr>
                          <a:rPr kumimoji="1" lang="is-IS" altLang="zh-CN" i="1">
                            <a:latin typeface="Cambria Math" panose="02040503050406030204" pitchFamily="18" charset="0"/>
                          </a:rPr>
                        </m:ctrlPr>
                      </m:naryPr>
                      <m:sub>
                        <m:r>
                          <m:rPr>
                            <m:brk m:alnAt="25"/>
                          </m:rPr>
                          <a:rPr kumimoji="1" lang="en-US" altLang="zh-CN" i="1">
                            <a:latin typeface="Cambria Math" charset="0"/>
                          </a:rPr>
                          <m:t>𝑚</m:t>
                        </m:r>
                        <m:r>
                          <a:rPr kumimoji="1" lang="en-US" altLang="zh-CN" i="1">
                            <a:latin typeface="Cambria Math" charset="0"/>
                          </a:rPr>
                          <m:t>=1</m:t>
                        </m:r>
                      </m:sub>
                      <m:sup>
                        <m:r>
                          <a:rPr kumimoji="1" lang="en-US" altLang="zh-CN" i="1">
                            <a:latin typeface="Cambria Math" charset="0"/>
                          </a:rPr>
                          <m:t>𝑀</m:t>
                        </m:r>
                      </m:sup>
                      <m:e>
                        <m:sSub>
                          <m:sSubPr>
                            <m:ctrlPr>
                              <a:rPr kumimoji="1" lang="en-US" altLang="zh-CN" i="1">
                                <a:latin typeface="Cambria Math" panose="02040503050406030204" pitchFamily="18" charset="0"/>
                              </a:rPr>
                            </m:ctrlPr>
                          </m:sSubPr>
                          <m:e>
                            <m:r>
                              <a:rPr kumimoji="1" lang="en-US" altLang="zh-CN" i="1">
                                <a:latin typeface="Cambria Math" charset="0"/>
                              </a:rPr>
                              <m:t>𝑍</m:t>
                            </m:r>
                          </m:e>
                          <m:sub>
                            <m:r>
                              <a:rPr kumimoji="1" lang="en-US" altLang="zh-CN" i="1">
                                <a:latin typeface="Cambria Math" charset="0"/>
                              </a:rPr>
                              <m:t>𝑚</m:t>
                            </m:r>
                          </m:sub>
                        </m:sSub>
                      </m:e>
                    </m:nary>
                    <m:r>
                      <a:rPr kumimoji="1" lang="en-US" altLang="zh-CN" i="1">
                        <a:latin typeface="Cambria Math" charset="0"/>
                      </a:rPr>
                      <m:t>=</m:t>
                    </m:r>
                    <m:nary>
                      <m:naryPr>
                        <m:chr m:val="∑"/>
                        <m:limLoc m:val="subSup"/>
                        <m:ctrlPr>
                          <a:rPr kumimoji="1" lang="is-IS" altLang="zh-CN" i="1">
                            <a:latin typeface="Cambria Math" panose="02040503050406030204" pitchFamily="18" charset="0"/>
                          </a:rPr>
                        </m:ctrlPr>
                      </m:naryPr>
                      <m:sub>
                        <m:r>
                          <m:rPr>
                            <m:brk m:alnAt="25"/>
                          </m:rPr>
                          <a:rPr kumimoji="1" lang="en-US" altLang="zh-CN" i="1">
                            <a:latin typeface="Cambria Math" charset="0"/>
                          </a:rPr>
                          <m:t>𝑖</m:t>
                        </m:r>
                        <m:r>
                          <a:rPr kumimoji="1" lang="en-US" altLang="zh-CN" i="1">
                            <a:latin typeface="Cambria Math" charset="0"/>
                          </a:rPr>
                          <m:t>=1</m:t>
                        </m:r>
                      </m:sub>
                      <m:sup>
                        <m:r>
                          <a:rPr kumimoji="1" lang="en-US" altLang="zh-CN" i="1">
                            <a:latin typeface="Cambria Math" charset="0"/>
                          </a:rPr>
                          <m:t>𝑁</m:t>
                        </m:r>
                      </m:sup>
                      <m:e>
                        <m:sSub>
                          <m:sSubPr>
                            <m:ctrlPr>
                              <a:rPr lang="en-US" altLang="zh-CN" i="1">
                                <a:latin typeface="Cambria Math" panose="02040503050406030204" pitchFamily="18" charset="0"/>
                              </a:rPr>
                            </m:ctrlPr>
                          </m:sSubPr>
                          <m:e>
                            <m:r>
                              <a:rPr lang="en-US" altLang="zh-CN" i="1">
                                <a:latin typeface="Cambria Math" charset="0"/>
                              </a:rPr>
                              <m:t>𝑤</m:t>
                            </m:r>
                          </m:e>
                          <m:sub>
                            <m:r>
                              <a:rPr lang="en-US" altLang="zh-CN" i="1">
                                <a:latin typeface="Cambria Math" charset="0"/>
                              </a:rPr>
                              <m:t>1,</m:t>
                            </m:r>
                            <m:r>
                              <a:rPr lang="en-US" altLang="zh-CN" i="1">
                                <a:latin typeface="Cambria Math" charset="0"/>
                              </a:rPr>
                              <m:t>𝑖</m:t>
                            </m:r>
                          </m:sub>
                        </m:sSub>
                        <m:r>
                          <m:rPr>
                            <m:sty m:val="p"/>
                          </m:rPr>
                          <a:rPr lang="en-US" altLang="zh-CN" i="0">
                            <a:latin typeface="Cambria Math" charset="0"/>
                          </a:rPr>
                          <m:t>exp</m:t>
                        </m:r>
                        <m:d>
                          <m:dPr>
                            <m:ctrlPr>
                              <a:rPr lang="mr-IN" altLang="zh-CN" i="1">
                                <a:latin typeface="Cambria Math" panose="02040503050406030204" pitchFamily="18" charset="0"/>
                              </a:rPr>
                            </m:ctrlPr>
                          </m:dPr>
                          <m:e>
                            <m:r>
                              <a:rPr lang="en-US" altLang="zh-CN" i="1">
                                <a:latin typeface="Cambria Math" charset="0"/>
                              </a:rPr>
                              <m:t>−</m:t>
                            </m:r>
                            <m:sSub>
                              <m:sSubPr>
                                <m:ctrlPr>
                                  <a:rPr kumimoji="1" lang="en-US" altLang="zh-CN" i="1">
                                    <a:latin typeface="Cambria Math" panose="02040503050406030204" pitchFamily="18" charset="0"/>
                                    <a:ea typeface="Cambria Math" charset="0"/>
                                    <a:cs typeface="Cambria Math" charset="0"/>
                                  </a:rPr>
                                </m:ctrlPr>
                              </m:sSubPr>
                              <m:e>
                                <m:r>
                                  <a:rPr kumimoji="1" lang="en-US" altLang="zh-CN" i="1">
                                    <a:latin typeface="Cambria Math" charset="0"/>
                                    <a:ea typeface="Cambria Math" charset="0"/>
                                    <a:cs typeface="Cambria Math" charset="0"/>
                                  </a:rPr>
                                  <m:t>𝑦</m:t>
                                </m:r>
                              </m:e>
                              <m:sub>
                                <m:r>
                                  <a:rPr kumimoji="1" lang="en-US" altLang="zh-CN" i="1">
                                    <a:latin typeface="Cambria Math" charset="0"/>
                                    <a:ea typeface="Cambria Math" charset="0"/>
                                    <a:cs typeface="Cambria Math" charset="0"/>
                                  </a:rPr>
                                  <m:t>𝑖</m:t>
                                </m:r>
                              </m:sub>
                            </m:sSub>
                            <m:r>
                              <a:rPr kumimoji="1" lang="en-US" altLang="zh-CN" i="1">
                                <a:latin typeface="Cambria Math" charset="0"/>
                                <a:ea typeface="Cambria Math" charset="0"/>
                                <a:cs typeface="Cambria Math" charset="0"/>
                              </a:rPr>
                              <m:t>𝑓</m:t>
                            </m:r>
                            <m:d>
                              <m:dPr>
                                <m:ctrlPr>
                                  <a:rPr kumimoji="1" lang="mr-IN"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1" i="1">
                                        <a:latin typeface="Cambria Math" charset="0"/>
                                      </a:rPr>
                                      <m:t>𝒙</m:t>
                                    </m:r>
                                  </m:e>
                                  <m:sub>
                                    <m:r>
                                      <a:rPr kumimoji="1" lang="en-US" altLang="zh-CN" i="1">
                                        <a:latin typeface="Cambria Math" charset="0"/>
                                      </a:rPr>
                                      <m:t>𝑖</m:t>
                                    </m:r>
                                  </m:sub>
                                </m:sSub>
                              </m:e>
                            </m:d>
                          </m:e>
                        </m:d>
                      </m:e>
                    </m:nary>
                    <m:r>
                      <a:rPr kumimoji="1" lang="en-US" altLang="zh-CN" i="1">
                        <a:latin typeface="Cambria Math" charset="0"/>
                      </a:rPr>
                      <m:t>=</m:t>
                    </m:r>
                    <m:f>
                      <m:fPr>
                        <m:ctrlPr>
                          <a:rPr kumimoji="1" lang="mr-IN" altLang="zh-CN" i="1" smtClean="0">
                            <a:solidFill>
                              <a:srgbClr val="C00000"/>
                            </a:solidFill>
                            <a:latin typeface="Cambria Math" panose="02040503050406030204" pitchFamily="18" charset="0"/>
                          </a:rPr>
                        </m:ctrlPr>
                      </m:fPr>
                      <m:num>
                        <m:r>
                          <a:rPr kumimoji="1" lang="en-US" altLang="zh-CN" i="1">
                            <a:solidFill>
                              <a:srgbClr val="C00000"/>
                            </a:solidFill>
                            <a:latin typeface="Cambria Math" charset="0"/>
                          </a:rPr>
                          <m:t>1</m:t>
                        </m:r>
                      </m:num>
                      <m:den>
                        <m:r>
                          <a:rPr kumimoji="1" lang="en-US" altLang="zh-CN" i="1">
                            <a:solidFill>
                              <a:srgbClr val="C00000"/>
                            </a:solidFill>
                            <a:latin typeface="Cambria Math" charset="0"/>
                          </a:rPr>
                          <m:t>𝑁</m:t>
                        </m:r>
                      </m:den>
                    </m:f>
                    <m:nary>
                      <m:naryPr>
                        <m:chr m:val="∑"/>
                        <m:limLoc m:val="subSup"/>
                        <m:ctrlPr>
                          <a:rPr kumimoji="1" lang="is-IS" altLang="zh-CN" i="1">
                            <a:solidFill>
                              <a:srgbClr val="C00000"/>
                            </a:solidFill>
                            <a:latin typeface="Cambria Math" panose="02040503050406030204" pitchFamily="18" charset="0"/>
                          </a:rPr>
                        </m:ctrlPr>
                      </m:naryPr>
                      <m:sub>
                        <m:r>
                          <m:rPr>
                            <m:brk m:alnAt="25"/>
                          </m:rPr>
                          <a:rPr kumimoji="1" lang="en-US" altLang="zh-CN" i="1">
                            <a:solidFill>
                              <a:srgbClr val="C00000"/>
                            </a:solidFill>
                            <a:latin typeface="Cambria Math" charset="0"/>
                          </a:rPr>
                          <m:t>𝑖</m:t>
                        </m:r>
                        <m:r>
                          <a:rPr kumimoji="1" lang="en-US" altLang="zh-CN" i="1">
                            <a:solidFill>
                              <a:srgbClr val="C00000"/>
                            </a:solidFill>
                            <a:latin typeface="Cambria Math" charset="0"/>
                          </a:rPr>
                          <m:t>=1</m:t>
                        </m:r>
                      </m:sub>
                      <m:sup>
                        <m:r>
                          <a:rPr kumimoji="1" lang="en-US" altLang="zh-CN" i="1">
                            <a:solidFill>
                              <a:srgbClr val="C00000"/>
                            </a:solidFill>
                            <a:latin typeface="Cambria Math" charset="0"/>
                          </a:rPr>
                          <m:t>𝑁</m:t>
                        </m:r>
                      </m:sup>
                      <m:e>
                        <m:r>
                          <m:rPr>
                            <m:sty m:val="p"/>
                          </m:rPr>
                          <a:rPr lang="en-US" altLang="zh-CN" i="0">
                            <a:solidFill>
                              <a:srgbClr val="C00000"/>
                            </a:solidFill>
                            <a:latin typeface="Cambria Math" charset="0"/>
                          </a:rPr>
                          <m:t>exp</m:t>
                        </m:r>
                        <m:d>
                          <m:dPr>
                            <m:ctrlPr>
                              <a:rPr lang="mr-IN" altLang="zh-CN" i="1">
                                <a:solidFill>
                                  <a:srgbClr val="C00000"/>
                                </a:solidFill>
                                <a:latin typeface="Cambria Math" panose="02040503050406030204" pitchFamily="18" charset="0"/>
                              </a:rPr>
                            </m:ctrlPr>
                          </m:dPr>
                          <m:e>
                            <m:r>
                              <a:rPr lang="en-US" altLang="zh-CN" i="1">
                                <a:solidFill>
                                  <a:srgbClr val="C00000"/>
                                </a:solidFill>
                                <a:latin typeface="Cambria Math" charset="0"/>
                              </a:rPr>
                              <m:t>−</m:t>
                            </m:r>
                            <m:sSub>
                              <m:sSubPr>
                                <m:ctrlPr>
                                  <a:rPr kumimoji="1" lang="en-US" altLang="zh-CN" i="1">
                                    <a:solidFill>
                                      <a:srgbClr val="C00000"/>
                                    </a:solidFill>
                                    <a:latin typeface="Cambria Math" panose="02040503050406030204" pitchFamily="18" charset="0"/>
                                    <a:ea typeface="Cambria Math" charset="0"/>
                                    <a:cs typeface="Cambria Math" charset="0"/>
                                  </a:rPr>
                                </m:ctrlPr>
                              </m:sSubPr>
                              <m:e>
                                <m:r>
                                  <a:rPr kumimoji="1" lang="en-US" altLang="zh-CN" i="1">
                                    <a:solidFill>
                                      <a:srgbClr val="C00000"/>
                                    </a:solidFill>
                                    <a:latin typeface="Cambria Math" charset="0"/>
                                    <a:ea typeface="Cambria Math" charset="0"/>
                                    <a:cs typeface="Cambria Math" charset="0"/>
                                  </a:rPr>
                                  <m:t>𝑦</m:t>
                                </m:r>
                              </m:e>
                              <m:sub>
                                <m:r>
                                  <a:rPr kumimoji="1" lang="en-US" altLang="zh-CN" i="1">
                                    <a:solidFill>
                                      <a:srgbClr val="C00000"/>
                                    </a:solidFill>
                                    <a:latin typeface="Cambria Math" charset="0"/>
                                    <a:ea typeface="Cambria Math" charset="0"/>
                                    <a:cs typeface="Cambria Math" charset="0"/>
                                  </a:rPr>
                                  <m:t>𝑖</m:t>
                                </m:r>
                              </m:sub>
                            </m:sSub>
                            <m:r>
                              <a:rPr kumimoji="1" lang="en-US" altLang="zh-CN" i="1">
                                <a:solidFill>
                                  <a:srgbClr val="C00000"/>
                                </a:solidFill>
                                <a:latin typeface="Cambria Math" charset="0"/>
                                <a:ea typeface="Cambria Math" charset="0"/>
                                <a:cs typeface="Cambria Math" charset="0"/>
                              </a:rPr>
                              <m:t>𝑓</m:t>
                            </m:r>
                            <m:d>
                              <m:dPr>
                                <m:ctrlPr>
                                  <a:rPr kumimoji="1" lang="mr-IN" altLang="zh-CN" i="1">
                                    <a:solidFill>
                                      <a:srgbClr val="C00000"/>
                                    </a:solidFill>
                                    <a:latin typeface="Cambria Math" panose="02040503050406030204" pitchFamily="18" charset="0"/>
                                  </a:rPr>
                                </m:ctrlPr>
                              </m:dPr>
                              <m:e>
                                <m:sSub>
                                  <m:sSubPr>
                                    <m:ctrlPr>
                                      <a:rPr kumimoji="1" lang="en-US" altLang="zh-CN" i="1">
                                        <a:solidFill>
                                          <a:srgbClr val="C00000"/>
                                        </a:solidFill>
                                        <a:latin typeface="Cambria Math" panose="02040503050406030204" pitchFamily="18" charset="0"/>
                                      </a:rPr>
                                    </m:ctrlPr>
                                  </m:sSubPr>
                                  <m:e>
                                    <m:r>
                                      <a:rPr kumimoji="1" lang="en-US" altLang="zh-CN" b="1" i="1">
                                        <a:solidFill>
                                          <a:srgbClr val="C00000"/>
                                        </a:solidFill>
                                        <a:latin typeface="Cambria Math" charset="0"/>
                                      </a:rPr>
                                      <m:t>𝒙</m:t>
                                    </m:r>
                                  </m:e>
                                  <m:sub>
                                    <m:r>
                                      <a:rPr kumimoji="1" lang="en-US" altLang="zh-CN" i="1">
                                        <a:solidFill>
                                          <a:srgbClr val="C00000"/>
                                        </a:solidFill>
                                        <a:latin typeface="Cambria Math" charset="0"/>
                                      </a:rPr>
                                      <m:t>𝑖</m:t>
                                    </m:r>
                                  </m:sub>
                                </m:sSub>
                              </m:e>
                            </m:d>
                          </m:e>
                        </m:d>
                      </m:e>
                    </m:nary>
                    <m:r>
                      <a:rPr kumimoji="1" lang="zh-CN" altLang="en-US">
                        <a:latin typeface="Cambria Math" charset="0"/>
                      </a:rPr>
                      <m:t>。</m:t>
                    </m:r>
                  </m:oMath>
                </a14:m>
                <a:endParaRPr kumimoji="1" lang="zh-CN" altLang="en-US" dirty="0"/>
              </a:p>
              <a:p>
                <a:endParaRPr kumimoji="1" lang="zh-CN" altLang="en-US" sz="2667"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320758" cy="5237271"/>
              </a:xfrm>
              <a:prstGeom prst="rect">
                <a:avLst/>
              </a:prstGeom>
              <a:blipFill rotWithShape="0">
                <a:blip r:embed="rId3"/>
                <a:stretch>
                  <a:fillRect l="-862" t="-17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79310" y="1963007"/>
                <a:ext cx="10594952" cy="108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panose="02040503050406030204" pitchFamily="18" charset="0"/>
                            </a:rPr>
                          </m:ctrlPr>
                        </m:sSubPr>
                        <m:e>
                          <m:r>
                            <a:rPr lang="en-US" altLang="zh-CN" sz="2800" i="1">
                              <a:solidFill>
                                <a:srgbClr val="09405E"/>
                              </a:solidFill>
                              <a:latin typeface="Cambria Math" charset="0"/>
                            </a:rPr>
                            <m:t>𝑤</m:t>
                          </m:r>
                        </m:e>
                        <m:sub>
                          <m:r>
                            <a:rPr lang="en-US" altLang="zh-CN" sz="2800" i="1">
                              <a:solidFill>
                                <a:srgbClr val="09405E"/>
                              </a:solidFill>
                              <a:latin typeface="Cambria Math" charset="0"/>
                            </a:rPr>
                            <m:t>𝑀</m:t>
                          </m:r>
                          <m:r>
                            <a:rPr lang="en-US" altLang="zh-CN" sz="2800" i="1">
                              <a:solidFill>
                                <a:srgbClr val="09405E"/>
                              </a:solidFill>
                              <a:latin typeface="Cambria Math" charset="0"/>
                            </a:rPr>
                            <m:t>+1,</m:t>
                          </m:r>
                          <m:r>
                            <a:rPr lang="en-US" altLang="zh-CN" sz="2800" i="1">
                              <a:solidFill>
                                <a:srgbClr val="09405E"/>
                              </a:solidFill>
                              <a:latin typeface="Cambria Math" charset="0"/>
                            </a:rPr>
                            <m:t>𝑖</m:t>
                          </m:r>
                        </m:sub>
                      </m:sSub>
                      <m:r>
                        <a:rPr lang="en-US" altLang="zh-CN" sz="2800" i="1">
                          <a:solidFill>
                            <a:srgbClr val="09405E"/>
                          </a:solidFill>
                          <a:latin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𝑤</m:t>
                          </m:r>
                        </m:e>
                        <m:sub>
                          <m:r>
                            <a:rPr lang="en-US" altLang="zh-CN" sz="2800" i="1">
                              <a:solidFill>
                                <a:srgbClr val="09405E"/>
                              </a:solidFill>
                              <a:latin typeface="Cambria Math" charset="0"/>
                            </a:rPr>
                            <m:t>𝑀</m:t>
                          </m:r>
                          <m:r>
                            <a:rPr lang="en-US" altLang="zh-CN" sz="2800" i="1">
                              <a:solidFill>
                                <a:srgbClr val="09405E"/>
                              </a:solidFill>
                              <a:latin typeface="Cambria Math" charset="0"/>
                            </a:rPr>
                            <m:t>,</m:t>
                          </m:r>
                          <m:r>
                            <a:rPr lang="en-US" altLang="zh-CN" sz="2800" i="1">
                              <a:solidFill>
                                <a:srgbClr val="09405E"/>
                              </a:solidFill>
                              <a:latin typeface="Cambria Math" charset="0"/>
                            </a:rPr>
                            <m:t>𝑖</m:t>
                          </m:r>
                        </m:sub>
                      </m:sSub>
                      <m:f>
                        <m:fPr>
                          <m:ctrlPr>
                            <a:rPr lang="mr-IN" altLang="zh-CN" sz="2800" i="1">
                              <a:solidFill>
                                <a:srgbClr val="09405E"/>
                              </a:solidFill>
                              <a:latin typeface="Cambria Math" panose="02040503050406030204" pitchFamily="18" charset="0"/>
                            </a:rPr>
                          </m:ctrlPr>
                        </m:fPr>
                        <m:num>
                          <m:r>
                            <m:rPr>
                              <m:sty m:val="p"/>
                            </m:rPr>
                            <a:rPr lang="en-US" altLang="zh-CN" sz="2800" i="0">
                              <a:solidFill>
                                <a:srgbClr val="09405E"/>
                              </a:solidFill>
                              <a:latin typeface="Cambria Math" charset="0"/>
                            </a:rPr>
                            <m:t>exp</m:t>
                          </m:r>
                          <m:d>
                            <m:dPr>
                              <m:ctrlPr>
                                <a:rPr lang="mr-IN"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m:t>
                              </m:r>
                              <m:sSub>
                                <m:sSubPr>
                                  <m:ctrlPr>
                                    <a:rPr lang="en-US" altLang="zh-CN" sz="2800" i="1">
                                      <a:solidFill>
                                        <a:srgbClr val="09405E"/>
                                      </a:solidFill>
                                      <a:latin typeface="Cambria Math" panose="02040503050406030204" pitchFamily="18" charset="0"/>
                                      <a:cs typeface="Times New Roman" pitchFamily="18" charset="0"/>
                                    </a:rPr>
                                  </m:ctrlPr>
                                </m:sSubPr>
                                <m:e>
                                  <m:r>
                                    <a:rPr lang="en-US" altLang="zh-CN" sz="2800" i="1">
                                      <a:solidFill>
                                        <a:srgbClr val="09405E"/>
                                      </a:solidFill>
                                      <a:latin typeface="Cambria Math" charset="0"/>
                                      <a:cs typeface="Times New Roman" pitchFamily="18" charset="0"/>
                                    </a:rPr>
                                    <m:t>𝛼</m:t>
                                  </m:r>
                                </m:e>
                                <m:sub>
                                  <m:r>
                                    <a:rPr lang="en-US" altLang="zh-CN" sz="2800" i="1">
                                      <a:solidFill>
                                        <a:srgbClr val="09405E"/>
                                      </a:solidFill>
                                      <a:latin typeface="Cambria Math" charset="0"/>
                                      <a:cs typeface="Times New Roman" pitchFamily="18" charset="0"/>
                                    </a:rPr>
                                    <m:t>𝑀</m:t>
                                  </m:r>
                                </m:sub>
                              </m:sSub>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𝑦</m:t>
                                  </m:r>
                                </m:e>
                                <m:sub>
                                  <m:r>
                                    <a:rPr kumimoji="1" lang="en-US" altLang="zh-CN" sz="2800" i="1">
                                      <a:solidFill>
                                        <a:srgbClr val="09405E"/>
                                      </a:solidFill>
                                      <a:latin typeface="Cambria Math" charset="0"/>
                                      <a:ea typeface="Cambria Math" charset="0"/>
                                      <a:cs typeface="Cambria Math" charset="0"/>
                                    </a:rPr>
                                    <m:t>𝑖</m:t>
                                  </m:r>
                                </m:sub>
                              </m:sSub>
                              <m:sSub>
                                <m:sSubPr>
                                  <m:ctrlPr>
                                    <a:rPr kumimoji="1" lang="en-US" altLang="zh-CN" sz="2800" i="1">
                                      <a:solidFill>
                                        <a:srgbClr val="09405E"/>
                                      </a:solidFill>
                                      <a:latin typeface="Cambria Math" panose="02040503050406030204" pitchFamily="18" charset="0"/>
                                    </a:rPr>
                                  </m:ctrlPr>
                                </m:sSubPr>
                                <m:e>
                                  <m:r>
                                    <a:rPr kumimoji="1" lang="en-US" altLang="zh-CN" sz="2800" i="1">
                                      <a:solidFill>
                                        <a:srgbClr val="09405E"/>
                                      </a:solidFill>
                                      <a:latin typeface="Cambria Math" charset="0"/>
                                    </a:rPr>
                                    <m:t>𝜙</m:t>
                                  </m:r>
                                </m:e>
                                <m:sub>
                                  <m:r>
                                    <a:rPr kumimoji="1" lang="en-US" altLang="zh-CN" sz="2800" i="1">
                                      <a:solidFill>
                                        <a:srgbClr val="09405E"/>
                                      </a:solidFill>
                                      <a:latin typeface="Cambria Math" charset="0"/>
                                    </a:rPr>
                                    <m:t>𝑀</m:t>
                                  </m:r>
                                </m:sub>
                              </m:sSub>
                              <m:d>
                                <m:dPr>
                                  <m:ctrlPr>
                                    <a:rPr kumimoji="1"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rPr>
                                      </m:ctrlPr>
                                    </m:sSubPr>
                                    <m:e>
                                      <m:r>
                                        <a:rPr kumimoji="1" lang="en-US" altLang="zh-CN" sz="2800" b="1" i="1">
                                          <a:solidFill>
                                            <a:srgbClr val="09405E"/>
                                          </a:solidFill>
                                          <a:latin typeface="Cambria Math" charset="0"/>
                                        </a:rPr>
                                        <m:t>𝒙</m:t>
                                      </m:r>
                                    </m:e>
                                    <m:sub>
                                      <m:r>
                                        <a:rPr kumimoji="1" lang="en-US" altLang="zh-CN" sz="2800" i="1">
                                          <a:solidFill>
                                            <a:srgbClr val="09405E"/>
                                          </a:solidFill>
                                          <a:latin typeface="Cambria Math" charset="0"/>
                                        </a:rPr>
                                        <m:t>𝑖</m:t>
                                      </m:r>
                                    </m:sub>
                                  </m:sSub>
                                </m:e>
                              </m:d>
                            </m:e>
                          </m:d>
                        </m:num>
                        <m:den>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𝑍</m:t>
                              </m:r>
                            </m:e>
                            <m:sub>
                              <m:r>
                                <a:rPr lang="en-US" altLang="zh-CN" sz="2800" i="1">
                                  <a:solidFill>
                                    <a:srgbClr val="09405E"/>
                                  </a:solidFill>
                                  <a:latin typeface="Cambria Math" charset="0"/>
                                </a:rPr>
                                <m:t>𝑀</m:t>
                              </m:r>
                            </m:sub>
                          </m:sSub>
                        </m:den>
                      </m:f>
                      <m:r>
                        <a:rPr lang="en-US" altLang="zh-CN" sz="2800" i="1">
                          <a:solidFill>
                            <a:srgbClr val="09405E"/>
                          </a:solidFill>
                          <a:latin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𝑤</m:t>
                          </m:r>
                        </m:e>
                        <m:sub>
                          <m:r>
                            <a:rPr lang="en-US" altLang="zh-CN" sz="2800" i="1">
                              <a:solidFill>
                                <a:srgbClr val="09405E"/>
                              </a:solidFill>
                              <a:latin typeface="Cambria Math" charset="0"/>
                            </a:rPr>
                            <m:t>1,</m:t>
                          </m:r>
                          <m:r>
                            <a:rPr lang="en-US" altLang="zh-CN" sz="2800" i="1">
                              <a:solidFill>
                                <a:srgbClr val="09405E"/>
                              </a:solidFill>
                              <a:latin typeface="Cambria Math" charset="0"/>
                            </a:rPr>
                            <m:t>𝑖</m:t>
                          </m:r>
                        </m:sub>
                      </m:sSub>
                      <m:f>
                        <m:fPr>
                          <m:ctrlPr>
                            <a:rPr lang="mr-IN" altLang="zh-CN" sz="2800" i="1">
                              <a:solidFill>
                                <a:srgbClr val="09405E"/>
                              </a:solidFill>
                              <a:latin typeface="Cambria Math" panose="02040503050406030204" pitchFamily="18" charset="0"/>
                            </a:rPr>
                          </m:ctrlPr>
                        </m:fPr>
                        <m:num>
                          <m:r>
                            <m:rPr>
                              <m:sty m:val="p"/>
                            </m:rPr>
                            <a:rPr lang="en-US" altLang="zh-CN" sz="2800" i="0">
                              <a:solidFill>
                                <a:srgbClr val="09405E"/>
                              </a:solidFill>
                              <a:latin typeface="Cambria Math" charset="0"/>
                            </a:rPr>
                            <m:t>exp</m:t>
                          </m:r>
                          <m:d>
                            <m:dPr>
                              <m:ctrlPr>
                                <a:rPr lang="mr-IN"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m:t>
                              </m:r>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𝑦</m:t>
                                  </m:r>
                                </m:e>
                                <m:sub>
                                  <m:r>
                                    <a:rPr kumimoji="1" lang="en-US" altLang="zh-CN" sz="2800" i="1">
                                      <a:solidFill>
                                        <a:srgbClr val="09405E"/>
                                      </a:solidFill>
                                      <a:latin typeface="Cambria Math" charset="0"/>
                                      <a:ea typeface="Cambria Math" charset="0"/>
                                      <a:cs typeface="Cambria Math" charset="0"/>
                                    </a:rPr>
                                    <m:t>𝑖</m:t>
                                  </m:r>
                                </m:sub>
                              </m:sSub>
                              <m:nary>
                                <m:naryPr>
                                  <m:chr m:val="∑"/>
                                  <m:limLoc m:val="subSup"/>
                                  <m:ctrlPr>
                                    <a:rPr kumimoji="1" lang="is-IS" altLang="zh-CN" sz="2800" b="1" i="1" smtClean="0">
                                      <a:solidFill>
                                        <a:srgbClr val="C00000"/>
                                      </a:solidFill>
                                      <a:latin typeface="Cambria Math" panose="02040503050406030204" pitchFamily="18" charset="0"/>
                                      <a:ea typeface="Cambria Math" charset="0"/>
                                      <a:cs typeface="Cambria Math" charset="0"/>
                                    </a:rPr>
                                  </m:ctrlPr>
                                </m:naryPr>
                                <m:sub>
                                  <m:r>
                                    <m:rPr>
                                      <m:brk m:alnAt="25"/>
                                    </m:rPr>
                                    <a:rPr kumimoji="1" lang="en-US" altLang="zh-CN" sz="2800" i="1">
                                      <a:solidFill>
                                        <a:srgbClr val="C00000"/>
                                      </a:solidFill>
                                      <a:latin typeface="Cambria Math" charset="0"/>
                                      <a:ea typeface="Cambria Math" charset="0"/>
                                      <a:cs typeface="Cambria Math" charset="0"/>
                                    </a:rPr>
                                    <m:t>𝑚</m:t>
                                  </m:r>
                                  <m:r>
                                    <a:rPr kumimoji="1" lang="en-US" altLang="zh-CN" sz="2800" i="1">
                                      <a:solidFill>
                                        <a:srgbClr val="C00000"/>
                                      </a:solidFill>
                                      <a:latin typeface="Cambria Math" charset="0"/>
                                      <a:ea typeface="Cambria Math" charset="0"/>
                                      <a:cs typeface="Cambria Math" charset="0"/>
                                    </a:rPr>
                                    <m:t>=1</m:t>
                                  </m:r>
                                </m:sub>
                                <m:sup>
                                  <m:r>
                                    <a:rPr kumimoji="1" lang="en-US" altLang="zh-CN" sz="2800" i="1">
                                      <a:solidFill>
                                        <a:srgbClr val="C00000"/>
                                      </a:solidFill>
                                      <a:latin typeface="Cambria Math" charset="0"/>
                                      <a:ea typeface="Cambria Math" charset="0"/>
                                      <a:cs typeface="Cambria Math" charset="0"/>
                                    </a:rPr>
                                    <m:t>𝑀</m:t>
                                  </m:r>
                                </m:sup>
                                <m:e>
                                  <m:sSub>
                                    <m:sSubPr>
                                      <m:ctrlPr>
                                        <a:rPr kumimoji="1" lang="en-US" altLang="zh-CN" sz="2800" i="1">
                                          <a:solidFill>
                                            <a:srgbClr val="C00000"/>
                                          </a:solidFill>
                                          <a:latin typeface="Cambria Math" panose="02040503050406030204" pitchFamily="18" charset="0"/>
                                        </a:rPr>
                                      </m:ctrlPr>
                                    </m:sSubPr>
                                    <m:e>
                                      <m:sSub>
                                        <m:sSubPr>
                                          <m:ctrlPr>
                                            <a:rPr lang="en-US" altLang="zh-CN" sz="2800" i="1">
                                              <a:solidFill>
                                                <a:srgbClr val="C00000"/>
                                              </a:solidFill>
                                              <a:latin typeface="Cambria Math" panose="02040503050406030204" pitchFamily="18" charset="0"/>
                                              <a:cs typeface="Times New Roman" pitchFamily="18" charset="0"/>
                                            </a:rPr>
                                          </m:ctrlPr>
                                        </m:sSubPr>
                                        <m:e>
                                          <m:r>
                                            <a:rPr lang="en-US" altLang="zh-CN" sz="2800" i="1">
                                              <a:solidFill>
                                                <a:srgbClr val="C00000"/>
                                              </a:solidFill>
                                              <a:latin typeface="Cambria Math" charset="0"/>
                                              <a:cs typeface="Times New Roman" pitchFamily="18" charset="0"/>
                                            </a:rPr>
                                            <m:t>𝛼</m:t>
                                          </m:r>
                                        </m:e>
                                        <m:sub>
                                          <m:r>
                                            <a:rPr lang="en-US" altLang="zh-CN" sz="2800" i="1">
                                              <a:solidFill>
                                                <a:srgbClr val="C00000"/>
                                              </a:solidFill>
                                              <a:latin typeface="Cambria Math" charset="0"/>
                                              <a:cs typeface="Times New Roman" pitchFamily="18" charset="0"/>
                                            </a:rPr>
                                            <m:t>𝑚</m:t>
                                          </m:r>
                                        </m:sub>
                                      </m:sSub>
                                      <m:r>
                                        <a:rPr kumimoji="1" lang="en-US" altLang="zh-CN" sz="2800" i="1">
                                          <a:solidFill>
                                            <a:srgbClr val="C00000"/>
                                          </a:solidFill>
                                          <a:latin typeface="Cambria Math" charset="0"/>
                                        </a:rPr>
                                        <m:t>𝜙</m:t>
                                      </m:r>
                                    </m:e>
                                    <m:sub>
                                      <m:r>
                                        <a:rPr kumimoji="1" lang="en-US" altLang="zh-CN" sz="2800" i="1">
                                          <a:solidFill>
                                            <a:srgbClr val="C00000"/>
                                          </a:solidFill>
                                          <a:latin typeface="Cambria Math" charset="0"/>
                                        </a:rPr>
                                        <m:t>𝑚</m:t>
                                      </m:r>
                                    </m:sub>
                                  </m:sSub>
                                  <m:d>
                                    <m:dPr>
                                      <m:ctrlPr>
                                        <a:rPr kumimoji="1" lang="mr-IN" altLang="zh-CN" sz="2800" i="1">
                                          <a:solidFill>
                                            <a:srgbClr val="C00000"/>
                                          </a:solidFill>
                                          <a:latin typeface="Cambria Math" panose="02040503050406030204" pitchFamily="18" charset="0"/>
                                        </a:rPr>
                                      </m:ctrlPr>
                                    </m:dPr>
                                    <m:e>
                                      <m:sSub>
                                        <m:sSubPr>
                                          <m:ctrlPr>
                                            <a:rPr kumimoji="1" lang="en-US" altLang="zh-CN" sz="2800" i="1">
                                              <a:solidFill>
                                                <a:srgbClr val="C00000"/>
                                              </a:solidFill>
                                              <a:latin typeface="Cambria Math" panose="02040503050406030204" pitchFamily="18" charset="0"/>
                                            </a:rPr>
                                          </m:ctrlPr>
                                        </m:sSubPr>
                                        <m:e>
                                          <m:r>
                                            <a:rPr kumimoji="1" lang="en-US" altLang="zh-CN" sz="2800" b="1" i="1">
                                              <a:solidFill>
                                                <a:srgbClr val="C00000"/>
                                              </a:solidFill>
                                              <a:latin typeface="Cambria Math" charset="0"/>
                                            </a:rPr>
                                            <m:t>𝒙</m:t>
                                          </m:r>
                                        </m:e>
                                        <m:sub>
                                          <m:r>
                                            <a:rPr kumimoji="1" lang="en-US" altLang="zh-CN" sz="2800" i="1">
                                              <a:solidFill>
                                                <a:srgbClr val="C00000"/>
                                              </a:solidFill>
                                              <a:latin typeface="Cambria Math" charset="0"/>
                                            </a:rPr>
                                            <m:t>𝑖</m:t>
                                          </m:r>
                                        </m:sub>
                                      </m:sSub>
                                    </m:e>
                                  </m:d>
                                </m:e>
                              </m:nary>
                            </m:e>
                          </m:d>
                        </m:num>
                        <m:den>
                          <m:nary>
                            <m:naryPr>
                              <m:chr m:val="∏"/>
                              <m:limLoc m:val="subSup"/>
                              <m:ctrlPr>
                                <a:rPr kumimoji="1" lang="is-IS" altLang="zh-CN" sz="2800" i="1">
                                  <a:solidFill>
                                    <a:srgbClr val="09405E"/>
                                  </a:solidFill>
                                  <a:latin typeface="Cambria Math" panose="02040503050406030204" pitchFamily="18" charset="0"/>
                                </a:rPr>
                              </m:ctrlPr>
                            </m:naryPr>
                            <m:sub>
                              <m:r>
                                <m:rPr>
                                  <m:brk m:alnAt="25"/>
                                </m:rPr>
                                <a:rPr kumimoji="1" lang="en-US" altLang="zh-CN" sz="2800" i="1">
                                  <a:solidFill>
                                    <a:srgbClr val="09405E"/>
                                  </a:solidFill>
                                  <a:latin typeface="Cambria Math" charset="0"/>
                                </a:rPr>
                                <m:t>𝑚</m:t>
                              </m:r>
                              <m:r>
                                <a:rPr kumimoji="1" lang="en-US" altLang="zh-CN" sz="2800" i="1">
                                  <a:solidFill>
                                    <a:srgbClr val="09405E"/>
                                  </a:solidFill>
                                  <a:latin typeface="Cambria Math" charset="0"/>
                                </a:rPr>
                                <m:t>=1</m:t>
                              </m:r>
                            </m:sub>
                            <m:sup>
                              <m:r>
                                <a:rPr kumimoji="1" lang="en-US" altLang="zh-CN" sz="2800" i="1">
                                  <a:solidFill>
                                    <a:srgbClr val="09405E"/>
                                  </a:solidFill>
                                  <a:latin typeface="Cambria Math" charset="0"/>
                                </a:rPr>
                                <m:t>𝑀</m:t>
                              </m:r>
                            </m:sup>
                            <m:e>
                              <m:sSub>
                                <m:sSubPr>
                                  <m:ctrlPr>
                                    <a:rPr kumimoji="1" lang="en-US" altLang="zh-CN" sz="2800" i="1">
                                      <a:solidFill>
                                        <a:srgbClr val="09405E"/>
                                      </a:solidFill>
                                      <a:latin typeface="Cambria Math" panose="02040503050406030204" pitchFamily="18" charset="0"/>
                                    </a:rPr>
                                  </m:ctrlPr>
                                </m:sSubPr>
                                <m:e>
                                  <m:r>
                                    <a:rPr kumimoji="1" lang="en-US" altLang="zh-CN" sz="2800" i="1">
                                      <a:solidFill>
                                        <a:srgbClr val="09405E"/>
                                      </a:solidFill>
                                      <a:latin typeface="Cambria Math" charset="0"/>
                                    </a:rPr>
                                    <m:t>𝑍</m:t>
                                  </m:r>
                                </m:e>
                                <m:sub>
                                  <m:r>
                                    <a:rPr kumimoji="1" lang="en-US" altLang="zh-CN" sz="2800" i="1">
                                      <a:solidFill>
                                        <a:srgbClr val="09405E"/>
                                      </a:solidFill>
                                      <a:latin typeface="Cambria Math" charset="0"/>
                                    </a:rPr>
                                    <m:t>𝑚</m:t>
                                  </m:r>
                                </m:sub>
                              </m:sSub>
                            </m:e>
                          </m:nary>
                        </m:den>
                      </m:f>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379310" y="1963007"/>
                <a:ext cx="10594952" cy="1087092"/>
              </a:xfrm>
              <a:prstGeom prst="rect">
                <a:avLst/>
              </a:prstGeom>
              <a:blipFill rotWithShape="0">
                <a:blip r:embed="rId4"/>
                <a:stretch>
                  <a:fillRect/>
                </a:stretch>
              </a:blipFill>
            </p:spPr>
            <p:txBody>
              <a:bodyPr/>
              <a:lstStyle/>
              <a:p>
                <a:r>
                  <a:rPr lang="zh-CN" altLang="en-US">
                    <a:noFill/>
                  </a:rPr>
                  <a:t> </a:t>
                </a:r>
              </a:p>
            </p:txBody>
          </p:sp>
        </mc:Fallback>
      </mc:AlternateContent>
      <p:sp>
        <p:nvSpPr>
          <p:cNvPr id="10" name="Rectangle 8"/>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21" name="Rectangle 20"/>
          <p:cNvSpPr>
            <a:spLocks noChangeArrowheads="1"/>
          </p:cNvSpPr>
          <p:nvPr/>
        </p:nvSpPr>
        <p:spPr bwMode="auto">
          <a:xfrm>
            <a:off x="2057198" y="1944276"/>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23" name="Rectangle 21"/>
          <p:cNvSpPr>
            <a:spLocks noChangeArrowheads="1"/>
          </p:cNvSpPr>
          <p:nvPr/>
        </p:nvSpPr>
        <p:spPr bwMode="auto">
          <a:xfrm>
            <a:off x="2063553" y="2870737"/>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25" name="Rectangle 23"/>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27" name="Rectangle 25"/>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31" name="Rectangle 62"/>
          <p:cNvSpPr>
            <a:spLocks noChangeArrowheads="1"/>
          </p:cNvSpPr>
          <p:nvPr/>
        </p:nvSpPr>
        <p:spPr bwMode="auto">
          <a:xfrm>
            <a:off x="5519937" y="4719281"/>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33" name="Rectangle 64"/>
          <p:cNvSpPr>
            <a:spLocks noChangeArrowheads="1"/>
          </p:cNvSpPr>
          <p:nvPr/>
        </p:nvSpPr>
        <p:spPr bwMode="auto">
          <a:xfrm>
            <a:off x="3220727" y="5292445"/>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35" name="Rectangle 66"/>
          <p:cNvSpPr>
            <a:spLocks noChangeArrowheads="1"/>
          </p:cNvSpPr>
          <p:nvPr/>
        </p:nvSpPr>
        <p:spPr bwMode="auto">
          <a:xfrm>
            <a:off x="2447595" y="536811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4" name="矩形标注 3"/>
          <p:cNvSpPr/>
          <p:nvPr/>
        </p:nvSpPr>
        <p:spPr>
          <a:xfrm>
            <a:off x="8124028" y="1984272"/>
            <a:ext cx="2478069" cy="522281"/>
          </a:xfrm>
          <a:prstGeom prst="wedgeRectCallout">
            <a:avLst>
              <a:gd name="adj1" fmla="val 60153"/>
              <a:gd name="adj2" fmla="val -117110"/>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mc:AlternateContent xmlns:mc="http://schemas.openxmlformats.org/markup-compatibility/2006" xmlns:a14="http://schemas.microsoft.com/office/drawing/2010/main">
        <mc:Choice Requires="a14">
          <p:sp>
            <p:nvSpPr>
              <p:cNvPr id="6" name="矩形 5"/>
              <p:cNvSpPr/>
              <p:nvPr/>
            </p:nvSpPr>
            <p:spPr>
              <a:xfrm>
                <a:off x="8524801" y="801680"/>
                <a:ext cx="3426194" cy="84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solidFill>
                            <a:srgbClr val="C00000"/>
                          </a:solidFill>
                          <a:latin typeface="Cambria Math" charset="0"/>
                        </a:rPr>
                        <m:t>𝑓</m:t>
                      </m:r>
                      <m:d>
                        <m:dPr>
                          <m:ctrlPr>
                            <a:rPr kumimoji="1" lang="mr-IN" altLang="zh-CN" sz="2400" i="1">
                              <a:solidFill>
                                <a:srgbClr val="C00000"/>
                              </a:solidFill>
                              <a:latin typeface="Cambria Math" panose="02040503050406030204" pitchFamily="18" charset="0"/>
                            </a:rPr>
                          </m:ctrlPr>
                        </m:dPr>
                        <m:e>
                          <m:r>
                            <a:rPr kumimoji="1" lang="en-US" altLang="zh-CN" sz="2400" b="1" i="1">
                              <a:solidFill>
                                <a:srgbClr val="C00000"/>
                              </a:solidFill>
                              <a:latin typeface="Cambria Math" charset="0"/>
                            </a:rPr>
                            <m:t>𝒙</m:t>
                          </m:r>
                        </m:e>
                      </m:d>
                      <m:r>
                        <a:rPr kumimoji="1" lang="en-US" altLang="zh-CN" sz="2400">
                          <a:solidFill>
                            <a:srgbClr val="C00000"/>
                          </a:solidFill>
                          <a:latin typeface="Cambria Math" charset="0"/>
                        </a:rPr>
                        <m:t>=</m:t>
                      </m:r>
                      <m:nary>
                        <m:naryPr>
                          <m:chr m:val="∑"/>
                          <m:limLoc m:val="subSup"/>
                          <m:ctrlPr>
                            <a:rPr kumimoji="1" lang="is-IS" altLang="zh-CN" sz="2400" i="1">
                              <a:solidFill>
                                <a:srgbClr val="C00000"/>
                              </a:solidFill>
                              <a:latin typeface="Cambria Math" panose="02040503050406030204" pitchFamily="18" charset="0"/>
                            </a:rPr>
                          </m:ctrlPr>
                        </m:naryPr>
                        <m:sub>
                          <m:r>
                            <m:rPr>
                              <m:brk m:alnAt="25"/>
                            </m:rPr>
                            <a:rPr kumimoji="1" lang="en-US" altLang="zh-CN" sz="2400" i="1">
                              <a:solidFill>
                                <a:srgbClr val="C00000"/>
                              </a:solidFill>
                              <a:latin typeface="Cambria Math" charset="0"/>
                            </a:rPr>
                            <m:t>𝑚</m:t>
                          </m:r>
                          <m:r>
                            <a:rPr kumimoji="1" lang="en-US" altLang="zh-CN" sz="2400" i="1">
                              <a:solidFill>
                                <a:srgbClr val="C00000"/>
                              </a:solidFill>
                              <a:latin typeface="Cambria Math" charset="0"/>
                            </a:rPr>
                            <m:t>=1</m:t>
                          </m:r>
                        </m:sub>
                        <m:sup>
                          <m:r>
                            <a:rPr kumimoji="1" lang="en-US" altLang="zh-CN" sz="2400" i="1">
                              <a:solidFill>
                                <a:srgbClr val="C00000"/>
                              </a:solidFill>
                              <a:latin typeface="Cambria Math" charset="0"/>
                            </a:rPr>
                            <m:t>𝑀</m:t>
                          </m:r>
                        </m:sup>
                        <m:e>
                          <m:sSub>
                            <m:sSubPr>
                              <m:ctrlPr>
                                <a:rPr kumimoji="1" lang="en-US" altLang="zh-CN" sz="2400" i="1">
                                  <a:solidFill>
                                    <a:srgbClr val="C00000"/>
                                  </a:solidFill>
                                  <a:latin typeface="Cambria Math" panose="02040503050406030204" pitchFamily="18" charset="0"/>
                                </a:rPr>
                              </m:ctrlPr>
                            </m:sSubPr>
                            <m:e>
                              <m:r>
                                <a:rPr kumimoji="1" lang="en-US" altLang="zh-CN" sz="2400" i="1">
                                  <a:solidFill>
                                    <a:srgbClr val="C00000"/>
                                  </a:solidFill>
                                  <a:latin typeface="Cambria Math" charset="0"/>
                                </a:rPr>
                                <m:t>𝛼</m:t>
                              </m:r>
                            </m:e>
                            <m:sub>
                              <m:r>
                                <a:rPr kumimoji="1" lang="en-US" altLang="zh-CN" sz="2400" i="1">
                                  <a:solidFill>
                                    <a:srgbClr val="C00000"/>
                                  </a:solidFill>
                                  <a:latin typeface="Cambria Math" charset="0"/>
                                </a:rPr>
                                <m:t>𝑚</m:t>
                              </m:r>
                            </m:sub>
                          </m:sSub>
                          <m:sSub>
                            <m:sSubPr>
                              <m:ctrlPr>
                                <a:rPr kumimoji="1" lang="en-US" altLang="zh-CN" sz="2400" i="1">
                                  <a:solidFill>
                                    <a:srgbClr val="C00000"/>
                                  </a:solidFill>
                                  <a:latin typeface="Cambria Math" panose="02040503050406030204" pitchFamily="18" charset="0"/>
                                </a:rPr>
                              </m:ctrlPr>
                            </m:sSubPr>
                            <m:e>
                              <m:r>
                                <a:rPr kumimoji="1" lang="en-US" altLang="zh-CN" sz="2400" i="1">
                                  <a:solidFill>
                                    <a:srgbClr val="C00000"/>
                                  </a:solidFill>
                                  <a:latin typeface="Cambria Math" charset="0"/>
                                </a:rPr>
                                <m:t>𝜙</m:t>
                              </m:r>
                            </m:e>
                            <m:sub>
                              <m:r>
                                <a:rPr kumimoji="1" lang="en-US" altLang="zh-CN" sz="2400" i="1">
                                  <a:solidFill>
                                    <a:srgbClr val="C00000"/>
                                  </a:solidFill>
                                  <a:latin typeface="Cambria Math" charset="0"/>
                                </a:rPr>
                                <m:t>𝑚</m:t>
                              </m:r>
                            </m:sub>
                          </m:sSub>
                          <m:d>
                            <m:dPr>
                              <m:ctrlPr>
                                <a:rPr kumimoji="1" lang="mr-IN" altLang="zh-CN" sz="2400" i="1">
                                  <a:solidFill>
                                    <a:srgbClr val="C00000"/>
                                  </a:solidFill>
                                  <a:latin typeface="Cambria Math" panose="02040503050406030204" pitchFamily="18" charset="0"/>
                                </a:rPr>
                              </m:ctrlPr>
                            </m:dPr>
                            <m:e>
                              <m:r>
                                <a:rPr kumimoji="1" lang="en-US" altLang="zh-CN" sz="2400" b="1" i="1">
                                  <a:solidFill>
                                    <a:srgbClr val="C00000"/>
                                  </a:solidFill>
                                  <a:latin typeface="Cambria Math" charset="0"/>
                                </a:rPr>
                                <m:t>𝒙</m:t>
                              </m:r>
                            </m:e>
                          </m:d>
                        </m:e>
                      </m:nary>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8524801" y="801680"/>
                <a:ext cx="3426194" cy="848246"/>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065801" y="3020127"/>
                <a:ext cx="3589765" cy="108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panose="02040503050406030204" pitchFamily="18" charset="0"/>
                            </a:rPr>
                          </m:ctrlPr>
                        </m:sSubPr>
                        <m:e>
                          <m:r>
                            <a:rPr lang="en-US" altLang="zh-CN" sz="2800" i="1">
                              <a:solidFill>
                                <a:srgbClr val="09405E"/>
                              </a:solidFill>
                              <a:latin typeface="Cambria Math" charset="0"/>
                            </a:rPr>
                            <m:t>=</m:t>
                          </m:r>
                          <m:r>
                            <a:rPr lang="en-US" altLang="zh-CN" sz="2800" i="1">
                              <a:solidFill>
                                <a:srgbClr val="09405E"/>
                              </a:solidFill>
                              <a:latin typeface="Cambria Math" charset="0"/>
                            </a:rPr>
                            <m:t>𝑤</m:t>
                          </m:r>
                        </m:e>
                        <m:sub>
                          <m:r>
                            <a:rPr lang="en-US" altLang="zh-CN" sz="2800" i="1">
                              <a:solidFill>
                                <a:srgbClr val="09405E"/>
                              </a:solidFill>
                              <a:latin typeface="Cambria Math" charset="0"/>
                            </a:rPr>
                            <m:t>1,</m:t>
                          </m:r>
                          <m:r>
                            <a:rPr lang="en-US" altLang="zh-CN" sz="2800" i="1">
                              <a:solidFill>
                                <a:srgbClr val="09405E"/>
                              </a:solidFill>
                              <a:latin typeface="Cambria Math" charset="0"/>
                            </a:rPr>
                            <m:t>𝑖</m:t>
                          </m:r>
                        </m:sub>
                      </m:sSub>
                      <m:f>
                        <m:fPr>
                          <m:ctrlPr>
                            <a:rPr lang="mr-IN" altLang="zh-CN" sz="2800" i="1">
                              <a:solidFill>
                                <a:srgbClr val="09405E"/>
                              </a:solidFill>
                              <a:latin typeface="Cambria Math" panose="02040503050406030204" pitchFamily="18" charset="0"/>
                            </a:rPr>
                          </m:ctrlPr>
                        </m:fPr>
                        <m:num>
                          <m:r>
                            <m:rPr>
                              <m:sty m:val="p"/>
                            </m:rPr>
                            <a:rPr lang="en-US" altLang="zh-CN" sz="2800" i="0">
                              <a:solidFill>
                                <a:srgbClr val="09405E"/>
                              </a:solidFill>
                              <a:latin typeface="Cambria Math" charset="0"/>
                            </a:rPr>
                            <m:t>exp</m:t>
                          </m:r>
                          <m:d>
                            <m:dPr>
                              <m:ctrlPr>
                                <a:rPr lang="mr-IN"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m:t>
                              </m:r>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𝑦</m:t>
                                  </m:r>
                                </m:e>
                                <m:sub>
                                  <m:r>
                                    <a:rPr kumimoji="1" lang="en-US" altLang="zh-CN" sz="2800" i="1">
                                      <a:solidFill>
                                        <a:srgbClr val="09405E"/>
                                      </a:solidFill>
                                      <a:latin typeface="Cambria Math" charset="0"/>
                                      <a:ea typeface="Cambria Math" charset="0"/>
                                      <a:cs typeface="Cambria Math" charset="0"/>
                                    </a:rPr>
                                    <m:t>𝑖</m:t>
                                  </m:r>
                                </m:sub>
                              </m:sSub>
                              <m:r>
                                <a:rPr kumimoji="1" lang="en-US" altLang="zh-CN" sz="2800" i="1">
                                  <a:solidFill>
                                    <a:srgbClr val="09405E"/>
                                  </a:solidFill>
                                  <a:latin typeface="Cambria Math" charset="0"/>
                                  <a:ea typeface="Cambria Math" charset="0"/>
                                  <a:cs typeface="Cambria Math" charset="0"/>
                                </a:rPr>
                                <m:t>𝑓</m:t>
                              </m:r>
                              <m:d>
                                <m:dPr>
                                  <m:ctrlPr>
                                    <a:rPr kumimoji="1"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rPr>
                                      </m:ctrlPr>
                                    </m:sSubPr>
                                    <m:e>
                                      <m:r>
                                        <a:rPr kumimoji="1" lang="en-US" altLang="zh-CN" sz="2800" b="1" i="1">
                                          <a:solidFill>
                                            <a:srgbClr val="09405E"/>
                                          </a:solidFill>
                                          <a:latin typeface="Cambria Math" charset="0"/>
                                        </a:rPr>
                                        <m:t>𝒙</m:t>
                                      </m:r>
                                    </m:e>
                                    <m:sub>
                                      <m:r>
                                        <a:rPr kumimoji="1" lang="en-US" altLang="zh-CN" sz="2800" i="1">
                                          <a:solidFill>
                                            <a:srgbClr val="09405E"/>
                                          </a:solidFill>
                                          <a:latin typeface="Cambria Math" charset="0"/>
                                        </a:rPr>
                                        <m:t>𝑖</m:t>
                                      </m:r>
                                    </m:sub>
                                  </m:sSub>
                                </m:e>
                              </m:d>
                            </m:e>
                          </m:d>
                        </m:num>
                        <m:den>
                          <m:nary>
                            <m:naryPr>
                              <m:chr m:val="∏"/>
                              <m:limLoc m:val="subSup"/>
                              <m:ctrlPr>
                                <a:rPr kumimoji="1" lang="is-IS" altLang="zh-CN" sz="2800" i="1">
                                  <a:solidFill>
                                    <a:srgbClr val="09405E"/>
                                  </a:solidFill>
                                  <a:latin typeface="Cambria Math" panose="02040503050406030204" pitchFamily="18" charset="0"/>
                                </a:rPr>
                              </m:ctrlPr>
                            </m:naryPr>
                            <m:sub>
                              <m:r>
                                <m:rPr>
                                  <m:brk m:alnAt="25"/>
                                </m:rPr>
                                <a:rPr kumimoji="1" lang="en-US" altLang="zh-CN" sz="2800" i="1">
                                  <a:solidFill>
                                    <a:srgbClr val="09405E"/>
                                  </a:solidFill>
                                  <a:latin typeface="Cambria Math" charset="0"/>
                                </a:rPr>
                                <m:t>𝑚</m:t>
                              </m:r>
                              <m:r>
                                <a:rPr kumimoji="1" lang="en-US" altLang="zh-CN" sz="2800" i="1">
                                  <a:solidFill>
                                    <a:srgbClr val="09405E"/>
                                  </a:solidFill>
                                  <a:latin typeface="Cambria Math" charset="0"/>
                                </a:rPr>
                                <m:t>=1</m:t>
                              </m:r>
                            </m:sub>
                            <m:sup>
                              <m:r>
                                <a:rPr kumimoji="1" lang="en-US" altLang="zh-CN" sz="2800" i="1">
                                  <a:solidFill>
                                    <a:srgbClr val="09405E"/>
                                  </a:solidFill>
                                  <a:latin typeface="Cambria Math" charset="0"/>
                                </a:rPr>
                                <m:t>𝑀</m:t>
                              </m:r>
                            </m:sup>
                            <m:e>
                              <m:sSub>
                                <m:sSubPr>
                                  <m:ctrlPr>
                                    <a:rPr kumimoji="1" lang="en-US" altLang="zh-CN" sz="2800" i="1">
                                      <a:solidFill>
                                        <a:srgbClr val="09405E"/>
                                      </a:solidFill>
                                      <a:latin typeface="Cambria Math" panose="02040503050406030204" pitchFamily="18" charset="0"/>
                                    </a:rPr>
                                  </m:ctrlPr>
                                </m:sSubPr>
                                <m:e>
                                  <m:r>
                                    <a:rPr kumimoji="1" lang="en-US" altLang="zh-CN" sz="2800" i="1">
                                      <a:solidFill>
                                        <a:srgbClr val="09405E"/>
                                      </a:solidFill>
                                      <a:latin typeface="Cambria Math" charset="0"/>
                                    </a:rPr>
                                    <m:t>𝑍</m:t>
                                  </m:r>
                                </m:e>
                                <m:sub>
                                  <m:r>
                                    <a:rPr kumimoji="1" lang="en-US" altLang="zh-CN" sz="2800" i="1">
                                      <a:solidFill>
                                        <a:srgbClr val="09405E"/>
                                      </a:solidFill>
                                      <a:latin typeface="Cambria Math" charset="0"/>
                                    </a:rPr>
                                    <m:t>𝑚</m:t>
                                  </m:r>
                                </m:sub>
                              </m:sSub>
                            </m:e>
                          </m:nary>
                        </m:den>
                      </m:f>
                    </m:oMath>
                  </m:oMathPara>
                </a14:m>
                <a:endParaRPr lang="zh-CN" altLang="en-US" sz="28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5065801" y="3020127"/>
                <a:ext cx="3589765" cy="1087092"/>
              </a:xfrm>
              <a:prstGeom prst="rect">
                <a:avLst/>
              </a:prstGeom>
              <a:blipFill rotWithShape="0">
                <a:blip r:embed="rId6"/>
                <a:stretch>
                  <a:fillRect/>
                </a:stretch>
              </a:blipFill>
            </p:spPr>
            <p:txBody>
              <a:bodyPr/>
              <a:lstStyle/>
              <a:p>
                <a:r>
                  <a:rPr lang="zh-CN" altLang="en-US">
                    <a:noFill/>
                  </a:rPr>
                  <a:t> </a:t>
                </a:r>
              </a:p>
            </p:txBody>
          </p:sp>
        </mc:Fallback>
      </mc:AlternateContent>
      <p:sp>
        <p:nvSpPr>
          <p:cNvPr id="8" name="文本框 7"/>
          <p:cNvSpPr txBox="1"/>
          <p:nvPr/>
        </p:nvSpPr>
        <p:spPr>
          <a:xfrm>
            <a:off x="7392144" y="6250184"/>
            <a:ext cx="3323985" cy="523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800" dirty="0">
                <a:solidFill>
                  <a:srgbClr val="C00000"/>
                </a:solidFill>
                <a:latin typeface="微软雅黑" pitchFamily="34" charset="-122"/>
                <a:ea typeface="微软雅黑" pitchFamily="34" charset="-122"/>
              </a:rPr>
              <a:t>形式与</a:t>
            </a:r>
            <a:r>
              <a:rPr lang="zh-CN" altLang="en-US" sz="2800">
                <a:solidFill>
                  <a:srgbClr val="C00000"/>
                </a:solidFill>
                <a:latin typeface="微软雅黑" pitchFamily="34" charset="-122"/>
                <a:ea typeface="微软雅黑" pitchFamily="34" charset="-122"/>
              </a:rPr>
              <a:t>训练误差很像</a:t>
            </a:r>
            <a:endParaRPr kumimoji="0" lang="zh-CN" altLang="en-US" sz="2800" b="0" i="0" u="none" strike="noStrike" cap="none" spc="0" normalizeH="0" baseline="0" dirty="0">
              <a:ln>
                <a:noFill/>
              </a:ln>
              <a:solidFill>
                <a:srgbClr val="C00000"/>
              </a:solidFill>
              <a:effectLst/>
              <a:uFillTx/>
              <a:latin typeface="微软雅黑" pitchFamily="34" charset="-122"/>
              <a:ea typeface="微软雅黑" pitchFamily="34" charset="-122"/>
              <a:sym typeface="Times New Roman" panose="02020603050405020304"/>
            </a:endParaRPr>
          </a:p>
        </p:txBody>
      </p:sp>
    </p:spTree>
    <p:extLst>
      <p:ext uri="{BB962C8B-B14F-4D97-AF65-F5344CB8AC3E}">
        <p14:creationId xmlns:p14="http://schemas.microsoft.com/office/powerpoint/2010/main" val="750577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证明（</a:t>
            </a:r>
            <a:r>
              <a:rPr kumimoji="1" lang="en-US" altLang="zh-CN" dirty="0"/>
              <a:t>cont.)</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r>
                  <a:rPr kumimoji="1" lang="en-US" altLang="zh-CN" dirty="0"/>
                  <a:t>2.</a:t>
                </a:r>
                <a:r>
                  <a:rPr kumimoji="1" lang="zh-CN" altLang="en-US" dirty="0"/>
                  <a:t> 训练误差为：</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𝐸𝑅𝑅</m:t>
                        </m:r>
                      </m:e>
                      <m:sub>
                        <m:r>
                          <a:rPr kumimoji="1" lang="en-US" altLang="zh-CN" i="1">
                            <a:latin typeface="Cambria Math" charset="0"/>
                          </a:rPr>
                          <m:t>𝑡𝑟𝑎𝑖𝑛</m:t>
                        </m:r>
                      </m:sub>
                    </m:sSub>
                    <m:d>
                      <m:dPr>
                        <m:ctrlPr>
                          <a:rPr kumimoji="1" lang="mr-IN" altLang="zh-CN" i="1">
                            <a:latin typeface="Cambria Math" panose="02040503050406030204" pitchFamily="18" charset="0"/>
                          </a:rPr>
                        </m:ctrlPr>
                      </m:dPr>
                      <m:e>
                        <m:r>
                          <a:rPr kumimoji="1" lang="en-US" altLang="zh-CN" i="1">
                            <a:latin typeface="Cambria Math" charset="0"/>
                          </a:rPr>
                          <m:t>𝑓</m:t>
                        </m:r>
                        <m:d>
                          <m:dPr>
                            <m:ctrlPr>
                              <a:rPr kumimoji="1" lang="mr-IN" altLang="zh-CN" i="1">
                                <a:latin typeface="Cambria Math" panose="02040503050406030204" pitchFamily="18" charset="0"/>
                              </a:rPr>
                            </m:ctrlPr>
                          </m:dPr>
                          <m:e>
                            <m:r>
                              <a:rPr kumimoji="1" lang="en-US" altLang="zh-CN" b="1" i="1">
                                <a:latin typeface="Cambria Math" charset="0"/>
                              </a:rPr>
                              <m:t>𝒙</m:t>
                            </m:r>
                          </m:e>
                        </m:d>
                      </m:e>
                    </m:d>
                    <m:r>
                      <a:rPr kumimoji="1" lang="en-US" altLang="zh-CN" i="1">
                        <a:latin typeface="Cambria Math" charset="0"/>
                      </a:rPr>
                      <m:t>=</m:t>
                    </m:r>
                    <m:f>
                      <m:fPr>
                        <m:ctrlPr>
                          <a:rPr kumimoji="1" lang="mr-IN" altLang="zh-CN" i="1">
                            <a:latin typeface="Cambria Math" panose="02040503050406030204" pitchFamily="18" charset="0"/>
                          </a:rPr>
                        </m:ctrlPr>
                      </m:fPr>
                      <m:num>
                        <m:r>
                          <a:rPr kumimoji="1" lang="en-US" altLang="zh-CN" i="1">
                            <a:latin typeface="Cambria Math" charset="0"/>
                          </a:rPr>
                          <m:t>1</m:t>
                        </m:r>
                      </m:num>
                      <m:den>
                        <m:r>
                          <a:rPr kumimoji="1" lang="en-US" altLang="zh-CN" i="1">
                            <a:latin typeface="Cambria Math" charset="0"/>
                          </a:rPr>
                          <m:t>𝑁</m:t>
                        </m:r>
                      </m:den>
                    </m:f>
                    <m:d>
                      <m:dPr>
                        <m:begChr m:val="|"/>
                        <m:endChr m:val="|"/>
                        <m:ctrlPr>
                          <a:rPr kumimoji="1" lang="hr-HR" altLang="zh-CN" i="1">
                            <a:latin typeface="Cambria Math" panose="02040503050406030204" pitchFamily="18" charset="0"/>
                          </a:rPr>
                        </m:ctrlPr>
                      </m:dPr>
                      <m:e>
                        <m:d>
                          <m:dPr>
                            <m:begChr m:val="{"/>
                            <m:endChr m:val="}"/>
                            <m:ctrlPr>
                              <a:rPr kumimoji="1" lang="hr-HR" altLang="zh-CN" i="1">
                                <a:latin typeface="Cambria Math" panose="02040503050406030204" pitchFamily="18" charset="0"/>
                              </a:rPr>
                            </m:ctrlPr>
                          </m:dPr>
                          <m:e>
                            <m:r>
                              <a:rPr kumimoji="1" lang="en-US" altLang="zh-CN" i="1">
                                <a:latin typeface="Cambria Math" charset="0"/>
                              </a:rPr>
                              <m:t>𝑖</m:t>
                            </m:r>
                            <m:r>
                              <a:rPr kumimoji="1" lang="en-US" altLang="zh-CN" i="1">
                                <a:latin typeface="Cambria Math" charset="0"/>
                              </a:rPr>
                              <m:t>:</m:t>
                            </m:r>
                            <m:sSub>
                              <m:sSubPr>
                                <m:ctrlPr>
                                  <a:rPr kumimoji="1" lang="en-US" altLang="zh-CN" i="1">
                                    <a:latin typeface="Cambria Math" panose="02040503050406030204" pitchFamily="18" charset="0"/>
                                  </a:rPr>
                                </m:ctrlPr>
                              </m:sSubPr>
                              <m:e>
                                <m:r>
                                  <a:rPr kumimoji="1" lang="en-US" altLang="zh-CN" i="1">
                                    <a:latin typeface="Cambria Math" charset="0"/>
                                  </a:rPr>
                                  <m:t>𝑦</m:t>
                                </m:r>
                              </m:e>
                              <m:sub>
                                <m:r>
                                  <a:rPr kumimoji="1" lang="en-US" altLang="zh-CN" i="1">
                                    <a:latin typeface="Cambria Math" charset="0"/>
                                  </a:rPr>
                                  <m:t>𝑖</m:t>
                                </m:r>
                              </m:sub>
                            </m:sSub>
                            <m:r>
                              <a:rPr kumimoji="1" lang="en-US" altLang="zh-CN" i="1">
                                <a:latin typeface="Cambria Math" charset="0"/>
                              </a:rPr>
                              <m:t>≠</m:t>
                            </m:r>
                            <m:r>
                              <a:rPr kumimoji="1" lang="en-US" altLang="zh-CN" i="1">
                                <a:latin typeface="Cambria Math" charset="0"/>
                              </a:rPr>
                              <m:t>𝑠𝑔𝑛</m:t>
                            </m:r>
                            <m:d>
                              <m:dPr>
                                <m:ctrlPr>
                                  <a:rPr kumimoji="1" lang="mr-IN" altLang="zh-CN" i="1">
                                    <a:latin typeface="Cambria Math" panose="02040503050406030204" pitchFamily="18" charset="0"/>
                                  </a:rPr>
                                </m:ctrlPr>
                              </m:dPr>
                              <m:e>
                                <m:r>
                                  <a:rPr kumimoji="1" lang="en-US" altLang="zh-CN" i="1">
                                    <a:latin typeface="Cambria Math" charset="0"/>
                                  </a:rPr>
                                  <m:t>𝑓</m:t>
                                </m:r>
                                <m:d>
                                  <m:dPr>
                                    <m:ctrlPr>
                                      <a:rPr kumimoji="1" lang="mr-IN"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1" i="1">
                                            <a:latin typeface="Cambria Math" charset="0"/>
                                          </a:rPr>
                                          <m:t>𝒙</m:t>
                                        </m:r>
                                      </m:e>
                                      <m:sub>
                                        <m:r>
                                          <a:rPr kumimoji="1" lang="en-US" altLang="zh-CN" i="1">
                                            <a:latin typeface="Cambria Math" charset="0"/>
                                          </a:rPr>
                                          <m:t>𝑖</m:t>
                                        </m:r>
                                      </m:sub>
                                    </m:sSub>
                                  </m:e>
                                </m:d>
                              </m:e>
                            </m:d>
                          </m:e>
                        </m:d>
                      </m:e>
                    </m:d>
                  </m:oMath>
                </a14:m>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rotWithShape="0">
                <a:blip r:embed="rId3"/>
                <a:stretch>
                  <a:fillRect l="-964" t="-466"/>
                </a:stretch>
              </a:blipFill>
            </p:spPr>
            <p:txBody>
              <a:bodyPr/>
              <a:lstStyle/>
              <a:p>
                <a:r>
                  <a:rPr lang="zh-CN" altLang="en-US">
                    <a:noFill/>
                  </a:rPr>
                  <a:t> </a:t>
                </a:r>
              </a:p>
            </p:txBody>
          </p:sp>
        </mc:Fallback>
      </mc:AlternateContent>
      <p:sp>
        <p:nvSpPr>
          <p:cNvPr id="8" name="Rectangle 12"/>
          <p:cNvSpPr>
            <a:spLocks noChangeArrowheads="1"/>
          </p:cNvSpPr>
          <p:nvPr/>
        </p:nvSpPr>
        <p:spPr bwMode="auto">
          <a:xfrm>
            <a:off x="1" y="5858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10" name="Rectangle 13"/>
          <p:cNvSpPr>
            <a:spLocks noChangeArrowheads="1"/>
          </p:cNvSpPr>
          <p:nvPr/>
        </p:nvSpPr>
        <p:spPr bwMode="auto">
          <a:xfrm>
            <a:off x="1" y="1243913"/>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12" name="Rectangle 14"/>
          <p:cNvSpPr>
            <a:spLocks noChangeArrowheads="1"/>
          </p:cNvSpPr>
          <p:nvPr/>
        </p:nvSpPr>
        <p:spPr bwMode="auto">
          <a:xfrm>
            <a:off x="1" y="2496980"/>
            <a:ext cx="109581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a:spcBef>
                <a:spcPct val="0"/>
              </a:spcBef>
              <a:spcAft>
                <a:spcPct val="0"/>
              </a:spcAft>
            </a:pPr>
            <a:r>
              <a:rPr lang="zh-CN" altLang="zh-CN" sz="2400">
                <a:solidFill>
                  <a:schemeClr val="tx1"/>
                </a:solidFill>
                <a:latin typeface="Arial" charset="0"/>
              </a:rPr>
              <a:t>          </a:t>
            </a:r>
          </a:p>
        </p:txBody>
      </p:sp>
      <p:sp>
        <p:nvSpPr>
          <p:cNvPr id="16" name="Rectangle 16"/>
          <p:cNvSpPr>
            <a:spLocks noChangeArrowheads="1"/>
          </p:cNvSpPr>
          <p:nvPr/>
        </p:nvSpPr>
        <p:spPr bwMode="auto">
          <a:xfrm>
            <a:off x="1" y="432578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20" name="文本框 19"/>
          <p:cNvSpPr txBox="1"/>
          <p:nvPr/>
        </p:nvSpPr>
        <p:spPr>
          <a:xfrm>
            <a:off x="10365703" y="2566790"/>
            <a:ext cx="1295547"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0-1</a:t>
            </a:r>
            <a:r>
              <a:rPr kumimoji="1" lang="zh-CN" altLang="en-US" sz="2400" dirty="0">
                <a:latin typeface="Microsoft YaHei" charset="-122"/>
                <a:ea typeface="Microsoft YaHei" charset="-122"/>
                <a:cs typeface="Microsoft YaHei" charset="-122"/>
              </a:rPr>
              <a:t>损失</a:t>
            </a:r>
          </a:p>
        </p:txBody>
      </p:sp>
      <p:sp>
        <p:nvSpPr>
          <p:cNvPr id="21" name="文本框 20"/>
          <p:cNvSpPr txBox="1"/>
          <p:nvPr/>
        </p:nvSpPr>
        <p:spPr>
          <a:xfrm>
            <a:off x="10305590" y="3721850"/>
            <a:ext cx="1415772" cy="461665"/>
          </a:xfrm>
          <a:prstGeom prst="rect">
            <a:avLst/>
          </a:prstGeom>
          <a:noFill/>
        </p:spPr>
        <p:txBody>
          <a:bodyPr wrap="none" rtlCol="0">
            <a:spAutoFit/>
          </a:bodyPr>
          <a:lstStyle/>
          <a:p>
            <a:r>
              <a:rPr kumimoji="1" lang="zh-CN" altLang="en-US" sz="2400" dirty="0">
                <a:solidFill>
                  <a:srgbClr val="C00000"/>
                </a:solidFill>
                <a:latin typeface="Microsoft YaHei" charset="-122"/>
                <a:ea typeface="Microsoft YaHei" charset="-122"/>
                <a:cs typeface="Microsoft YaHei" charset="-122"/>
              </a:rPr>
              <a:t>指数损失</a:t>
            </a:r>
          </a:p>
        </p:txBody>
      </p:sp>
      <mc:AlternateContent xmlns:mc="http://schemas.openxmlformats.org/markup-compatibility/2006" xmlns:a14="http://schemas.microsoft.com/office/drawing/2010/main">
        <mc:Choice Requires="a14">
          <p:sp>
            <p:nvSpPr>
              <p:cNvPr id="4" name="矩形 3"/>
              <p:cNvSpPr/>
              <p:nvPr/>
            </p:nvSpPr>
            <p:spPr>
              <a:xfrm>
                <a:off x="6697218" y="40993"/>
                <a:ext cx="4252574" cy="722314"/>
              </a:xfrm>
              <a:prstGeom prst="rect">
                <a:avLst/>
              </a:prstGeom>
              <a:ln w="2540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ctrlPr>
                            <a:rPr kumimoji="1" lang="is-IS" altLang="zh-CN" sz="2000" i="1" smtClean="0">
                              <a:solidFill>
                                <a:schemeClr val="bg1"/>
                              </a:solidFill>
                              <a:latin typeface="Cambria Math" panose="02040503050406030204" pitchFamily="18" charset="0"/>
                            </a:rPr>
                          </m:ctrlPr>
                        </m:naryPr>
                        <m:sub>
                          <m:r>
                            <m:rPr>
                              <m:brk m:alnAt="25"/>
                            </m:rPr>
                            <a:rPr kumimoji="1" lang="en-US" altLang="zh-CN" sz="2000" i="1">
                              <a:solidFill>
                                <a:schemeClr val="bg1"/>
                              </a:solidFill>
                              <a:latin typeface="Cambria Math" charset="0"/>
                            </a:rPr>
                            <m:t>𝑚</m:t>
                          </m:r>
                          <m:r>
                            <a:rPr kumimoji="1" lang="en-US" altLang="zh-CN" sz="2000" i="1">
                              <a:solidFill>
                                <a:schemeClr val="bg1"/>
                              </a:solidFill>
                              <a:latin typeface="Cambria Math" charset="0"/>
                            </a:rPr>
                            <m:t>=1</m:t>
                          </m:r>
                        </m:sub>
                        <m:sup>
                          <m:r>
                            <a:rPr kumimoji="1" lang="en-US" altLang="zh-CN" sz="2000" i="1">
                              <a:solidFill>
                                <a:schemeClr val="bg1"/>
                              </a:solidFill>
                              <a:latin typeface="Cambria Math" charset="0"/>
                            </a:rPr>
                            <m:t>𝑀</m:t>
                          </m:r>
                        </m:sup>
                        <m:e>
                          <m:sSub>
                            <m:sSubPr>
                              <m:ctrlPr>
                                <a:rPr kumimoji="1" lang="en-US" altLang="zh-CN" sz="2000" i="1" smtClean="0">
                                  <a:solidFill>
                                    <a:schemeClr val="bg1"/>
                                  </a:solidFill>
                                  <a:latin typeface="Cambria Math" panose="02040503050406030204" pitchFamily="18" charset="0"/>
                                </a:rPr>
                              </m:ctrlPr>
                            </m:sSubPr>
                            <m:e>
                              <m:r>
                                <a:rPr kumimoji="1" lang="en-US" altLang="zh-CN" sz="2000" i="1">
                                  <a:solidFill>
                                    <a:schemeClr val="bg1"/>
                                  </a:solidFill>
                                  <a:latin typeface="Cambria Math" charset="0"/>
                                </a:rPr>
                                <m:t>𝑍</m:t>
                              </m:r>
                            </m:e>
                            <m:sub>
                              <m:r>
                                <a:rPr kumimoji="1" lang="en-US" altLang="zh-CN" sz="2000" i="1">
                                  <a:solidFill>
                                    <a:schemeClr val="bg1"/>
                                  </a:solidFill>
                                  <a:latin typeface="Cambria Math" charset="0"/>
                                </a:rPr>
                                <m:t>𝑚</m:t>
                              </m:r>
                            </m:sub>
                          </m:sSub>
                        </m:e>
                      </m:nary>
                      <m:r>
                        <a:rPr kumimoji="1" lang="en-US" altLang="zh-CN" sz="2000" i="1">
                          <a:solidFill>
                            <a:schemeClr val="bg1"/>
                          </a:solidFill>
                          <a:latin typeface="Cambria Math" charset="0"/>
                        </a:rPr>
                        <m:t>=</m:t>
                      </m:r>
                      <m:f>
                        <m:fPr>
                          <m:ctrlPr>
                            <a:rPr kumimoji="1" lang="mr-IN" altLang="zh-CN" sz="2000" i="1" smtClean="0">
                              <a:solidFill>
                                <a:schemeClr val="bg1"/>
                              </a:solidFill>
                              <a:latin typeface="Cambria Math" panose="02040503050406030204" pitchFamily="18" charset="0"/>
                            </a:rPr>
                          </m:ctrlPr>
                        </m:fPr>
                        <m:num>
                          <m:r>
                            <a:rPr kumimoji="1" lang="en-US" altLang="zh-CN" sz="2000" i="1">
                              <a:solidFill>
                                <a:schemeClr val="bg1"/>
                              </a:solidFill>
                              <a:latin typeface="Cambria Math" charset="0"/>
                            </a:rPr>
                            <m:t>1</m:t>
                          </m:r>
                        </m:num>
                        <m:den>
                          <m:r>
                            <a:rPr kumimoji="1" lang="en-US" altLang="zh-CN" sz="2000" i="1">
                              <a:solidFill>
                                <a:schemeClr val="bg1"/>
                              </a:solidFill>
                              <a:latin typeface="Cambria Math" charset="0"/>
                            </a:rPr>
                            <m:t>𝑁</m:t>
                          </m:r>
                        </m:den>
                      </m:f>
                      <m:nary>
                        <m:naryPr>
                          <m:chr m:val="∑"/>
                          <m:limLoc m:val="subSup"/>
                          <m:ctrlPr>
                            <a:rPr kumimoji="1" lang="is-IS" altLang="zh-CN" sz="2000" i="1">
                              <a:solidFill>
                                <a:schemeClr val="bg1"/>
                              </a:solidFill>
                              <a:latin typeface="Cambria Math" panose="02040503050406030204" pitchFamily="18" charset="0"/>
                            </a:rPr>
                          </m:ctrlPr>
                        </m:naryPr>
                        <m:sub>
                          <m:r>
                            <m:rPr>
                              <m:brk m:alnAt="25"/>
                            </m:rPr>
                            <a:rPr kumimoji="1" lang="en-US" altLang="zh-CN" sz="2000" i="1">
                              <a:solidFill>
                                <a:schemeClr val="bg1"/>
                              </a:solidFill>
                              <a:latin typeface="Cambria Math" charset="0"/>
                            </a:rPr>
                            <m:t>𝑖</m:t>
                          </m:r>
                          <m:r>
                            <a:rPr kumimoji="1" lang="en-US" altLang="zh-CN" sz="2000" i="1">
                              <a:solidFill>
                                <a:schemeClr val="bg1"/>
                              </a:solidFill>
                              <a:latin typeface="Cambria Math" charset="0"/>
                            </a:rPr>
                            <m:t>=1</m:t>
                          </m:r>
                        </m:sub>
                        <m:sup>
                          <m:r>
                            <a:rPr kumimoji="1" lang="en-US" altLang="zh-CN" sz="2000" i="1">
                              <a:solidFill>
                                <a:schemeClr val="bg1"/>
                              </a:solidFill>
                              <a:latin typeface="Cambria Math" charset="0"/>
                            </a:rPr>
                            <m:t>𝑁</m:t>
                          </m:r>
                        </m:sup>
                        <m:e>
                          <m:r>
                            <m:rPr>
                              <m:sty m:val="p"/>
                            </m:rPr>
                            <a:rPr lang="en-US" altLang="zh-CN" sz="2000" i="0">
                              <a:solidFill>
                                <a:schemeClr val="bg1"/>
                              </a:solidFill>
                              <a:latin typeface="Cambria Math" charset="0"/>
                            </a:rPr>
                            <m:t>exp</m:t>
                          </m:r>
                          <m:d>
                            <m:dPr>
                              <m:ctrlPr>
                                <a:rPr lang="mr-IN" altLang="zh-CN" sz="2000" i="1">
                                  <a:solidFill>
                                    <a:schemeClr val="bg1"/>
                                  </a:solidFill>
                                  <a:latin typeface="Cambria Math" panose="02040503050406030204" pitchFamily="18" charset="0"/>
                                </a:rPr>
                              </m:ctrlPr>
                            </m:dPr>
                            <m:e>
                              <m:r>
                                <a:rPr lang="en-US" altLang="zh-CN" sz="2000" i="1">
                                  <a:solidFill>
                                    <a:schemeClr val="bg1"/>
                                  </a:solidFill>
                                  <a:latin typeface="Cambria Math" charset="0"/>
                                </a:rPr>
                                <m:t>−</m:t>
                              </m:r>
                              <m:sSub>
                                <m:sSubPr>
                                  <m:ctrlPr>
                                    <a:rPr kumimoji="1" lang="en-US" altLang="zh-CN" sz="2000" i="1">
                                      <a:solidFill>
                                        <a:schemeClr val="bg1"/>
                                      </a:solidFill>
                                      <a:latin typeface="Cambria Math" panose="02040503050406030204" pitchFamily="18" charset="0"/>
                                      <a:ea typeface="Cambria Math" charset="0"/>
                                      <a:cs typeface="Cambria Math" charset="0"/>
                                    </a:rPr>
                                  </m:ctrlPr>
                                </m:sSubPr>
                                <m:e>
                                  <m:r>
                                    <a:rPr kumimoji="1" lang="en-US" altLang="zh-CN" sz="2000" i="1">
                                      <a:solidFill>
                                        <a:schemeClr val="bg1"/>
                                      </a:solidFill>
                                      <a:latin typeface="Cambria Math" charset="0"/>
                                      <a:ea typeface="Cambria Math" charset="0"/>
                                      <a:cs typeface="Cambria Math" charset="0"/>
                                    </a:rPr>
                                    <m:t>𝑦</m:t>
                                  </m:r>
                                </m:e>
                                <m:sub>
                                  <m:r>
                                    <a:rPr kumimoji="1" lang="en-US" altLang="zh-CN" sz="2000" i="1">
                                      <a:solidFill>
                                        <a:schemeClr val="bg1"/>
                                      </a:solidFill>
                                      <a:latin typeface="Cambria Math" charset="0"/>
                                      <a:ea typeface="Cambria Math" charset="0"/>
                                      <a:cs typeface="Cambria Math" charset="0"/>
                                    </a:rPr>
                                    <m:t>𝑖</m:t>
                                  </m:r>
                                </m:sub>
                              </m:sSub>
                              <m:r>
                                <a:rPr kumimoji="1" lang="en-US" altLang="zh-CN" sz="2000" i="1">
                                  <a:solidFill>
                                    <a:schemeClr val="bg1"/>
                                  </a:solidFill>
                                  <a:latin typeface="Cambria Math" charset="0"/>
                                  <a:ea typeface="Cambria Math" charset="0"/>
                                  <a:cs typeface="Cambria Math" charset="0"/>
                                </a:rPr>
                                <m:t>𝑓</m:t>
                              </m:r>
                              <m:d>
                                <m:dPr>
                                  <m:ctrlPr>
                                    <a:rPr kumimoji="1" lang="mr-IN" altLang="zh-CN" sz="2000" i="1">
                                      <a:solidFill>
                                        <a:schemeClr val="bg1"/>
                                      </a:solidFill>
                                      <a:latin typeface="Cambria Math" panose="02040503050406030204" pitchFamily="18" charset="0"/>
                                    </a:rPr>
                                  </m:ctrlPr>
                                </m:dPr>
                                <m:e>
                                  <m:sSub>
                                    <m:sSubPr>
                                      <m:ctrlPr>
                                        <a:rPr kumimoji="1" lang="en-US" altLang="zh-CN" sz="2000" i="1">
                                          <a:solidFill>
                                            <a:schemeClr val="bg1"/>
                                          </a:solidFill>
                                          <a:latin typeface="Cambria Math" panose="02040503050406030204" pitchFamily="18" charset="0"/>
                                        </a:rPr>
                                      </m:ctrlPr>
                                    </m:sSubPr>
                                    <m:e>
                                      <m:r>
                                        <a:rPr kumimoji="1" lang="en-US" altLang="zh-CN" sz="2000" b="1">
                                          <a:solidFill>
                                            <a:schemeClr val="bg1"/>
                                          </a:solidFill>
                                          <a:latin typeface="Cambria Math" charset="0"/>
                                        </a:rPr>
                                        <m:t>𝐱</m:t>
                                      </m:r>
                                    </m:e>
                                    <m:sub>
                                      <m:r>
                                        <a:rPr kumimoji="1" lang="en-US" altLang="zh-CN" sz="2000" i="1">
                                          <a:solidFill>
                                            <a:schemeClr val="bg1"/>
                                          </a:solidFill>
                                          <a:latin typeface="Cambria Math" charset="0"/>
                                        </a:rPr>
                                        <m:t>𝑖</m:t>
                                      </m:r>
                                    </m:sub>
                                  </m:sSub>
                                </m:e>
                              </m:d>
                            </m:e>
                          </m:d>
                        </m:e>
                      </m:nary>
                    </m:oMath>
                  </m:oMathPara>
                </a14:m>
                <a:endParaRPr lang="zh-CN" altLang="en-US" sz="2000" dirty="0">
                  <a:solidFill>
                    <a:schemeClr val="bg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697218" y="40993"/>
                <a:ext cx="4252574" cy="722314"/>
              </a:xfrm>
              <a:prstGeom prst="rect">
                <a:avLst/>
              </a:prstGeom>
              <a:blipFill rotWithShape="0">
                <a:blip r:embed="rId4"/>
                <a:stretch>
                  <a:fillRect/>
                </a:stretch>
              </a:blipFill>
              <a:ln w="25400">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956480" y="4524782"/>
                <a:ext cx="2235740" cy="974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latin typeface="Cambria Math" charset="0"/>
                        </a:rPr>
                        <m:t>=</m:t>
                      </m:r>
                      <m:nary>
                        <m:naryPr>
                          <m:chr m:val="∏"/>
                          <m:limLoc m:val="subSup"/>
                          <m:ctrlPr>
                            <a:rPr kumimoji="1" lang="is-IS" altLang="zh-CN" sz="2800" i="1">
                              <a:latin typeface="Cambria Math" panose="02040503050406030204" pitchFamily="18" charset="0"/>
                            </a:rPr>
                          </m:ctrlPr>
                        </m:naryPr>
                        <m:sub>
                          <m:r>
                            <m:rPr>
                              <m:brk m:alnAt="25"/>
                            </m:rPr>
                            <a:rPr kumimoji="1" lang="en-US" altLang="zh-CN" sz="2800" i="1">
                              <a:latin typeface="Cambria Math" charset="0"/>
                            </a:rPr>
                            <m:t>𝑚</m:t>
                          </m:r>
                          <m:r>
                            <a:rPr kumimoji="1" lang="en-US" altLang="zh-CN" sz="2800" i="1">
                              <a:latin typeface="Cambria Math" charset="0"/>
                            </a:rPr>
                            <m:t>=1</m:t>
                          </m:r>
                        </m:sub>
                        <m:sup>
                          <m:r>
                            <a:rPr kumimoji="1" lang="en-US" altLang="zh-CN" sz="2800" i="1">
                              <a:latin typeface="Cambria Math" charset="0"/>
                            </a:rPr>
                            <m:t>𝑀</m:t>
                          </m:r>
                        </m:sup>
                        <m:e>
                          <m:sSub>
                            <m:sSubPr>
                              <m:ctrlPr>
                                <a:rPr kumimoji="1" lang="en-US" altLang="zh-CN" sz="2800" i="1">
                                  <a:latin typeface="Cambria Math" panose="02040503050406030204" pitchFamily="18" charset="0"/>
                                </a:rPr>
                              </m:ctrlPr>
                            </m:sSubPr>
                            <m:e>
                              <m:r>
                                <a:rPr kumimoji="1" lang="en-US" altLang="zh-CN" sz="2800" i="1">
                                  <a:latin typeface="Cambria Math" charset="0"/>
                                </a:rPr>
                                <m:t>𝑍</m:t>
                              </m:r>
                            </m:e>
                            <m:sub>
                              <m:r>
                                <a:rPr kumimoji="1" lang="en-US" altLang="zh-CN" sz="2800" i="1">
                                  <a:latin typeface="Cambria Math" charset="0"/>
                                </a:rPr>
                                <m:t>𝑚</m:t>
                              </m:r>
                            </m:sub>
                          </m:sSub>
                        </m:e>
                      </m:nary>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4956480" y="4524782"/>
                <a:ext cx="2235740" cy="97417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975416" y="2318531"/>
                <a:ext cx="5194884"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a:latin typeface="Cambria Math" charset="0"/>
                        </a:rPr>
                        <m:t>=</m:t>
                      </m:r>
                      <m:f>
                        <m:fPr>
                          <m:ctrlPr>
                            <a:rPr kumimoji="1" lang="mr-IN" altLang="zh-CN" sz="2800" i="1">
                              <a:latin typeface="Cambria Math" panose="02040503050406030204" pitchFamily="18" charset="0"/>
                            </a:rPr>
                          </m:ctrlPr>
                        </m:fPr>
                        <m:num>
                          <m:r>
                            <a:rPr kumimoji="1" lang="en-US" altLang="zh-CN" sz="2800" i="1">
                              <a:latin typeface="Cambria Math" charset="0"/>
                            </a:rPr>
                            <m:t>1</m:t>
                          </m:r>
                        </m:num>
                        <m:den>
                          <m:r>
                            <a:rPr kumimoji="1" lang="en-US" altLang="zh-CN" sz="2800" i="1">
                              <a:latin typeface="Cambria Math" charset="0"/>
                            </a:rPr>
                            <m:t>𝑁</m:t>
                          </m:r>
                        </m:den>
                      </m:f>
                      <m:nary>
                        <m:naryPr>
                          <m:chr m:val="∑"/>
                          <m:limLoc m:val="subSup"/>
                          <m:ctrlPr>
                            <a:rPr kumimoji="1" lang="is-IS" altLang="zh-CN" sz="2800" i="1">
                              <a:latin typeface="Cambria Math" panose="02040503050406030204" pitchFamily="18" charset="0"/>
                            </a:rPr>
                          </m:ctrlPr>
                        </m:naryPr>
                        <m:sub>
                          <m:r>
                            <m:rPr>
                              <m:brk m:alnAt="25"/>
                            </m:rPr>
                            <a:rPr kumimoji="1" lang="en-US" altLang="zh-CN" sz="2800" i="1">
                              <a:latin typeface="Cambria Math" charset="0"/>
                            </a:rPr>
                            <m:t>𝑖</m:t>
                          </m:r>
                          <m:r>
                            <a:rPr kumimoji="1" lang="en-US" altLang="zh-CN" sz="2800" i="1">
                              <a:latin typeface="Cambria Math" charset="0"/>
                            </a:rPr>
                            <m:t>=1</m:t>
                          </m:r>
                        </m:sub>
                        <m:sup>
                          <m:r>
                            <a:rPr kumimoji="1" lang="en-US" altLang="zh-CN" sz="2800" i="1">
                              <a:latin typeface="Cambria Math" charset="0"/>
                            </a:rPr>
                            <m:t>𝑁</m:t>
                          </m:r>
                        </m:sup>
                        <m:e>
                          <m:d>
                            <m:dPr>
                              <m:begChr m:val="{"/>
                              <m:endChr m:val=""/>
                              <m:ctrlPr>
                                <a:rPr kumimoji="1" lang="is-IS" altLang="zh-CN" sz="2800" i="1">
                                  <a:latin typeface="Cambria Math" panose="02040503050406030204" pitchFamily="18" charset="0"/>
                                </a:rPr>
                              </m:ctrlPr>
                            </m:dPr>
                            <m:e>
                              <m:m>
                                <m:mPr>
                                  <m:mcs>
                                    <m:mc>
                                      <m:mcPr>
                                        <m:count m:val="2"/>
                                        <m:mcJc m:val="center"/>
                                      </m:mcPr>
                                    </m:mc>
                                  </m:mcs>
                                  <m:ctrlPr>
                                    <a:rPr kumimoji="1" lang="mr-IN" altLang="zh-CN" sz="2800" i="1">
                                      <a:latin typeface="Cambria Math" panose="02040503050406030204" pitchFamily="18" charset="0"/>
                                    </a:rPr>
                                  </m:ctrlPr>
                                </m:mPr>
                                <m:mr>
                                  <m:e>
                                    <m:r>
                                      <m:rPr>
                                        <m:brk m:alnAt="7"/>
                                      </m:rPr>
                                      <a:rPr kumimoji="1" lang="en-US" altLang="zh-CN" sz="2800" i="1">
                                        <a:latin typeface="Cambria Math" charset="0"/>
                                      </a:rPr>
                                      <m:t>1</m:t>
                                    </m:r>
                                  </m:e>
                                  <m:e>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𝑦</m:t>
                                        </m:r>
                                      </m:e>
                                      <m:sub>
                                        <m:r>
                                          <a:rPr kumimoji="1" lang="en-US" altLang="zh-CN" sz="2800" i="1">
                                            <a:latin typeface="Cambria Math" charset="0"/>
                                            <a:ea typeface="Cambria Math" charset="0"/>
                                            <a:cs typeface="Cambria Math" charset="0"/>
                                          </a:rPr>
                                          <m:t>𝑖</m:t>
                                        </m:r>
                                      </m:sub>
                                    </m:sSub>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𝑠𝑔𝑛</m:t>
                                    </m:r>
                                    <m:d>
                                      <m:dPr>
                                        <m:ctrlPr>
                                          <a:rPr kumimoji="1" lang="mr-IN" altLang="zh-CN" sz="2800" i="1">
                                            <a:latin typeface="Cambria Math" panose="02040503050406030204" pitchFamily="18" charset="0"/>
                                            <a:ea typeface="Cambria Math" charset="0"/>
                                            <a:cs typeface="Cambria Math" charset="0"/>
                                          </a:rPr>
                                        </m:ctrlPr>
                                      </m:dPr>
                                      <m:e>
                                        <m:r>
                                          <a:rPr kumimoji="1" lang="en-US" altLang="zh-CN" sz="2800" i="1">
                                            <a:latin typeface="Cambria Math" charset="0"/>
                                            <a:ea typeface="Cambria Math" charset="0"/>
                                            <a:cs typeface="Cambria Math" charset="0"/>
                                          </a:rPr>
                                          <m:t>𝑓</m:t>
                                        </m:r>
                                        <m:d>
                                          <m:dPr>
                                            <m:ctrlPr>
                                              <a:rPr kumimoji="1" lang="mr-IN"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b="1" i="1">
                                                    <a:latin typeface="Cambria Math" charset="0"/>
                                                  </a:rPr>
                                                  <m:t>𝒙</m:t>
                                                </m:r>
                                              </m:e>
                                              <m:sub>
                                                <m:r>
                                                  <a:rPr kumimoji="1" lang="en-US" altLang="zh-CN" sz="2800" i="1">
                                                    <a:latin typeface="Cambria Math" charset="0"/>
                                                  </a:rPr>
                                                  <m:t>𝑖</m:t>
                                                </m:r>
                                              </m:sub>
                                            </m:sSub>
                                          </m:e>
                                        </m:d>
                                      </m:e>
                                    </m:d>
                                  </m:e>
                                </m:mr>
                                <m:mr>
                                  <m:e>
                                    <m:r>
                                      <a:rPr kumimoji="1" lang="en-US" altLang="zh-CN" sz="2800" i="1">
                                        <a:latin typeface="Cambria Math" charset="0"/>
                                      </a:rPr>
                                      <m:t>0</m:t>
                                    </m:r>
                                  </m:e>
                                  <m:e>
                                    <m:r>
                                      <a:rPr kumimoji="1" lang="en-US" altLang="zh-CN" sz="2800" i="1">
                                        <a:latin typeface="Cambria Math" charset="0"/>
                                      </a:rPr>
                                      <m:t>𝑒𝑠𝑙𝑒</m:t>
                                    </m:r>
                                  </m:e>
                                </m:mr>
                              </m:m>
                            </m:e>
                          </m:d>
                        </m:e>
                      </m:nary>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975416" y="2318531"/>
                <a:ext cx="5194884" cy="1053494"/>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975416" y="3485956"/>
                <a:ext cx="4176208" cy="974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mr-IN" altLang="zh-CN" sz="2800" i="1" smtClean="0">
                          <a:latin typeface="Cambria Math" charset="0"/>
                          <a:ea typeface="Cambria Math" charset="0"/>
                          <a:cs typeface="Cambria Math" charset="0"/>
                        </a:rPr>
                        <m:t>≤</m:t>
                      </m:r>
                      <m:f>
                        <m:fPr>
                          <m:ctrlPr>
                            <a:rPr kumimoji="1" lang="mr-IN" altLang="zh-CN" sz="2800" i="1">
                              <a:latin typeface="Cambria Math" panose="02040503050406030204" pitchFamily="18" charset="0"/>
                            </a:rPr>
                          </m:ctrlPr>
                        </m:fPr>
                        <m:num>
                          <m:r>
                            <a:rPr kumimoji="1" lang="en-US" altLang="zh-CN" sz="2800" i="1">
                              <a:latin typeface="Cambria Math" charset="0"/>
                            </a:rPr>
                            <m:t>1</m:t>
                          </m:r>
                        </m:num>
                        <m:den>
                          <m:r>
                            <a:rPr kumimoji="1" lang="en-US" altLang="zh-CN" sz="2800" i="1">
                              <a:latin typeface="Cambria Math" charset="0"/>
                            </a:rPr>
                            <m:t>𝑁</m:t>
                          </m:r>
                        </m:den>
                      </m:f>
                      <m:nary>
                        <m:naryPr>
                          <m:chr m:val="∑"/>
                          <m:limLoc m:val="subSup"/>
                          <m:ctrlPr>
                            <a:rPr kumimoji="1" lang="is-IS" altLang="zh-CN" sz="2800" i="1">
                              <a:latin typeface="Cambria Math" panose="02040503050406030204" pitchFamily="18" charset="0"/>
                            </a:rPr>
                          </m:ctrlPr>
                        </m:naryPr>
                        <m:sub>
                          <m:r>
                            <m:rPr>
                              <m:brk m:alnAt="25"/>
                            </m:rPr>
                            <a:rPr kumimoji="1" lang="en-US" altLang="zh-CN" sz="2800" i="1">
                              <a:latin typeface="Cambria Math" charset="0"/>
                            </a:rPr>
                            <m:t>𝑖</m:t>
                          </m:r>
                          <m:r>
                            <a:rPr kumimoji="1" lang="en-US" altLang="zh-CN" sz="2800" i="1">
                              <a:latin typeface="Cambria Math" charset="0"/>
                            </a:rPr>
                            <m:t>=1</m:t>
                          </m:r>
                        </m:sub>
                        <m:sup>
                          <m:r>
                            <a:rPr kumimoji="1" lang="en-US" altLang="zh-CN" sz="2800" i="1">
                              <a:latin typeface="Cambria Math" charset="0"/>
                            </a:rPr>
                            <m:t>𝑁</m:t>
                          </m:r>
                        </m:sup>
                        <m:e>
                          <m:r>
                            <m:rPr>
                              <m:sty m:val="p"/>
                            </m:rPr>
                            <a:rPr lang="en-US" altLang="zh-CN" sz="2800" i="0">
                              <a:latin typeface="Cambria Math" charset="0"/>
                            </a:rPr>
                            <m:t>exp</m:t>
                          </m:r>
                          <m:d>
                            <m:dPr>
                              <m:ctrlPr>
                                <a:rPr lang="mr-IN" altLang="zh-CN" sz="2800" i="1">
                                  <a:latin typeface="Cambria Math" panose="02040503050406030204" pitchFamily="18" charset="0"/>
                                </a:rPr>
                              </m:ctrlPr>
                            </m:dPr>
                            <m:e>
                              <m:r>
                                <a:rPr lang="en-US" altLang="zh-CN" sz="2800" i="1">
                                  <a:latin typeface="Cambria Math" charset="0"/>
                                </a:rPr>
                                <m:t>−</m:t>
                              </m:r>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𝑦</m:t>
                                  </m:r>
                                </m:e>
                                <m:sub>
                                  <m:r>
                                    <a:rPr kumimoji="1" lang="en-US" altLang="zh-CN" sz="2800" i="1">
                                      <a:latin typeface="Cambria Math" charset="0"/>
                                      <a:ea typeface="Cambria Math" charset="0"/>
                                      <a:cs typeface="Cambria Math" charset="0"/>
                                    </a:rPr>
                                    <m:t>𝑖</m:t>
                                  </m:r>
                                </m:sub>
                              </m:sSub>
                              <m:r>
                                <a:rPr kumimoji="1" lang="en-US" altLang="zh-CN" sz="2800" i="1">
                                  <a:latin typeface="Cambria Math" charset="0"/>
                                  <a:ea typeface="Cambria Math" charset="0"/>
                                  <a:cs typeface="Cambria Math" charset="0"/>
                                </a:rPr>
                                <m:t>𝑓</m:t>
                              </m:r>
                              <m:d>
                                <m:dPr>
                                  <m:ctrlPr>
                                    <a:rPr kumimoji="1" lang="mr-IN"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b="1" i="1">
                                          <a:latin typeface="Cambria Math" charset="0"/>
                                        </a:rPr>
                                        <m:t>𝒙</m:t>
                                      </m:r>
                                    </m:e>
                                    <m:sub>
                                      <m:r>
                                        <a:rPr kumimoji="1" lang="en-US" altLang="zh-CN" sz="2800" i="1">
                                          <a:latin typeface="Cambria Math" charset="0"/>
                                        </a:rPr>
                                        <m:t>𝑖</m:t>
                                      </m:r>
                                    </m:sub>
                                  </m:sSub>
                                </m:e>
                              </m:d>
                            </m:e>
                          </m:d>
                        </m:e>
                      </m:nary>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4975416" y="3485956"/>
                <a:ext cx="4176208" cy="97417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46287" y="5551877"/>
                <a:ext cx="12245212" cy="578685"/>
              </a:xfrm>
              <a:prstGeom prst="rect">
                <a:avLst/>
              </a:prstGeom>
            </p:spPr>
            <p:txBody>
              <a:bodyPr wrap="none">
                <a:spAutoFit/>
              </a:bodyPr>
              <a:lstStyle/>
              <a:p>
                <a:r>
                  <a:rPr kumimoji="1" lang="zh-CN" altLang="en-US" sz="2800" dirty="0">
                    <a:solidFill>
                      <a:srgbClr val="09405E"/>
                    </a:solidFill>
                    <a:latin typeface="微软雅黑" panose="020B0503020204020204" pitchFamily="34" charset="-122"/>
                    <a:ea typeface="微软雅黑" panose="020B0503020204020204" pitchFamily="34" charset="-122"/>
                  </a:rPr>
                  <a:t>相当于损失函数为指数损失函数</a:t>
                </a:r>
                <a14:m>
                  <m:oMath xmlns:m="http://schemas.openxmlformats.org/officeDocument/2006/math">
                    <m:r>
                      <a:rPr kumimoji="1" lang="zh-CN" altLang="en-US" sz="2800">
                        <a:solidFill>
                          <a:srgbClr val="09405E"/>
                        </a:solidFill>
                        <a:latin typeface="Cambria Math" charset="0"/>
                        <a:ea typeface="微软雅黑" panose="020B0503020204020204" pitchFamily="34" charset="-122"/>
                      </a:rPr>
                      <m:t>：</m:t>
                    </m:r>
                    <m:r>
                      <a:rPr kumimoji="1" lang="en-US" altLang="zh-CN" sz="2800">
                        <a:solidFill>
                          <a:srgbClr val="09405E"/>
                        </a:solidFill>
                        <a:latin typeface="Cambria Math" charset="0"/>
                        <a:ea typeface="微软雅黑" panose="020B0503020204020204" pitchFamily="34" charset="-122"/>
                      </a:rPr>
                      <m:t>𝐿</m:t>
                    </m:r>
                    <m:d>
                      <m:dPr>
                        <m:ctrlPr>
                          <a:rPr kumimoji="1" lang="mr-IN" altLang="zh-CN" sz="2800" i="1">
                            <a:solidFill>
                              <a:srgbClr val="09405E"/>
                            </a:solidFill>
                            <a:latin typeface="Cambria Math" panose="02040503050406030204" pitchFamily="18" charset="0"/>
                            <a:ea typeface="微软雅黑" panose="020B0503020204020204" pitchFamily="34" charset="-122"/>
                          </a:rPr>
                        </m:ctrlPr>
                      </m:dPr>
                      <m:e>
                        <m:r>
                          <a:rPr kumimoji="1" lang="en-US" altLang="zh-CN" sz="2800">
                            <a:solidFill>
                              <a:srgbClr val="09405E"/>
                            </a:solidFill>
                            <a:latin typeface="Cambria Math" charset="0"/>
                            <a:ea typeface="微软雅黑" panose="020B0503020204020204" pitchFamily="34" charset="-122"/>
                          </a:rPr>
                          <m:t> </m:t>
                        </m:r>
                        <m:r>
                          <a:rPr kumimoji="1" lang="en-US" altLang="zh-CN" sz="2800">
                            <a:solidFill>
                              <a:srgbClr val="09405E"/>
                            </a:solidFill>
                            <a:latin typeface="Cambria Math" charset="0"/>
                            <a:ea typeface="微软雅黑" panose="020B0503020204020204" pitchFamily="34" charset="-122"/>
                          </a:rPr>
                          <m:t>𝑓</m:t>
                        </m:r>
                        <m:d>
                          <m:dPr>
                            <m:ctrlPr>
                              <a:rPr kumimoji="1" lang="mr-IN" altLang="zh-CN" sz="2800" i="1">
                                <a:solidFill>
                                  <a:srgbClr val="09405E"/>
                                </a:solidFill>
                                <a:latin typeface="Cambria Math" panose="02040503050406030204" pitchFamily="18" charset="0"/>
                                <a:ea typeface="微软雅黑" panose="020B0503020204020204" pitchFamily="34" charset="-122"/>
                              </a:rPr>
                            </m:ctrlPr>
                          </m:dPr>
                          <m:e>
                            <m:r>
                              <a:rPr kumimoji="1" lang="en-US" altLang="zh-CN" sz="2800" i="1">
                                <a:solidFill>
                                  <a:srgbClr val="09405E"/>
                                </a:solidFill>
                                <a:latin typeface="Cambria Math" charset="0"/>
                                <a:ea typeface="微软雅黑" panose="020B0503020204020204" pitchFamily="34" charset="-122"/>
                              </a:rPr>
                              <m:t>𝑥</m:t>
                            </m:r>
                          </m:e>
                        </m:d>
                        <m:r>
                          <a:rPr kumimoji="1" lang="en-US" altLang="zh-CN" sz="2800">
                            <a:solidFill>
                              <a:srgbClr val="09405E"/>
                            </a:solidFill>
                            <a:latin typeface="Cambria Math" charset="0"/>
                            <a:ea typeface="微软雅黑" panose="020B0503020204020204" pitchFamily="34" charset="-122"/>
                          </a:rPr>
                          <m:t>,</m:t>
                        </m:r>
                        <m:r>
                          <a:rPr kumimoji="1" lang="en-US" altLang="zh-CN" sz="2800">
                            <a:solidFill>
                              <a:srgbClr val="09405E"/>
                            </a:solidFill>
                            <a:latin typeface="Cambria Math" charset="0"/>
                            <a:ea typeface="微软雅黑" panose="020B0503020204020204" pitchFamily="34" charset="-122"/>
                          </a:rPr>
                          <m:t>𝑦</m:t>
                        </m:r>
                      </m:e>
                    </m:d>
                    <m:r>
                      <a:rPr kumimoji="1" lang="en-US" altLang="zh-CN" sz="2800">
                        <a:solidFill>
                          <a:srgbClr val="09405E"/>
                        </a:solidFill>
                        <a:latin typeface="Cambria Math" charset="0"/>
                        <a:ea typeface="微软雅黑" panose="020B0503020204020204" pitchFamily="34" charset="-122"/>
                      </a:rPr>
                      <m:t>=</m:t>
                    </m:r>
                    <m:r>
                      <m:rPr>
                        <m:sty m:val="p"/>
                      </m:rPr>
                      <a:rPr kumimoji="1" lang="en-US" altLang="zh-CN" sz="2800" i="0">
                        <a:solidFill>
                          <a:srgbClr val="09405E"/>
                        </a:solidFill>
                        <a:latin typeface="Cambria Math" charset="0"/>
                        <a:ea typeface="微软雅黑" panose="020B0503020204020204" pitchFamily="34" charset="-122"/>
                      </a:rPr>
                      <m:t>exp</m:t>
                    </m:r>
                    <m:d>
                      <m:dPr>
                        <m:ctrlPr>
                          <a:rPr kumimoji="1" lang="mr-IN" altLang="zh-CN" sz="2800" i="1">
                            <a:solidFill>
                              <a:srgbClr val="09405E"/>
                            </a:solidFill>
                            <a:latin typeface="Cambria Math" panose="02040503050406030204" pitchFamily="18" charset="0"/>
                            <a:ea typeface="微软雅黑" panose="020B0503020204020204" pitchFamily="34" charset="-122"/>
                          </a:rPr>
                        </m:ctrlPr>
                      </m:dPr>
                      <m:e>
                        <m:r>
                          <a:rPr kumimoji="1" lang="en-US" altLang="zh-CN" sz="2800">
                            <a:solidFill>
                              <a:srgbClr val="09405E"/>
                            </a:solidFill>
                            <a:latin typeface="Cambria Math" charset="0"/>
                            <a:ea typeface="微软雅黑" panose="020B0503020204020204" pitchFamily="34" charset="-122"/>
                          </a:rPr>
                          <m:t>−</m:t>
                        </m:r>
                        <m:r>
                          <a:rPr kumimoji="1" lang="en-US" altLang="zh-CN" sz="2800">
                            <a:solidFill>
                              <a:srgbClr val="09405E"/>
                            </a:solidFill>
                            <a:latin typeface="Cambria Math" charset="0"/>
                            <a:ea typeface="微软雅黑" panose="020B0503020204020204" pitchFamily="34" charset="-122"/>
                          </a:rPr>
                          <m:t>𝑦𝑓</m:t>
                        </m:r>
                        <m:d>
                          <m:dPr>
                            <m:ctrlPr>
                              <a:rPr kumimoji="1" lang="mr-IN" altLang="zh-CN" sz="2800" i="1">
                                <a:solidFill>
                                  <a:srgbClr val="09405E"/>
                                </a:solidFill>
                                <a:latin typeface="Cambria Math" panose="02040503050406030204" pitchFamily="18" charset="0"/>
                                <a:ea typeface="微软雅黑" panose="020B0503020204020204" pitchFamily="34" charset="-122"/>
                              </a:rPr>
                            </m:ctrlPr>
                          </m:dPr>
                          <m:e>
                            <m:r>
                              <a:rPr kumimoji="1" lang="en-US" altLang="zh-CN" sz="2800" i="1">
                                <a:solidFill>
                                  <a:srgbClr val="09405E"/>
                                </a:solidFill>
                                <a:latin typeface="Cambria Math" charset="0"/>
                                <a:ea typeface="微软雅黑" panose="020B0503020204020204" pitchFamily="34" charset="-122"/>
                              </a:rPr>
                              <m:t>𝑥</m:t>
                            </m:r>
                          </m:e>
                        </m:d>
                      </m:e>
                    </m:d>
                    <m:r>
                      <a:rPr kumimoji="1" lang="zh-CN" altLang="en-US" sz="2800">
                        <a:solidFill>
                          <a:srgbClr val="09405E"/>
                        </a:solidFill>
                        <a:latin typeface="Cambria Math" charset="0"/>
                        <a:ea typeface="微软雅黑" panose="020B0503020204020204" pitchFamily="34" charset="-122"/>
                      </a:rPr>
                      <m:t>，训练</m:t>
                    </m:r>
                  </m:oMath>
                </a14:m>
                <a:r>
                  <a:rPr kumimoji="1" lang="zh-CN" altLang="en-US" sz="2800" dirty="0">
                    <a:solidFill>
                      <a:srgbClr val="09405E"/>
                    </a:solidFill>
                    <a:latin typeface="微软雅黑" panose="020B0503020204020204" pitchFamily="34" charset="-122"/>
                    <a:ea typeface="微软雅黑" panose="020B0503020204020204" pitchFamily="34" charset="-122"/>
                  </a:rPr>
                  <a:t>误差为：</a:t>
                </a:r>
              </a:p>
            </p:txBody>
          </p:sp>
        </mc:Choice>
        <mc:Fallback xmlns="">
          <p:sp>
            <p:nvSpPr>
              <p:cNvPr id="7" name="矩形 6"/>
              <p:cNvSpPr>
                <a:spLocks noRot="1" noChangeAspect="1" noMove="1" noResize="1" noEditPoints="1" noAdjustHandles="1" noChangeArrowheads="1" noChangeShapeType="1" noTextEdit="1"/>
              </p:cNvSpPr>
              <p:nvPr/>
            </p:nvSpPr>
            <p:spPr>
              <a:xfrm>
                <a:off x="246287" y="5551877"/>
                <a:ext cx="12245212" cy="578685"/>
              </a:xfrm>
              <a:prstGeom prst="rect">
                <a:avLst/>
              </a:prstGeom>
              <a:blipFill>
                <a:blip r:embed="rId8"/>
                <a:stretch>
                  <a:fillRect l="-1036" t="-8696" b="-2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867453" y="6025560"/>
                <a:ext cx="5805564" cy="84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charset="0"/>
                            </a:rPr>
                            <m:t>𝐸𝑅𝑅</m:t>
                          </m:r>
                        </m:e>
                        <m:sub>
                          <m:r>
                            <a:rPr kumimoji="1" lang="en-US" altLang="zh-CN" sz="2400" i="1">
                              <a:latin typeface="Cambria Math" charset="0"/>
                            </a:rPr>
                            <m:t>𝑡𝑟𝑎𝑖𝑛</m:t>
                          </m:r>
                        </m:sub>
                      </m:sSub>
                      <m:d>
                        <m:dPr>
                          <m:ctrlPr>
                            <a:rPr kumimoji="1" lang="mr-IN" altLang="zh-CN" sz="2400" i="1">
                              <a:latin typeface="Cambria Math" panose="02040503050406030204" pitchFamily="18" charset="0"/>
                            </a:rPr>
                          </m:ctrlPr>
                        </m:dPr>
                        <m:e>
                          <m:r>
                            <a:rPr kumimoji="1" lang="en-US" altLang="zh-CN" sz="2400" i="1">
                              <a:latin typeface="Cambria Math" charset="0"/>
                            </a:rPr>
                            <m:t>𝑓</m:t>
                          </m:r>
                          <m:d>
                            <m:dPr>
                              <m:ctrlPr>
                                <a:rPr kumimoji="1" lang="mr-IN" altLang="zh-CN" sz="2400" i="1">
                                  <a:latin typeface="Cambria Math" panose="02040503050406030204" pitchFamily="18" charset="0"/>
                                </a:rPr>
                              </m:ctrlPr>
                            </m:dPr>
                            <m:e>
                              <m:r>
                                <a:rPr kumimoji="1" lang="en-US" altLang="zh-CN" sz="2400" b="1">
                                  <a:latin typeface="Cambria Math" charset="0"/>
                                </a:rPr>
                                <m:t>𝐱</m:t>
                              </m:r>
                            </m:e>
                          </m:d>
                        </m:e>
                      </m:d>
                      <m:r>
                        <a:rPr kumimoji="1" lang="en-US" altLang="zh-CN" sz="2400" b="1" i="1">
                          <a:latin typeface="Cambria Math" charset="0"/>
                        </a:rPr>
                        <m:t>=</m:t>
                      </m:r>
                      <m:f>
                        <m:fPr>
                          <m:ctrlPr>
                            <a:rPr kumimoji="1" lang="mr-IN" altLang="zh-CN" sz="2400" i="1">
                              <a:latin typeface="Cambria Math" panose="02040503050406030204" pitchFamily="18" charset="0"/>
                            </a:rPr>
                          </m:ctrlPr>
                        </m:fPr>
                        <m:num>
                          <m:r>
                            <a:rPr kumimoji="1" lang="en-US" altLang="zh-CN" sz="2400" i="1">
                              <a:latin typeface="Cambria Math" charset="0"/>
                            </a:rPr>
                            <m:t>1</m:t>
                          </m:r>
                        </m:num>
                        <m:den>
                          <m:r>
                            <a:rPr kumimoji="1" lang="en-US" altLang="zh-CN" sz="2400" i="1">
                              <a:latin typeface="Cambria Math" charset="0"/>
                            </a:rPr>
                            <m:t>𝑁</m:t>
                          </m:r>
                        </m:den>
                      </m:f>
                      <m:nary>
                        <m:naryPr>
                          <m:chr m:val="∑"/>
                          <m:limLoc m:val="subSup"/>
                          <m:ctrlPr>
                            <a:rPr kumimoji="1" lang="is-IS" altLang="zh-CN" sz="2400" i="1">
                              <a:latin typeface="Cambria Math" panose="02040503050406030204" pitchFamily="18" charset="0"/>
                            </a:rPr>
                          </m:ctrlPr>
                        </m:naryPr>
                        <m:sub>
                          <m:r>
                            <m:rPr>
                              <m:brk m:alnAt="25"/>
                            </m:rPr>
                            <a:rPr kumimoji="1" lang="en-US" altLang="zh-CN" sz="2400" i="1">
                              <a:latin typeface="Cambria Math" charset="0"/>
                            </a:rPr>
                            <m:t>𝑖</m:t>
                          </m:r>
                          <m:r>
                            <a:rPr kumimoji="1" lang="en-US" altLang="zh-CN" sz="2400" i="1">
                              <a:latin typeface="Cambria Math" charset="0"/>
                            </a:rPr>
                            <m:t>=1</m:t>
                          </m:r>
                        </m:sub>
                        <m:sup>
                          <m:r>
                            <a:rPr kumimoji="1" lang="en-US" altLang="zh-CN" sz="2400" i="1">
                              <a:latin typeface="Cambria Math" charset="0"/>
                            </a:rPr>
                            <m:t>𝑁</m:t>
                          </m:r>
                        </m:sup>
                        <m:e>
                          <m:r>
                            <m:rPr>
                              <m:sty m:val="p"/>
                            </m:rPr>
                            <a:rPr lang="en-US" altLang="zh-CN" sz="2400" i="0" smtClean="0">
                              <a:solidFill>
                                <a:srgbClr val="C00000"/>
                              </a:solidFill>
                              <a:latin typeface="Cambria Math" charset="0"/>
                            </a:rPr>
                            <m:t>exp</m:t>
                          </m:r>
                          <m:d>
                            <m:dPr>
                              <m:ctrlPr>
                                <a:rPr lang="mr-IN" altLang="zh-CN" sz="2400" i="1">
                                  <a:solidFill>
                                    <a:srgbClr val="C00000"/>
                                  </a:solidFill>
                                  <a:latin typeface="Cambria Math" panose="02040503050406030204" pitchFamily="18" charset="0"/>
                                </a:rPr>
                              </m:ctrlPr>
                            </m:dPr>
                            <m:e>
                              <m:r>
                                <a:rPr lang="en-US" altLang="zh-CN" sz="2400" i="1">
                                  <a:solidFill>
                                    <a:srgbClr val="C00000"/>
                                  </a:solidFill>
                                  <a:latin typeface="Cambria Math" charset="0"/>
                                </a:rPr>
                                <m:t>−</m:t>
                              </m:r>
                              <m:sSub>
                                <m:sSubPr>
                                  <m:ctrlPr>
                                    <a:rPr kumimoji="1" lang="en-US" altLang="zh-CN" sz="2400" i="1">
                                      <a:solidFill>
                                        <a:srgbClr val="C00000"/>
                                      </a:solidFill>
                                      <a:latin typeface="Cambria Math" panose="02040503050406030204" pitchFamily="18" charset="0"/>
                                      <a:ea typeface="Cambria Math" charset="0"/>
                                      <a:cs typeface="Cambria Math" charset="0"/>
                                    </a:rPr>
                                  </m:ctrlPr>
                                </m:sSubPr>
                                <m:e>
                                  <m:r>
                                    <a:rPr kumimoji="1" lang="en-US" altLang="zh-CN" sz="2400" i="1">
                                      <a:solidFill>
                                        <a:srgbClr val="C00000"/>
                                      </a:solidFill>
                                      <a:latin typeface="Cambria Math" charset="0"/>
                                      <a:ea typeface="Cambria Math" charset="0"/>
                                      <a:cs typeface="Cambria Math" charset="0"/>
                                    </a:rPr>
                                    <m:t>𝑦</m:t>
                                  </m:r>
                                </m:e>
                                <m:sub>
                                  <m:r>
                                    <a:rPr kumimoji="1" lang="en-US" altLang="zh-CN" sz="2400" i="1">
                                      <a:solidFill>
                                        <a:srgbClr val="C00000"/>
                                      </a:solidFill>
                                      <a:latin typeface="Cambria Math" charset="0"/>
                                      <a:ea typeface="Cambria Math" charset="0"/>
                                      <a:cs typeface="Cambria Math" charset="0"/>
                                    </a:rPr>
                                    <m:t>𝑖</m:t>
                                  </m:r>
                                </m:sub>
                              </m:sSub>
                              <m:r>
                                <a:rPr kumimoji="1" lang="en-US" altLang="zh-CN" sz="2400" i="1">
                                  <a:solidFill>
                                    <a:srgbClr val="C00000"/>
                                  </a:solidFill>
                                  <a:latin typeface="Cambria Math" charset="0"/>
                                  <a:ea typeface="Cambria Math" charset="0"/>
                                  <a:cs typeface="Cambria Math" charset="0"/>
                                </a:rPr>
                                <m:t>𝑓</m:t>
                              </m:r>
                              <m:d>
                                <m:dPr>
                                  <m:ctrlPr>
                                    <a:rPr kumimoji="1" lang="mr-IN" altLang="zh-CN" sz="2400" i="1">
                                      <a:solidFill>
                                        <a:srgbClr val="C00000"/>
                                      </a:solidFill>
                                      <a:latin typeface="Cambria Math" panose="02040503050406030204" pitchFamily="18" charset="0"/>
                                    </a:rPr>
                                  </m:ctrlPr>
                                </m:dPr>
                                <m:e>
                                  <m:sSub>
                                    <m:sSubPr>
                                      <m:ctrlPr>
                                        <a:rPr kumimoji="1" lang="en-US" altLang="zh-CN" sz="2400" i="1">
                                          <a:solidFill>
                                            <a:srgbClr val="C00000"/>
                                          </a:solidFill>
                                          <a:latin typeface="Cambria Math" panose="02040503050406030204" pitchFamily="18" charset="0"/>
                                        </a:rPr>
                                      </m:ctrlPr>
                                    </m:sSubPr>
                                    <m:e>
                                      <m:r>
                                        <a:rPr kumimoji="1" lang="en-US" altLang="zh-CN" sz="2400" b="1" i="1">
                                          <a:solidFill>
                                            <a:srgbClr val="C00000"/>
                                          </a:solidFill>
                                          <a:latin typeface="Cambria Math" charset="0"/>
                                        </a:rPr>
                                        <m:t>𝒙</m:t>
                                      </m:r>
                                    </m:e>
                                    <m:sub>
                                      <m:r>
                                        <a:rPr kumimoji="1" lang="en-US" altLang="zh-CN" sz="2400" i="1">
                                          <a:solidFill>
                                            <a:srgbClr val="C00000"/>
                                          </a:solidFill>
                                          <a:latin typeface="Cambria Math" charset="0"/>
                                        </a:rPr>
                                        <m:t>𝑖</m:t>
                                      </m:r>
                                    </m:sub>
                                  </m:sSub>
                                </m:e>
                              </m:d>
                            </m:e>
                          </m:d>
                        </m:e>
                      </m:nary>
                    </m:oMath>
                  </m:oMathPara>
                </a14:m>
                <a:endParaRPr lang="zh-CN" altLang="en-US" sz="2400" dirty="0">
                  <a:solidFill>
                    <a:schemeClr val="tx1"/>
                  </a:solidFill>
                  <a:latin typeface="+mj-ea"/>
                </a:endParaRPr>
              </a:p>
            </p:txBody>
          </p:sp>
        </mc:Choice>
        <mc:Fallback xmlns="">
          <p:sp>
            <p:nvSpPr>
              <p:cNvPr id="11" name="矩形 10"/>
              <p:cNvSpPr>
                <a:spLocks noRot="1" noChangeAspect="1" noMove="1" noResize="1" noEditPoints="1" noAdjustHandles="1" noChangeArrowheads="1" noChangeShapeType="1" noTextEdit="1"/>
              </p:cNvSpPr>
              <p:nvPr/>
            </p:nvSpPr>
            <p:spPr>
              <a:xfrm>
                <a:off x="2867453" y="6025560"/>
                <a:ext cx="5805564" cy="848246"/>
              </a:xfrm>
              <a:prstGeom prst="rect">
                <a:avLst/>
              </a:prstGeom>
              <a:blipFill rotWithShape="0">
                <a:blip r:embed="rId9"/>
                <a:stretch>
                  <a:fillRect/>
                </a:stretch>
              </a:blipFill>
            </p:spPr>
            <p:txBody>
              <a:bodyPr/>
              <a:lstStyle/>
              <a:p>
                <a:r>
                  <a:rPr lang="zh-CN" altLang="en-US">
                    <a:noFill/>
                  </a:rPr>
                  <a:t> </a:t>
                </a:r>
              </a:p>
            </p:txBody>
          </p:sp>
        </mc:Fallback>
      </mc:AlternateContent>
      <p:pic>
        <p:nvPicPr>
          <p:cNvPr id="13" name="图片 12"/>
          <p:cNvPicPr>
            <a:picLocks noChangeAspect="1"/>
          </p:cNvPicPr>
          <p:nvPr/>
        </p:nvPicPr>
        <p:blipFill>
          <a:blip r:embed="rId10"/>
          <a:stretch>
            <a:fillRect/>
          </a:stretch>
        </p:blipFill>
        <p:spPr>
          <a:xfrm>
            <a:off x="1079512" y="2421347"/>
            <a:ext cx="3639697" cy="3062672"/>
          </a:xfrm>
          <a:prstGeom prst="rect">
            <a:avLst/>
          </a:prstGeom>
        </p:spPr>
      </p:pic>
    </p:spTree>
    <p:extLst>
      <p:ext uri="{BB962C8B-B14F-4D97-AF65-F5344CB8AC3E}">
        <p14:creationId xmlns:p14="http://schemas.microsoft.com/office/powerpoint/2010/main" val="1914210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证明（</a:t>
            </a:r>
            <a:r>
              <a:rPr kumimoji="1" lang="en-US" altLang="zh-CN" dirty="0"/>
              <a:t>cont.)</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r>
                  <a:rPr kumimoji="1" lang="en-US" altLang="zh-CN" sz="2667" dirty="0"/>
                  <a:t>3.</a:t>
                </a:r>
                <a:r>
                  <a:rPr kumimoji="1" lang="zh-CN" altLang="en-US" sz="2667"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charset="0"/>
                          </a:rPr>
                          <m:t>𝑍</m:t>
                        </m:r>
                      </m:e>
                      <m:sub>
                        <m:r>
                          <a:rPr lang="en-US" altLang="zh-CN" sz="2400" i="1">
                            <a:latin typeface="Cambria Math" charset="0"/>
                          </a:rPr>
                          <m:t>𝑚</m:t>
                        </m:r>
                      </m:sub>
                    </m:sSub>
                  </m:oMath>
                </a14:m>
                <a:r>
                  <a:rPr kumimoji="1" lang="zh-CN" altLang="en-US" sz="2667" dirty="0"/>
                  <a:t>的计算公式为：对</a:t>
                </a:r>
                <a14:m>
                  <m:oMath xmlns:m="http://schemas.openxmlformats.org/officeDocument/2006/math">
                    <m:r>
                      <a:rPr lang="en-US" altLang="zh-CN" sz="2400" i="1">
                        <a:latin typeface="Cambria Math" charset="0"/>
                      </a:rPr>
                      <m:t>𝑚</m:t>
                    </m:r>
                    <m:r>
                      <a:rPr lang="en-US" altLang="zh-CN" sz="2400" b="0" i="1" smtClean="0">
                        <a:latin typeface="Cambria Math" charset="0"/>
                      </a:rPr>
                      <m:t>=1,…,</m:t>
                    </m:r>
                    <m:r>
                      <a:rPr lang="en-US" altLang="zh-CN" sz="2400" b="0" i="1" smtClean="0">
                        <a:latin typeface="Cambria Math" charset="0"/>
                      </a:rPr>
                      <m:t>𝑀</m:t>
                    </m:r>
                  </m:oMath>
                </a14:m>
                <a:r>
                  <a:rPr kumimoji="1" lang="en-US" altLang="zh-CN" sz="2667" dirty="0"/>
                  <a:t>,</a:t>
                </a:r>
                <a:endParaRPr kumimoji="1" lang="zh-CN" altLang="en-US" sz="2667"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rotWithShape="0">
                <a:blip r:embed="rId3"/>
                <a:stretch>
                  <a:fillRect l="-907" t="-1746"/>
                </a:stretch>
              </a:blipFill>
            </p:spPr>
            <p:txBody>
              <a:bodyPr/>
              <a:lstStyle/>
              <a:p>
                <a:r>
                  <a:rPr lang="zh-CN" altLang="en-US">
                    <a:noFill/>
                  </a:rPr>
                  <a:t> </a:t>
                </a:r>
              </a:p>
            </p:txBody>
          </p:sp>
        </mc:Fallback>
      </mc:AlternateContent>
      <p:sp>
        <p:nvSpPr>
          <p:cNvPr id="8" name="Rectangle 12"/>
          <p:cNvSpPr>
            <a:spLocks noChangeArrowheads="1"/>
          </p:cNvSpPr>
          <p:nvPr/>
        </p:nvSpPr>
        <p:spPr bwMode="auto">
          <a:xfrm>
            <a:off x="1" y="5858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10" name="Rectangle 13"/>
          <p:cNvSpPr>
            <a:spLocks noChangeArrowheads="1"/>
          </p:cNvSpPr>
          <p:nvPr/>
        </p:nvSpPr>
        <p:spPr bwMode="auto">
          <a:xfrm>
            <a:off x="1" y="1243913"/>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16" name="Rectangle 16"/>
          <p:cNvSpPr>
            <a:spLocks noChangeArrowheads="1"/>
          </p:cNvSpPr>
          <p:nvPr/>
        </p:nvSpPr>
        <p:spPr bwMode="auto">
          <a:xfrm>
            <a:off x="1" y="432578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mc:AlternateContent xmlns:mc="http://schemas.openxmlformats.org/markup-compatibility/2006" xmlns:a14="http://schemas.microsoft.com/office/drawing/2010/main">
        <mc:Choice Requires="a14">
          <p:sp>
            <p:nvSpPr>
              <p:cNvPr id="18" name="矩形 17"/>
              <p:cNvSpPr/>
              <p:nvPr/>
            </p:nvSpPr>
            <p:spPr>
              <a:xfrm>
                <a:off x="1115306" y="1683267"/>
                <a:ext cx="10734605" cy="974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charset="0"/>
                            </a:rPr>
                            <m:t>𝑍</m:t>
                          </m:r>
                        </m:e>
                        <m:sub>
                          <m:r>
                            <a:rPr lang="en-US" altLang="zh-CN" sz="2800" b="0" i="1" smtClean="0">
                              <a:latin typeface="Cambria Math" charset="0"/>
                            </a:rPr>
                            <m:t>𝑚</m:t>
                          </m:r>
                        </m:sub>
                      </m:sSub>
                      <m:r>
                        <a:rPr lang="en-US" altLang="zh-CN" sz="2800">
                          <a:latin typeface="Cambria Math" charset="0"/>
                        </a:rPr>
                        <m:t>=</m:t>
                      </m:r>
                      <m:nary>
                        <m:naryPr>
                          <m:chr m:val="∑"/>
                          <m:limLoc m:val="subSup"/>
                          <m:ctrlPr>
                            <a:rPr kumimoji="1" lang="is-IS" altLang="zh-CN" sz="2800" i="1">
                              <a:latin typeface="Cambria Math" panose="02040503050406030204" pitchFamily="18" charset="0"/>
                            </a:rPr>
                          </m:ctrlPr>
                        </m:naryPr>
                        <m:sub>
                          <m:r>
                            <m:rPr>
                              <m:brk m:alnAt="25"/>
                            </m:rPr>
                            <a:rPr kumimoji="1" lang="en-US" altLang="zh-CN" sz="2800" i="1">
                              <a:latin typeface="Cambria Math" charset="0"/>
                            </a:rPr>
                            <m:t>𝑖</m:t>
                          </m:r>
                          <m:r>
                            <a:rPr kumimoji="1" lang="en-US" altLang="zh-CN" sz="2800" i="1">
                              <a:latin typeface="Cambria Math" charset="0"/>
                            </a:rPr>
                            <m:t>=1</m:t>
                          </m:r>
                        </m:sub>
                        <m:sup>
                          <m:r>
                            <a:rPr kumimoji="1" lang="en-US" altLang="zh-CN" sz="2800" i="1">
                              <a:latin typeface="Cambria Math" charset="0"/>
                            </a:rPr>
                            <m:t>𝑁</m:t>
                          </m:r>
                        </m:sup>
                        <m:e>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b="0" i="1" smtClean="0">
                                  <a:solidFill>
                                    <a:srgbClr val="C00000"/>
                                  </a:solidFill>
                                  <a:latin typeface="Cambria Math" charset="0"/>
                                </a:rPr>
                                <m:t>𝑚</m:t>
                              </m:r>
                              <m:r>
                                <a:rPr kumimoji="1" lang="en-US" altLang="zh-CN" sz="2800" i="1">
                                  <a:solidFill>
                                    <a:srgbClr val="C00000"/>
                                  </a:solidFill>
                                  <a:latin typeface="Cambria Math" charset="0"/>
                                </a:rPr>
                                <m:t>,</m:t>
                              </m:r>
                              <m:r>
                                <a:rPr kumimoji="1" lang="en-US" altLang="zh-CN" sz="2800" i="1">
                                  <a:solidFill>
                                    <a:srgbClr val="C00000"/>
                                  </a:solidFill>
                                  <a:latin typeface="Cambria Math" charset="0"/>
                                </a:rPr>
                                <m:t>𝑖</m:t>
                              </m:r>
                            </m:sub>
                          </m:sSub>
                          <m:sSub>
                            <m:sSubPr>
                              <m:ctrlPr>
                                <a:rPr lang="en-US" altLang="zh-CN" sz="2800" i="1">
                                  <a:solidFill>
                                    <a:srgbClr val="C00000"/>
                                  </a:solidFill>
                                  <a:latin typeface="Cambria Math" panose="02040503050406030204" pitchFamily="18" charset="0"/>
                                  <a:cs typeface="Times New Roman" pitchFamily="18" charset="0"/>
                                </a:rPr>
                              </m:ctrlPr>
                            </m:sSubPr>
                            <m:e>
                              <m:r>
                                <a:rPr lang="en-US" altLang="zh-CN" sz="2800" i="1">
                                  <a:solidFill>
                                    <a:srgbClr val="C00000"/>
                                  </a:solidFill>
                                  <a:latin typeface="Cambria Math" charset="0"/>
                                  <a:cs typeface="Times New Roman" pitchFamily="18" charset="0"/>
                                </a:rPr>
                                <m:t>𝑑</m:t>
                              </m:r>
                            </m:e>
                            <m:sub>
                              <m:r>
                                <a:rPr lang="en-US" altLang="zh-CN" sz="2800" b="0" i="1" smtClean="0">
                                  <a:solidFill>
                                    <a:srgbClr val="C00000"/>
                                  </a:solidFill>
                                  <a:latin typeface="Cambria Math" charset="0"/>
                                  <a:cs typeface="Times New Roman" pitchFamily="18" charset="0"/>
                                </a:rPr>
                                <m:t>𝑚</m:t>
                              </m:r>
                            </m:sub>
                          </m:sSub>
                          <m:r>
                            <a:rPr kumimoji="1" lang="zh-CN" altLang="en-US" sz="2800" i="1">
                              <a:latin typeface="Cambria Math" charset="0"/>
                            </a:rPr>
                            <m:t>𝕀</m:t>
                          </m:r>
                          <m:d>
                            <m:dPr>
                              <m:ctrlPr>
                                <a:rPr kumimoji="1" lang="mr-IN" altLang="zh-CN" sz="2800" i="1">
                                  <a:latin typeface="Cambria Math" panose="02040503050406030204" pitchFamily="18" charset="0"/>
                                </a:rPr>
                              </m:ctrlPr>
                            </m:dPr>
                            <m:e>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𝑦</m:t>
                                  </m:r>
                                </m:e>
                                <m:sub>
                                  <m:r>
                                    <a:rPr kumimoji="1"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𝜙</m:t>
                                  </m:r>
                                </m:e>
                                <m:sub>
                                  <m:r>
                                    <a:rPr lang="en-US" altLang="zh-CN" sz="2800" b="0" i="1" smtClean="0">
                                      <a:latin typeface="Cambria Math" charset="0"/>
                                    </a:rPr>
                                    <m:t>𝑚</m:t>
                                  </m:r>
                                </m:sub>
                              </m:sSub>
                              <m:d>
                                <m:dPr>
                                  <m:ctrlPr>
                                    <a:rPr lang="mr-IN"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b="1">
                                          <a:latin typeface="Cambria Math" charset="0"/>
                                        </a:rPr>
                                        <m:t>𝐱</m:t>
                                      </m:r>
                                    </m:e>
                                    <m:sub>
                                      <m:r>
                                        <a:rPr kumimoji="1" lang="en-US" altLang="zh-CN" sz="2800" i="1">
                                          <a:latin typeface="Cambria Math" charset="0"/>
                                        </a:rPr>
                                        <m:t>𝑖</m:t>
                                      </m:r>
                                    </m:sub>
                                  </m:sSub>
                                </m:e>
                              </m:d>
                            </m:e>
                          </m:d>
                        </m:e>
                      </m:nary>
                      <m:r>
                        <a:rPr kumimoji="1" lang="en-US" altLang="zh-CN" sz="2800" i="1">
                          <a:latin typeface="Cambria Math" charset="0"/>
                        </a:rPr>
                        <m:t>+</m:t>
                      </m:r>
                      <m:nary>
                        <m:naryPr>
                          <m:chr m:val="∑"/>
                          <m:limLoc m:val="subSup"/>
                          <m:ctrlPr>
                            <a:rPr kumimoji="1" lang="is-IS" altLang="zh-CN" sz="2800" i="1">
                              <a:latin typeface="Cambria Math" panose="02040503050406030204" pitchFamily="18" charset="0"/>
                            </a:rPr>
                          </m:ctrlPr>
                        </m:naryPr>
                        <m:sub>
                          <m:r>
                            <m:rPr>
                              <m:brk m:alnAt="25"/>
                            </m:rPr>
                            <a:rPr kumimoji="1" lang="en-US" altLang="zh-CN" sz="2800" i="1">
                              <a:latin typeface="Cambria Math" charset="0"/>
                            </a:rPr>
                            <m:t>𝑖</m:t>
                          </m:r>
                          <m:r>
                            <a:rPr kumimoji="1" lang="en-US" altLang="zh-CN" sz="2800" i="1">
                              <a:latin typeface="Cambria Math" charset="0"/>
                            </a:rPr>
                            <m:t>=1</m:t>
                          </m:r>
                        </m:sub>
                        <m:sup>
                          <m:r>
                            <a:rPr kumimoji="1" lang="en-US" altLang="zh-CN" sz="2800" i="1">
                              <a:latin typeface="Cambria Math" charset="0"/>
                            </a:rPr>
                            <m:t>𝑁</m:t>
                          </m:r>
                        </m:sup>
                        <m:e>
                          <m:f>
                            <m:fPr>
                              <m:type m:val="lin"/>
                              <m:ctrlPr>
                                <a:rPr lang="en-US" altLang="zh-CN" sz="2800" i="1">
                                  <a:solidFill>
                                    <a:srgbClr val="C00000"/>
                                  </a:solidFill>
                                  <a:latin typeface="Cambria Math" panose="02040503050406030204" pitchFamily="18" charset="0"/>
                                  <a:cs typeface="Times New Roman" pitchFamily="18" charset="0"/>
                                </a:rPr>
                              </m:ctrlPr>
                            </m:fPr>
                            <m:num>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i="1">
                                      <a:solidFill>
                                        <a:srgbClr val="C00000"/>
                                      </a:solidFill>
                                      <a:latin typeface="Cambria Math" charset="0"/>
                                    </a:rPr>
                                    <m:t>𝑚</m:t>
                                  </m:r>
                                  <m:r>
                                    <a:rPr kumimoji="1" lang="en-US" altLang="zh-CN" sz="2800" i="1">
                                      <a:solidFill>
                                        <a:srgbClr val="C00000"/>
                                      </a:solidFill>
                                      <a:latin typeface="Cambria Math" charset="0"/>
                                    </a:rPr>
                                    <m:t>,</m:t>
                                  </m:r>
                                  <m:r>
                                    <a:rPr kumimoji="1" lang="en-US" altLang="zh-CN" sz="2800" i="1">
                                      <a:solidFill>
                                        <a:srgbClr val="C00000"/>
                                      </a:solidFill>
                                      <a:latin typeface="Cambria Math" charset="0"/>
                                    </a:rPr>
                                    <m:t>𝑖</m:t>
                                  </m:r>
                                </m:sub>
                              </m:sSub>
                            </m:num>
                            <m:den>
                              <m:sSub>
                                <m:sSubPr>
                                  <m:ctrlPr>
                                    <a:rPr lang="en-US" altLang="zh-CN" sz="2800" i="1">
                                      <a:solidFill>
                                        <a:srgbClr val="C00000"/>
                                      </a:solidFill>
                                      <a:latin typeface="Cambria Math" panose="02040503050406030204" pitchFamily="18" charset="0"/>
                                      <a:cs typeface="Times New Roman" pitchFamily="18" charset="0"/>
                                    </a:rPr>
                                  </m:ctrlPr>
                                </m:sSubPr>
                                <m:e>
                                  <m:r>
                                    <a:rPr lang="en-US" altLang="zh-CN" sz="2800" i="1">
                                      <a:solidFill>
                                        <a:srgbClr val="C00000"/>
                                      </a:solidFill>
                                      <a:latin typeface="Cambria Math" charset="0"/>
                                      <a:cs typeface="Times New Roman" pitchFamily="18" charset="0"/>
                                    </a:rPr>
                                    <m:t>𝑑</m:t>
                                  </m:r>
                                </m:e>
                                <m:sub>
                                  <m:r>
                                    <a:rPr lang="en-US" altLang="zh-CN" sz="2800" b="0" i="1" smtClean="0">
                                      <a:solidFill>
                                        <a:srgbClr val="C00000"/>
                                      </a:solidFill>
                                      <a:latin typeface="Cambria Math" charset="0"/>
                                      <a:cs typeface="Times New Roman" pitchFamily="18" charset="0"/>
                                    </a:rPr>
                                    <m:t>𝑚</m:t>
                                  </m:r>
                                </m:sub>
                              </m:sSub>
                            </m:den>
                          </m:f>
                          <m:r>
                            <a:rPr kumimoji="1" lang="zh-CN" altLang="en-US" sz="2800" i="1">
                              <a:latin typeface="Cambria Math" charset="0"/>
                            </a:rPr>
                            <m:t>𝕀</m:t>
                          </m:r>
                          <m:d>
                            <m:dPr>
                              <m:ctrlPr>
                                <a:rPr kumimoji="1" lang="mr-IN" altLang="zh-CN" sz="2800" i="1">
                                  <a:latin typeface="Cambria Math" panose="02040503050406030204" pitchFamily="18" charset="0"/>
                                </a:rPr>
                              </m:ctrlPr>
                            </m:dPr>
                            <m:e>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𝑦</m:t>
                                  </m:r>
                                </m:e>
                                <m:sub>
                                  <m:r>
                                    <a:rPr kumimoji="1"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𝜙</m:t>
                                  </m:r>
                                </m:e>
                                <m:sub>
                                  <m:r>
                                    <a:rPr lang="en-US" altLang="zh-CN" sz="2800" b="0" i="1" smtClean="0">
                                      <a:latin typeface="Cambria Math" charset="0"/>
                                    </a:rPr>
                                    <m:t>𝑚</m:t>
                                  </m:r>
                                </m:sub>
                              </m:sSub>
                              <m:d>
                                <m:dPr>
                                  <m:ctrlPr>
                                    <a:rPr lang="mr-IN"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b="1" i="1">
                                          <a:latin typeface="Cambria Math" charset="0"/>
                                        </a:rPr>
                                        <m:t>𝒙</m:t>
                                      </m:r>
                                    </m:e>
                                    <m:sub>
                                      <m:r>
                                        <a:rPr kumimoji="1" lang="en-US" altLang="zh-CN" sz="2800" i="1">
                                          <a:latin typeface="Cambria Math" charset="0"/>
                                        </a:rPr>
                                        <m:t>𝑖</m:t>
                                      </m:r>
                                    </m:sub>
                                  </m:sSub>
                                </m:e>
                              </m:d>
                            </m:e>
                          </m:d>
                        </m:e>
                      </m:nary>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1115306" y="1683267"/>
                <a:ext cx="10734605" cy="974177"/>
              </a:xfrm>
              <a:prstGeom prst="rect">
                <a:avLst/>
              </a:prstGeom>
              <a:blipFill>
                <a:blip r:embed="rId4"/>
                <a:stretch>
                  <a:fillRect l="-2243" t="-152564" b="-2256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744357" y="2826779"/>
                <a:ext cx="10022295" cy="9913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chemeClr val="tx1"/>
                          </a:solidFill>
                          <a:latin typeface="Cambria Math" charset="0"/>
                        </a:rPr>
                        <m:t>=</m:t>
                      </m:r>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𝑑</m:t>
                          </m:r>
                        </m:e>
                        <m:sub>
                          <m:r>
                            <a:rPr lang="en-US" altLang="zh-CN" sz="2800" b="0" i="1" smtClean="0">
                              <a:latin typeface="Cambria Math" charset="0"/>
                              <a:cs typeface="Times New Roman" pitchFamily="18" charset="0"/>
                            </a:rPr>
                            <m:t>𝑚</m:t>
                          </m:r>
                        </m:sub>
                      </m:sSub>
                      <m:nary>
                        <m:naryPr>
                          <m:chr m:val="∑"/>
                          <m:limLoc m:val="subSup"/>
                          <m:ctrlPr>
                            <a:rPr kumimoji="1" lang="is-IS" altLang="zh-CN" sz="2800" i="1" smtClean="0">
                              <a:solidFill>
                                <a:srgbClr val="C00000"/>
                              </a:solidFill>
                              <a:latin typeface="Cambria Math" panose="02040503050406030204" pitchFamily="18" charset="0"/>
                            </a:rPr>
                          </m:ctrlPr>
                        </m:naryPr>
                        <m:sub>
                          <m:r>
                            <m:rPr>
                              <m:brk m:alnAt="25"/>
                            </m:rPr>
                            <a:rPr kumimoji="1" lang="en-US" altLang="zh-CN" sz="2800" i="1">
                              <a:solidFill>
                                <a:srgbClr val="C00000"/>
                              </a:solidFill>
                              <a:latin typeface="Cambria Math" charset="0"/>
                            </a:rPr>
                            <m:t>𝑖</m:t>
                          </m:r>
                          <m:r>
                            <a:rPr kumimoji="1" lang="en-US" altLang="zh-CN" sz="2800" i="1">
                              <a:solidFill>
                                <a:srgbClr val="C00000"/>
                              </a:solidFill>
                              <a:latin typeface="Cambria Math" charset="0"/>
                            </a:rPr>
                            <m:t>=1</m:t>
                          </m:r>
                        </m:sub>
                        <m:sup>
                          <m:r>
                            <a:rPr kumimoji="1" lang="en-US" altLang="zh-CN" sz="2800" i="1">
                              <a:solidFill>
                                <a:srgbClr val="C00000"/>
                              </a:solidFill>
                              <a:latin typeface="Cambria Math" charset="0"/>
                            </a:rPr>
                            <m:t>𝑁</m:t>
                          </m:r>
                        </m:sup>
                        <m:e>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b="0" i="1" smtClean="0">
                                  <a:solidFill>
                                    <a:srgbClr val="C00000"/>
                                  </a:solidFill>
                                  <a:latin typeface="Cambria Math" charset="0"/>
                                </a:rPr>
                                <m:t>𝑚</m:t>
                              </m:r>
                              <m:r>
                                <a:rPr kumimoji="1" lang="en-US" altLang="zh-CN" sz="2800" i="1">
                                  <a:solidFill>
                                    <a:srgbClr val="C00000"/>
                                  </a:solidFill>
                                  <a:latin typeface="Cambria Math" charset="0"/>
                                </a:rPr>
                                <m:t>,</m:t>
                              </m:r>
                              <m:r>
                                <a:rPr kumimoji="1" lang="en-US" altLang="zh-CN" sz="2800" i="1">
                                  <a:solidFill>
                                    <a:srgbClr val="C00000"/>
                                  </a:solidFill>
                                  <a:latin typeface="Cambria Math" charset="0"/>
                                </a:rPr>
                                <m:t>𝑖</m:t>
                              </m:r>
                            </m:sub>
                          </m:sSub>
                          <m:r>
                            <a:rPr kumimoji="1" lang="zh-CN" altLang="en-US" sz="2800" i="1">
                              <a:solidFill>
                                <a:srgbClr val="C00000"/>
                              </a:solidFill>
                              <a:latin typeface="Cambria Math" charset="0"/>
                            </a:rPr>
                            <m:t>𝕀</m:t>
                          </m:r>
                          <m:d>
                            <m:dPr>
                              <m:ctrlPr>
                                <a:rPr kumimoji="1" lang="mr-IN" altLang="zh-CN" sz="2800" i="1">
                                  <a:solidFill>
                                    <a:srgbClr val="C00000"/>
                                  </a:solidFill>
                                  <a:latin typeface="Cambria Math" panose="02040503050406030204" pitchFamily="18" charset="0"/>
                                </a:rPr>
                              </m:ctrlPr>
                            </m:dPr>
                            <m:e>
                              <m:sSub>
                                <m:sSubPr>
                                  <m:ctrlPr>
                                    <a:rPr kumimoji="1" lang="en-US" altLang="zh-CN" sz="2800" i="1">
                                      <a:solidFill>
                                        <a:srgbClr val="C00000"/>
                                      </a:solidFill>
                                      <a:latin typeface="Cambria Math" panose="02040503050406030204" pitchFamily="18" charset="0"/>
                                      <a:ea typeface="Cambria Math" charset="0"/>
                                      <a:cs typeface="Cambria Math" charset="0"/>
                                    </a:rPr>
                                  </m:ctrlPr>
                                </m:sSubPr>
                                <m:e>
                                  <m:r>
                                    <a:rPr kumimoji="1" lang="en-US" altLang="zh-CN" sz="2800" i="1">
                                      <a:solidFill>
                                        <a:srgbClr val="C00000"/>
                                      </a:solidFill>
                                      <a:latin typeface="Cambria Math" charset="0"/>
                                      <a:ea typeface="Cambria Math" charset="0"/>
                                      <a:cs typeface="Cambria Math" charset="0"/>
                                    </a:rPr>
                                    <m:t>𝑦</m:t>
                                  </m:r>
                                </m:e>
                                <m:sub>
                                  <m:r>
                                    <a:rPr kumimoji="1" lang="en-US" altLang="zh-CN" sz="2800" i="1">
                                      <a:solidFill>
                                        <a:srgbClr val="C00000"/>
                                      </a:solidFill>
                                      <a:latin typeface="Cambria Math" charset="0"/>
                                      <a:ea typeface="Cambria Math" charset="0"/>
                                      <a:cs typeface="Cambria Math" charset="0"/>
                                    </a:rPr>
                                    <m:t>𝑖</m:t>
                                  </m:r>
                                </m:sub>
                              </m:sSub>
                              <m:r>
                                <a:rPr lang="en-US" altLang="zh-CN" sz="2800" i="1">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𝜙</m:t>
                                  </m:r>
                                </m:e>
                                <m:sub>
                                  <m:r>
                                    <a:rPr lang="en-US" altLang="zh-CN" sz="2800" b="0" i="1" smtClean="0">
                                      <a:solidFill>
                                        <a:srgbClr val="C00000"/>
                                      </a:solidFill>
                                      <a:latin typeface="Cambria Math" charset="0"/>
                                    </a:rPr>
                                    <m:t>𝑚</m:t>
                                  </m:r>
                                </m:sub>
                              </m:sSub>
                              <m:d>
                                <m:dPr>
                                  <m:ctrlPr>
                                    <a:rPr lang="mr-IN" altLang="zh-CN" sz="2800" i="1">
                                      <a:solidFill>
                                        <a:srgbClr val="C00000"/>
                                      </a:solidFill>
                                      <a:latin typeface="Cambria Math" panose="02040503050406030204" pitchFamily="18" charset="0"/>
                                    </a:rPr>
                                  </m:ctrlPr>
                                </m:dPr>
                                <m:e>
                                  <m:sSub>
                                    <m:sSubPr>
                                      <m:ctrlPr>
                                        <a:rPr kumimoji="1" lang="en-US" altLang="zh-CN" sz="2800" i="1">
                                          <a:solidFill>
                                            <a:srgbClr val="C00000"/>
                                          </a:solidFill>
                                          <a:latin typeface="Cambria Math" panose="02040503050406030204" pitchFamily="18" charset="0"/>
                                        </a:rPr>
                                      </m:ctrlPr>
                                    </m:sSubPr>
                                    <m:e>
                                      <m:r>
                                        <a:rPr kumimoji="1" lang="en-US" altLang="zh-CN" sz="2800" b="1" i="1">
                                          <a:solidFill>
                                            <a:srgbClr val="C00000"/>
                                          </a:solidFill>
                                          <a:latin typeface="Cambria Math" charset="0"/>
                                        </a:rPr>
                                        <m:t>𝒙</m:t>
                                      </m:r>
                                    </m:e>
                                    <m:sub>
                                      <m:r>
                                        <a:rPr kumimoji="1" lang="en-US" altLang="zh-CN" sz="2800" i="1">
                                          <a:solidFill>
                                            <a:srgbClr val="C00000"/>
                                          </a:solidFill>
                                          <a:latin typeface="Cambria Math" charset="0"/>
                                        </a:rPr>
                                        <m:t>𝑖</m:t>
                                      </m:r>
                                    </m:sub>
                                  </m:sSub>
                                </m:e>
                              </m:d>
                            </m:e>
                          </m:d>
                        </m:e>
                      </m:nary>
                      <m:r>
                        <a:rPr kumimoji="1" lang="en-US" altLang="zh-CN" sz="2800" i="1">
                          <a:solidFill>
                            <a:schemeClr val="tx1"/>
                          </a:solidFill>
                          <a:latin typeface="Cambria Math" charset="0"/>
                        </a:rPr>
                        <m:t>+</m:t>
                      </m:r>
                      <m:f>
                        <m:fPr>
                          <m:ctrlPr>
                            <a:rPr kumimoji="1" lang="mr-IN" altLang="zh-CN" sz="2800" i="1" smtClean="0">
                              <a:solidFill>
                                <a:schemeClr val="tx1"/>
                              </a:solidFill>
                              <a:latin typeface="Cambria Math" panose="02040503050406030204" pitchFamily="18" charset="0"/>
                            </a:rPr>
                          </m:ctrlPr>
                        </m:fPr>
                        <m:num>
                          <m:r>
                            <a:rPr kumimoji="1" lang="en-US" altLang="zh-CN" sz="2800" b="0" i="1" smtClean="0">
                              <a:solidFill>
                                <a:schemeClr val="tx1"/>
                              </a:solidFill>
                              <a:latin typeface="Cambria Math" charset="0"/>
                            </a:rPr>
                            <m:t>1</m:t>
                          </m:r>
                        </m:num>
                        <m:den>
                          <m:sSub>
                            <m:sSubPr>
                              <m:ctrlPr>
                                <a:rPr lang="en-US" altLang="zh-CN" sz="2800" i="1">
                                  <a:solidFill>
                                    <a:schemeClr val="tx1"/>
                                  </a:solidFill>
                                  <a:latin typeface="Cambria Math" panose="02040503050406030204" pitchFamily="18" charset="0"/>
                                  <a:cs typeface="Times New Roman" pitchFamily="18" charset="0"/>
                                </a:rPr>
                              </m:ctrlPr>
                            </m:sSubPr>
                            <m:e>
                              <m:r>
                                <a:rPr lang="en-US" altLang="zh-CN" sz="2800" i="1">
                                  <a:solidFill>
                                    <a:schemeClr val="tx1"/>
                                  </a:solidFill>
                                  <a:latin typeface="Cambria Math" charset="0"/>
                                  <a:cs typeface="Times New Roman" pitchFamily="18" charset="0"/>
                                </a:rPr>
                                <m:t>𝑑</m:t>
                              </m:r>
                            </m:e>
                            <m:sub>
                              <m:r>
                                <a:rPr lang="en-US" altLang="zh-CN" sz="2800" b="0" i="1" smtClean="0">
                                  <a:solidFill>
                                    <a:schemeClr val="tx1"/>
                                  </a:solidFill>
                                  <a:latin typeface="Cambria Math" charset="0"/>
                                  <a:cs typeface="Times New Roman" pitchFamily="18" charset="0"/>
                                </a:rPr>
                                <m:t>𝑚</m:t>
                              </m:r>
                            </m:sub>
                          </m:sSub>
                        </m:den>
                      </m:f>
                      <m:nary>
                        <m:naryPr>
                          <m:chr m:val="∑"/>
                          <m:limLoc m:val="subSup"/>
                          <m:ctrlPr>
                            <a:rPr kumimoji="1" lang="is-IS" altLang="zh-CN" sz="2800" i="1">
                              <a:solidFill>
                                <a:schemeClr val="tx1"/>
                              </a:solidFill>
                              <a:latin typeface="Cambria Math" panose="02040503050406030204" pitchFamily="18" charset="0"/>
                            </a:rPr>
                          </m:ctrlPr>
                        </m:naryPr>
                        <m:sub>
                          <m:r>
                            <m:rPr>
                              <m:brk m:alnAt="25"/>
                            </m:rPr>
                            <a:rPr kumimoji="1" lang="en-US" altLang="zh-CN" sz="2800" i="1">
                              <a:solidFill>
                                <a:schemeClr val="tx1"/>
                              </a:solidFill>
                              <a:latin typeface="Cambria Math" charset="0"/>
                            </a:rPr>
                            <m:t>𝑖</m:t>
                          </m:r>
                          <m:r>
                            <a:rPr kumimoji="1" lang="en-US" altLang="zh-CN" sz="2800" i="1">
                              <a:solidFill>
                                <a:schemeClr val="tx1"/>
                              </a:solidFill>
                              <a:latin typeface="Cambria Math" charset="0"/>
                            </a:rPr>
                            <m:t>=1</m:t>
                          </m:r>
                        </m:sub>
                        <m:sup>
                          <m:r>
                            <a:rPr kumimoji="1" lang="en-US" altLang="zh-CN" sz="2800" i="1">
                              <a:solidFill>
                                <a:schemeClr val="tx1"/>
                              </a:solidFill>
                              <a:latin typeface="Cambria Math" charset="0"/>
                            </a:rPr>
                            <m:t>𝑁</m:t>
                          </m:r>
                        </m:sup>
                        <m:e>
                          <m:sSub>
                            <m:sSubPr>
                              <m:ctrlPr>
                                <a:rPr kumimoji="1" lang="en-US" altLang="zh-CN" sz="2800" i="1">
                                  <a:solidFill>
                                    <a:schemeClr val="tx1"/>
                                  </a:solidFill>
                                  <a:latin typeface="Cambria Math" panose="02040503050406030204" pitchFamily="18" charset="0"/>
                                </a:rPr>
                              </m:ctrlPr>
                            </m:sSubPr>
                            <m:e>
                              <m:r>
                                <a:rPr kumimoji="1" lang="en-US" altLang="zh-CN" sz="2800" i="1">
                                  <a:solidFill>
                                    <a:schemeClr val="tx1"/>
                                  </a:solidFill>
                                  <a:latin typeface="Cambria Math" charset="0"/>
                                </a:rPr>
                                <m:t>𝑤</m:t>
                              </m:r>
                            </m:e>
                            <m:sub>
                              <m:r>
                                <a:rPr kumimoji="1" lang="en-US" altLang="zh-CN" sz="2800" i="1">
                                  <a:solidFill>
                                    <a:schemeClr val="tx1"/>
                                  </a:solidFill>
                                  <a:latin typeface="Cambria Math" charset="0"/>
                                </a:rPr>
                                <m:t>𝑚</m:t>
                              </m:r>
                              <m:r>
                                <a:rPr kumimoji="1" lang="en-US" altLang="zh-CN" sz="2800" i="1">
                                  <a:solidFill>
                                    <a:schemeClr val="tx1"/>
                                  </a:solidFill>
                                  <a:latin typeface="Cambria Math" charset="0"/>
                                </a:rPr>
                                <m:t>,</m:t>
                              </m:r>
                              <m:r>
                                <a:rPr kumimoji="1" lang="en-US" altLang="zh-CN" sz="2800" i="1">
                                  <a:solidFill>
                                    <a:schemeClr val="tx1"/>
                                  </a:solidFill>
                                  <a:latin typeface="Cambria Math" charset="0"/>
                                </a:rPr>
                                <m:t>𝑖</m:t>
                              </m:r>
                            </m:sub>
                          </m:sSub>
                          <m:r>
                            <a:rPr kumimoji="1" lang="zh-CN" altLang="en-US" sz="2800" i="1">
                              <a:solidFill>
                                <a:schemeClr val="tx1"/>
                              </a:solidFill>
                              <a:latin typeface="Cambria Math" charset="0"/>
                            </a:rPr>
                            <m:t>𝕀</m:t>
                          </m:r>
                          <m:d>
                            <m:dPr>
                              <m:ctrlPr>
                                <a:rPr kumimoji="1" lang="mr-IN" altLang="zh-CN" sz="2800" i="1">
                                  <a:solidFill>
                                    <a:schemeClr val="tx1"/>
                                  </a:solidFill>
                                  <a:latin typeface="Cambria Math" panose="02040503050406030204" pitchFamily="18" charset="0"/>
                                </a:rPr>
                              </m:ctrlPr>
                            </m:dPr>
                            <m:e>
                              <m:sSub>
                                <m:sSubPr>
                                  <m:ctrlPr>
                                    <a:rPr kumimoji="1" lang="en-US" altLang="zh-CN" sz="2800" i="1">
                                      <a:solidFill>
                                        <a:schemeClr val="tx1"/>
                                      </a:solidFill>
                                      <a:latin typeface="Cambria Math" panose="02040503050406030204" pitchFamily="18" charset="0"/>
                                      <a:ea typeface="Cambria Math" charset="0"/>
                                      <a:cs typeface="Cambria Math" charset="0"/>
                                    </a:rPr>
                                  </m:ctrlPr>
                                </m:sSubPr>
                                <m:e>
                                  <m:r>
                                    <a:rPr kumimoji="1" lang="en-US" altLang="zh-CN" sz="2800" i="1">
                                      <a:solidFill>
                                        <a:schemeClr val="tx1"/>
                                      </a:solidFill>
                                      <a:latin typeface="Cambria Math" charset="0"/>
                                      <a:ea typeface="Cambria Math" charset="0"/>
                                      <a:cs typeface="Cambria Math" charset="0"/>
                                    </a:rPr>
                                    <m:t>𝑦</m:t>
                                  </m:r>
                                </m:e>
                                <m:sub>
                                  <m:r>
                                    <a:rPr kumimoji="1" lang="en-US" altLang="zh-CN" sz="2800" i="1">
                                      <a:solidFill>
                                        <a:schemeClr val="tx1"/>
                                      </a:solidFill>
                                      <a:latin typeface="Cambria Math" charset="0"/>
                                      <a:ea typeface="Cambria Math" charset="0"/>
                                      <a:cs typeface="Cambria Math" charset="0"/>
                                    </a:rPr>
                                    <m:t>𝑖</m:t>
                                  </m:r>
                                </m:sub>
                              </m:sSub>
                              <m:r>
                                <a:rPr lang="en-US" altLang="zh-CN" sz="2800" i="1">
                                  <a:solidFill>
                                    <a:schemeClr val="tx1"/>
                                  </a:solidFill>
                                  <a:latin typeface="Cambria Math" charset="0"/>
                                  <a:ea typeface="Cambria Math" charset="0"/>
                                  <a:cs typeface="Cambria Math" charset="0"/>
                                </a:rPr>
                                <m:t>=</m:t>
                              </m:r>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charset="0"/>
                                    </a:rPr>
                                    <m:t>𝜙</m:t>
                                  </m:r>
                                </m:e>
                                <m:sub>
                                  <m:r>
                                    <a:rPr lang="en-US" altLang="zh-CN" sz="2800" b="0" i="1" smtClean="0">
                                      <a:solidFill>
                                        <a:schemeClr val="tx1"/>
                                      </a:solidFill>
                                      <a:latin typeface="Cambria Math" charset="0"/>
                                    </a:rPr>
                                    <m:t>𝑚</m:t>
                                  </m:r>
                                </m:sub>
                              </m:sSub>
                              <m:d>
                                <m:dPr>
                                  <m:ctrlPr>
                                    <a:rPr lang="mr-IN" altLang="zh-CN" sz="2800" i="1">
                                      <a:solidFill>
                                        <a:schemeClr val="tx1"/>
                                      </a:solidFill>
                                      <a:latin typeface="Cambria Math" panose="02040503050406030204" pitchFamily="18" charset="0"/>
                                    </a:rPr>
                                  </m:ctrlPr>
                                </m:dPr>
                                <m:e>
                                  <m:sSub>
                                    <m:sSubPr>
                                      <m:ctrlPr>
                                        <a:rPr kumimoji="1" lang="en-US" altLang="zh-CN" sz="2800" i="1">
                                          <a:solidFill>
                                            <a:schemeClr val="tx1"/>
                                          </a:solidFill>
                                          <a:latin typeface="Cambria Math" panose="02040503050406030204" pitchFamily="18" charset="0"/>
                                        </a:rPr>
                                      </m:ctrlPr>
                                    </m:sSubPr>
                                    <m:e>
                                      <m:r>
                                        <a:rPr kumimoji="1" lang="en-US" altLang="zh-CN" sz="2800" b="1" i="1">
                                          <a:solidFill>
                                            <a:schemeClr val="tx1"/>
                                          </a:solidFill>
                                          <a:latin typeface="Cambria Math" charset="0"/>
                                        </a:rPr>
                                        <m:t>𝒙</m:t>
                                      </m:r>
                                    </m:e>
                                    <m:sub>
                                      <m:r>
                                        <a:rPr kumimoji="1" lang="en-US" altLang="zh-CN" sz="2800" i="1">
                                          <a:solidFill>
                                            <a:schemeClr val="tx1"/>
                                          </a:solidFill>
                                          <a:latin typeface="Cambria Math" charset="0"/>
                                        </a:rPr>
                                        <m:t>𝑖</m:t>
                                      </m:r>
                                    </m:sub>
                                  </m:sSub>
                                </m:e>
                              </m:d>
                            </m:e>
                          </m:d>
                        </m:e>
                      </m:nary>
                    </m:oMath>
                  </m:oMathPara>
                </a14:m>
                <a:endParaRPr lang="zh-CN" altLang="en-US" sz="2800" dirty="0">
                  <a:solidFill>
                    <a:schemeClr val="tx1"/>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744357" y="2826779"/>
                <a:ext cx="10022295" cy="991362"/>
              </a:xfrm>
              <a:prstGeom prst="rect">
                <a:avLst/>
              </a:prstGeom>
              <a:blipFill>
                <a:blip r:embed="rId5"/>
                <a:stretch>
                  <a:fillRect l="-2785" t="-149367" b="-221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744357" y="3820116"/>
                <a:ext cx="3834832" cy="9745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chemeClr val="tx1"/>
                          </a:solidFill>
                          <a:latin typeface="Cambria Math" charset="0"/>
                        </a:rPr>
                        <m:t>=</m:t>
                      </m:r>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𝑑</m:t>
                          </m:r>
                        </m:e>
                        <m:sub>
                          <m:r>
                            <a:rPr lang="en-US" altLang="zh-CN" sz="2800" b="0" i="1" smtClean="0">
                              <a:latin typeface="Cambria Math" charset="0"/>
                              <a:cs typeface="Times New Roman" pitchFamily="18" charset="0"/>
                            </a:rPr>
                            <m:t>𝑚</m:t>
                          </m:r>
                        </m:sub>
                      </m:sSub>
                      <m:sSub>
                        <m:sSubPr>
                          <m:ctrlPr>
                            <a:rPr lang="en-US" altLang="zh-CN" sz="2800" i="1" smtClean="0">
                              <a:solidFill>
                                <a:srgbClr val="C00000"/>
                              </a:solidFill>
                              <a:latin typeface="Cambria Math" panose="02040503050406030204" pitchFamily="18" charset="0"/>
                            </a:rPr>
                          </m:ctrlPr>
                        </m:sSubPr>
                        <m:e>
                          <m:r>
                            <a:rPr lang="en-US" altLang="zh-CN" sz="2800" i="1" smtClean="0">
                              <a:solidFill>
                                <a:srgbClr val="C00000"/>
                              </a:solidFill>
                              <a:latin typeface="Cambria Math" charset="0"/>
                              <a:ea typeface="Cambria Math" charset="0"/>
                              <a:cs typeface="Cambria Math" charset="0"/>
                            </a:rPr>
                            <m:t>𝜀</m:t>
                          </m:r>
                        </m:e>
                        <m:sub>
                          <m:r>
                            <a:rPr lang="en-US" altLang="zh-CN" sz="2800" i="1">
                              <a:solidFill>
                                <a:srgbClr val="C00000"/>
                              </a:solidFill>
                              <a:latin typeface="Cambria Math" charset="0"/>
                            </a:rPr>
                            <m:t>𝑚</m:t>
                          </m:r>
                        </m:sub>
                      </m:sSub>
                      <m:r>
                        <a:rPr kumimoji="1" lang="en-US" altLang="zh-CN" sz="2800" i="1">
                          <a:solidFill>
                            <a:schemeClr val="tx1"/>
                          </a:solidFill>
                          <a:latin typeface="Cambria Math" charset="0"/>
                        </a:rPr>
                        <m:t>+</m:t>
                      </m:r>
                      <m:f>
                        <m:fPr>
                          <m:ctrlPr>
                            <a:rPr kumimoji="1" lang="mr-IN" altLang="zh-CN" sz="2800" i="1" smtClean="0">
                              <a:solidFill>
                                <a:schemeClr val="tx1"/>
                              </a:solidFill>
                              <a:latin typeface="Cambria Math" panose="02040503050406030204" pitchFamily="18" charset="0"/>
                            </a:rPr>
                          </m:ctrlPr>
                        </m:fPr>
                        <m:num>
                          <m:r>
                            <a:rPr kumimoji="1" lang="en-US" altLang="zh-CN" sz="2800" b="0" i="1" smtClean="0">
                              <a:solidFill>
                                <a:schemeClr val="tx1"/>
                              </a:solidFill>
                              <a:latin typeface="Cambria Math" charset="0"/>
                            </a:rPr>
                            <m:t>1</m:t>
                          </m:r>
                        </m:num>
                        <m:den>
                          <m:sSub>
                            <m:sSubPr>
                              <m:ctrlPr>
                                <a:rPr lang="en-US" altLang="zh-CN" sz="2800" i="1">
                                  <a:solidFill>
                                    <a:schemeClr val="tx1"/>
                                  </a:solidFill>
                                  <a:latin typeface="Cambria Math" panose="02040503050406030204" pitchFamily="18" charset="0"/>
                                  <a:cs typeface="Times New Roman" pitchFamily="18" charset="0"/>
                                </a:rPr>
                              </m:ctrlPr>
                            </m:sSubPr>
                            <m:e>
                              <m:r>
                                <a:rPr lang="en-US" altLang="zh-CN" sz="2800" i="1">
                                  <a:solidFill>
                                    <a:schemeClr val="tx1"/>
                                  </a:solidFill>
                                  <a:latin typeface="Cambria Math" charset="0"/>
                                  <a:cs typeface="Times New Roman" pitchFamily="18" charset="0"/>
                                </a:rPr>
                                <m:t>𝑑</m:t>
                              </m:r>
                            </m:e>
                            <m:sub>
                              <m:r>
                                <a:rPr lang="en-US" altLang="zh-CN" sz="2800" b="0" i="1" smtClean="0">
                                  <a:solidFill>
                                    <a:schemeClr val="tx1"/>
                                  </a:solidFill>
                                  <a:latin typeface="Cambria Math" charset="0"/>
                                  <a:cs typeface="Times New Roman" pitchFamily="18" charset="0"/>
                                </a:rPr>
                                <m:t>𝑚</m:t>
                              </m:r>
                            </m:sub>
                          </m:sSub>
                        </m:den>
                      </m:f>
                      <m:sSub>
                        <m:sSubPr>
                          <m:ctrlPr>
                            <a:rPr lang="en-US" altLang="zh-CN" sz="2800" i="1">
                              <a:latin typeface="Cambria Math" panose="02040503050406030204" pitchFamily="18" charset="0"/>
                            </a:rPr>
                          </m:ctrlPr>
                        </m:sSubPr>
                        <m:e>
                          <m:r>
                            <a:rPr lang="en-US" altLang="zh-CN" sz="2800" b="0" i="1" smtClean="0">
                              <a:latin typeface="Cambria Math" charset="0"/>
                            </a:rPr>
                            <m:t>(1−</m:t>
                          </m:r>
                          <m:r>
                            <a:rPr lang="en-US" altLang="zh-CN" sz="2800" i="1">
                              <a:latin typeface="Cambria Math" charset="0"/>
                              <a:ea typeface="Cambria Math" charset="0"/>
                              <a:cs typeface="Cambria Math" charset="0"/>
                            </a:rPr>
                            <m:t>𝜀</m:t>
                          </m:r>
                        </m:e>
                        <m:sub>
                          <m:r>
                            <a:rPr lang="en-US" altLang="zh-CN" sz="2800" i="1">
                              <a:latin typeface="Cambria Math" charset="0"/>
                            </a:rPr>
                            <m:t>𝑚</m:t>
                          </m:r>
                        </m:sub>
                      </m:sSub>
                      <m:r>
                        <a:rPr lang="en-US" altLang="zh-CN" sz="2800" b="0" i="1" smtClean="0">
                          <a:latin typeface="Cambria Math" charset="0"/>
                        </a:rPr>
                        <m:t>)</m:t>
                      </m:r>
                    </m:oMath>
                  </m:oMathPara>
                </a14:m>
                <a:endParaRPr lang="zh-CN" altLang="en-US" sz="2800" dirty="0">
                  <a:solidFill>
                    <a:schemeClr val="tx1"/>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1744357" y="3820116"/>
                <a:ext cx="3834832" cy="974562"/>
              </a:xfrm>
              <a:prstGeom prst="rect">
                <a:avLst/>
              </a:prstGeom>
              <a:blipFill>
                <a:blip r:embed="rId6"/>
                <a:stretch>
                  <a:fillRect r="-330" b="-12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9662057" y="4743741"/>
                <a:ext cx="2298643" cy="465064"/>
              </a:xfrm>
              <a:prstGeom prst="rect">
                <a:avLst/>
              </a:prstGeom>
              <a:ln w="2540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Times New Roman" pitchFamily="18" charset="0"/>
                            </a:rPr>
                          </m:ctrlPr>
                        </m:sSubPr>
                        <m:e>
                          <m:r>
                            <a:rPr lang="en-US" altLang="zh-CN" sz="2000" i="1">
                              <a:latin typeface="Cambria Math" charset="0"/>
                              <a:cs typeface="Times New Roman" pitchFamily="18" charset="0"/>
                            </a:rPr>
                            <m:t>𝑑</m:t>
                          </m:r>
                        </m:e>
                        <m:sub>
                          <m:r>
                            <a:rPr lang="en-US" altLang="zh-CN" sz="2000" i="1">
                              <a:latin typeface="Cambria Math" charset="0"/>
                              <a:cs typeface="Times New Roman" pitchFamily="18" charset="0"/>
                            </a:rPr>
                            <m:t>𝑚</m:t>
                          </m:r>
                        </m:sub>
                      </m:sSub>
                      <m:r>
                        <a:rPr lang="en-US" altLang="zh-CN" sz="2000" i="1">
                          <a:latin typeface="Cambria Math" charset="0"/>
                          <a:cs typeface="Times New Roman" pitchFamily="18" charset="0"/>
                        </a:rPr>
                        <m:t>=</m:t>
                      </m:r>
                      <m:rad>
                        <m:radPr>
                          <m:degHide m:val="on"/>
                          <m:ctrlPr>
                            <a:rPr lang="en-US" altLang="zh-CN" sz="2000" i="1">
                              <a:latin typeface="Cambria Math" panose="02040503050406030204" pitchFamily="18" charset="0"/>
                              <a:cs typeface="Times New Roman" pitchFamily="18" charset="0"/>
                            </a:rPr>
                          </m:ctrlPr>
                        </m:radPr>
                        <m:deg/>
                        <m:e>
                          <m:f>
                            <m:fPr>
                              <m:type m:val="lin"/>
                              <m:ctrlPr>
                                <a:rPr lang="en-US" altLang="zh-CN" sz="2000" i="1">
                                  <a:latin typeface="Cambria Math" panose="02040503050406030204" pitchFamily="18" charset="0"/>
                                  <a:cs typeface="Times New Roman" pitchFamily="18" charset="0"/>
                                </a:rPr>
                              </m:ctrlPr>
                            </m:fPr>
                            <m:num>
                              <m:sSub>
                                <m:sSubPr>
                                  <m:ctrlPr>
                                    <a:rPr lang="en-US" altLang="zh-CN" sz="2000" i="1">
                                      <a:latin typeface="Cambria Math" panose="02040503050406030204" pitchFamily="18" charset="0"/>
                                      <a:cs typeface="Times New Roman" pitchFamily="18" charset="0"/>
                                    </a:rPr>
                                  </m:ctrlPr>
                                </m:sSubPr>
                                <m:e>
                                  <m:r>
                                    <a:rPr lang="en-US" altLang="zh-CN" sz="2000" i="1">
                                      <a:latin typeface="Cambria Math" charset="0"/>
                                      <a:cs typeface="Times New Roman" pitchFamily="18" charset="0"/>
                                    </a:rPr>
                                    <m:t>1−</m:t>
                                  </m:r>
                                  <m:r>
                                    <a:rPr lang="en-US" altLang="zh-CN" sz="2000" i="1">
                                      <a:latin typeface="Cambria Math" charset="0"/>
                                      <a:cs typeface="Times New Roman" pitchFamily="18" charset="0"/>
                                    </a:rPr>
                                    <m:t>𝜀</m:t>
                                  </m:r>
                                </m:e>
                                <m:sub>
                                  <m:r>
                                    <a:rPr lang="en-US" altLang="zh-CN" sz="2000" i="1">
                                      <a:latin typeface="Cambria Math" charset="0"/>
                                      <a:cs typeface="Times New Roman" pitchFamily="18" charset="0"/>
                                    </a:rPr>
                                    <m:t>𝑚</m:t>
                                  </m:r>
                                </m:sub>
                              </m:sSub>
                            </m:num>
                            <m:den>
                              <m:sSub>
                                <m:sSubPr>
                                  <m:ctrlPr>
                                    <a:rPr lang="en-US" altLang="zh-CN" sz="2000" i="1">
                                      <a:latin typeface="Cambria Math" panose="02040503050406030204" pitchFamily="18" charset="0"/>
                                      <a:cs typeface="Times New Roman" pitchFamily="18" charset="0"/>
                                    </a:rPr>
                                  </m:ctrlPr>
                                </m:sSubPr>
                                <m:e>
                                  <m:r>
                                    <a:rPr lang="en-US" altLang="zh-CN" sz="2000" i="1">
                                      <a:latin typeface="Cambria Math" charset="0"/>
                                      <a:cs typeface="Times New Roman" pitchFamily="18" charset="0"/>
                                    </a:rPr>
                                    <m:t>𝜀</m:t>
                                  </m:r>
                                </m:e>
                                <m:sub>
                                  <m:r>
                                    <a:rPr lang="en-US" altLang="zh-CN" sz="2000" i="1">
                                      <a:latin typeface="Cambria Math" charset="0"/>
                                      <a:cs typeface="Times New Roman" pitchFamily="18" charset="0"/>
                                    </a:rPr>
                                    <m:t>𝑚</m:t>
                                  </m:r>
                                </m:sub>
                              </m:sSub>
                            </m:den>
                          </m:f>
                        </m:e>
                      </m:rad>
                    </m:oMath>
                  </m:oMathPara>
                </a14:m>
                <a:endParaRPr lang="zh-CN" altLang="en-US" sz="2000" dirty="0"/>
              </a:p>
            </p:txBody>
          </p:sp>
        </mc:Choice>
        <mc:Fallback xmlns="">
          <p:sp>
            <p:nvSpPr>
              <p:cNvPr id="14" name="矩形 13"/>
              <p:cNvSpPr>
                <a:spLocks noRot="1" noChangeAspect="1" noMove="1" noResize="1" noEditPoints="1" noAdjustHandles="1" noChangeArrowheads="1" noChangeShapeType="1" noTextEdit="1"/>
              </p:cNvSpPr>
              <p:nvPr/>
            </p:nvSpPr>
            <p:spPr>
              <a:xfrm>
                <a:off x="9662057" y="4743741"/>
                <a:ext cx="2298643" cy="465064"/>
              </a:xfrm>
              <a:prstGeom prst="rect">
                <a:avLst/>
              </a:prstGeom>
              <a:blipFill>
                <a:blip r:embed="rId7"/>
                <a:stretch>
                  <a:fillRect t="-79487" b="-146154"/>
                </a:stretch>
              </a:blipFill>
              <a:ln w="25400">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742763" y="4743502"/>
                <a:ext cx="6997557"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chemeClr val="tx1"/>
                          </a:solidFill>
                          <a:latin typeface="Cambria Math" charset="0"/>
                        </a:rPr>
                        <m:t>=</m:t>
                      </m:r>
                      <m:sSub>
                        <m:sSubPr>
                          <m:ctrlPr>
                            <a:rPr lang="en-US" altLang="zh-CN" sz="2800" i="1">
                              <a:latin typeface="Cambria Math" panose="02040503050406030204" pitchFamily="18" charset="0"/>
                            </a:rPr>
                          </m:ctrlPr>
                        </m:sSubPr>
                        <m:e>
                          <m:r>
                            <a:rPr lang="en-US" altLang="zh-CN" sz="2800" i="1" smtClean="0">
                              <a:latin typeface="Cambria Math" charset="0"/>
                              <a:ea typeface="Cambria Math" charset="0"/>
                              <a:cs typeface="Cambria Math" charset="0"/>
                            </a:rPr>
                            <m:t>𝜀</m:t>
                          </m:r>
                        </m:e>
                        <m:sub>
                          <m:r>
                            <a:rPr lang="en-US" altLang="zh-CN" sz="2800" i="1">
                              <a:latin typeface="Cambria Math" charset="0"/>
                            </a:rPr>
                            <m:t>𝑚</m:t>
                          </m:r>
                        </m:sub>
                      </m:sSub>
                      <m:rad>
                        <m:radPr>
                          <m:degHide m:val="on"/>
                          <m:ctrlPr>
                            <a:rPr lang="en-US" altLang="zh-CN" sz="2800" i="1">
                              <a:latin typeface="Cambria Math" panose="02040503050406030204" pitchFamily="18" charset="0"/>
                              <a:cs typeface="Times New Roman" pitchFamily="18" charset="0"/>
                            </a:rPr>
                          </m:ctrlPr>
                        </m:radPr>
                        <m:deg/>
                        <m:e>
                          <m:f>
                            <m:fPr>
                              <m:type m:val="lin"/>
                              <m:ctrlPr>
                                <a:rPr lang="en-US" altLang="zh-CN" sz="2800" i="1">
                                  <a:latin typeface="Cambria Math" panose="02040503050406030204" pitchFamily="18" charset="0"/>
                                  <a:cs typeface="Times New Roman" pitchFamily="18" charset="0"/>
                                </a:rPr>
                              </m:ctrlPr>
                            </m:fPr>
                            <m:num>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1−</m:t>
                                  </m:r>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𝑚</m:t>
                                  </m:r>
                                </m:sub>
                              </m:sSub>
                            </m:num>
                            <m:den>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𝑚</m:t>
                                  </m:r>
                                </m:sub>
                              </m:sSub>
                            </m:den>
                          </m:f>
                        </m:e>
                      </m:rad>
                      <m:r>
                        <a:rPr kumimoji="1" lang="en-US" altLang="zh-CN" sz="2800" i="1">
                          <a:solidFill>
                            <a:schemeClr val="tx1"/>
                          </a:solidFill>
                          <a:latin typeface="Cambria Math" charset="0"/>
                        </a:rPr>
                        <m:t>+</m:t>
                      </m:r>
                      <m:sSub>
                        <m:sSubPr>
                          <m:ctrlPr>
                            <a:rPr lang="en-US" altLang="zh-CN" sz="2800" i="1">
                              <a:latin typeface="Cambria Math" panose="02040503050406030204" pitchFamily="18" charset="0"/>
                            </a:rPr>
                          </m:ctrlPr>
                        </m:sSubPr>
                        <m:e>
                          <m:r>
                            <a:rPr lang="en-US" altLang="zh-CN" sz="2800" b="0" i="1" smtClean="0">
                              <a:latin typeface="Cambria Math" charset="0"/>
                            </a:rPr>
                            <m:t>(1−</m:t>
                          </m:r>
                          <m:r>
                            <a:rPr lang="en-US" altLang="zh-CN" sz="2800" i="1">
                              <a:latin typeface="Cambria Math" charset="0"/>
                              <a:ea typeface="Cambria Math" charset="0"/>
                              <a:cs typeface="Cambria Math" charset="0"/>
                            </a:rPr>
                            <m:t>𝜀</m:t>
                          </m:r>
                        </m:e>
                        <m:sub>
                          <m:r>
                            <a:rPr lang="en-US" altLang="zh-CN" sz="2800" i="1">
                              <a:latin typeface="Cambria Math" charset="0"/>
                            </a:rPr>
                            <m:t>𝑚</m:t>
                          </m:r>
                        </m:sub>
                      </m:sSub>
                      <m:r>
                        <a:rPr lang="en-US" altLang="zh-CN" sz="2800" b="0" i="1" smtClean="0">
                          <a:latin typeface="Cambria Math" charset="0"/>
                        </a:rPr>
                        <m:t>)</m:t>
                      </m:r>
                      <m:rad>
                        <m:radPr>
                          <m:degHide m:val="on"/>
                          <m:ctrlPr>
                            <a:rPr lang="en-US" altLang="zh-CN" sz="2800" i="1">
                              <a:latin typeface="Cambria Math" panose="02040503050406030204" pitchFamily="18" charset="0"/>
                              <a:cs typeface="Times New Roman" pitchFamily="18" charset="0"/>
                            </a:rPr>
                          </m:ctrlPr>
                        </m:radPr>
                        <m:deg/>
                        <m:e>
                          <m:f>
                            <m:fPr>
                              <m:type m:val="lin"/>
                              <m:ctrlPr>
                                <a:rPr lang="en-US" altLang="zh-CN" sz="2800" i="1">
                                  <a:latin typeface="Cambria Math" panose="02040503050406030204" pitchFamily="18" charset="0"/>
                                  <a:cs typeface="Times New Roman" pitchFamily="18" charset="0"/>
                                </a:rPr>
                              </m:ctrlPr>
                            </m:fPr>
                            <m:num>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𝑚</m:t>
                                  </m:r>
                                </m:sub>
                              </m:sSub>
                            </m:num>
                            <m:den>
                              <m:r>
                                <a:rPr lang="en-US" altLang="zh-CN" sz="2800" i="1">
                                  <a:latin typeface="Cambria Math" charset="0"/>
                                  <a:cs typeface="Times New Roman" pitchFamily="18" charset="0"/>
                                </a:rPr>
                                <m:t>(</m:t>
                              </m:r>
                              <m:sSub>
                                <m:sSubPr>
                                  <m:ctrlPr>
                                    <a:rPr lang="en-US" altLang="zh-CN" sz="2800" i="1">
                                      <a:latin typeface="Cambria Math" panose="02040503050406030204" pitchFamily="18" charset="0"/>
                                      <a:cs typeface="Times New Roman" pitchFamily="18" charset="0"/>
                                    </a:rPr>
                                  </m:ctrlPr>
                                </m:sSubPr>
                                <m:e>
                                  <m:r>
                                    <a:rPr lang="en-US" altLang="zh-CN" sz="2800" i="1">
                                      <a:latin typeface="Cambria Math" charset="0"/>
                                      <a:cs typeface="Times New Roman" pitchFamily="18" charset="0"/>
                                    </a:rPr>
                                    <m:t>1−</m:t>
                                  </m:r>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𝑚</m:t>
                                  </m:r>
                                </m:sub>
                              </m:sSub>
                              <m:r>
                                <a:rPr lang="en-US" altLang="zh-CN" sz="2800" i="1">
                                  <a:latin typeface="Cambria Math" charset="0"/>
                                  <a:cs typeface="Times New Roman" pitchFamily="18" charset="0"/>
                                </a:rPr>
                                <m:t>)</m:t>
                              </m:r>
                            </m:den>
                          </m:f>
                        </m:e>
                      </m:rad>
                    </m:oMath>
                  </m:oMathPara>
                </a14:m>
                <a:endParaRPr lang="zh-CN" altLang="en-US" sz="2800" dirty="0">
                  <a:solidFill>
                    <a:schemeClr val="tx1"/>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1742763" y="4743502"/>
                <a:ext cx="6997557" cy="614142"/>
              </a:xfrm>
              <a:prstGeom prst="rect">
                <a:avLst/>
              </a:prstGeom>
              <a:blipFill>
                <a:blip r:embed="rId8"/>
                <a:stretch>
                  <a:fillRect t="-95918" b="-1653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742763" y="6266594"/>
                <a:ext cx="2867195"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chemeClr val="tx1"/>
                          </a:solidFill>
                          <a:latin typeface="Cambria Math" charset="0"/>
                        </a:rPr>
                        <m:t>=</m:t>
                      </m:r>
                      <m:r>
                        <a:rPr lang="en-US" altLang="zh-CN" sz="2800" b="0" i="1" smtClean="0">
                          <a:solidFill>
                            <a:schemeClr val="tx1"/>
                          </a:solidFill>
                          <a:latin typeface="Cambria Math" charset="0"/>
                        </a:rPr>
                        <m:t>2</m:t>
                      </m:r>
                      <m:rad>
                        <m:radPr>
                          <m:degHide m:val="on"/>
                          <m:ctrlPr>
                            <a:rPr lang="en-US" altLang="zh-CN" sz="2800" i="1">
                              <a:latin typeface="Cambria Math" panose="02040503050406030204" pitchFamily="18" charset="0"/>
                              <a:cs typeface="Times New Roman" pitchFamily="18" charset="0"/>
                            </a:rPr>
                          </m:ctrlPr>
                        </m:radPr>
                        <m:deg/>
                        <m:e>
                          <m:sSub>
                            <m:sSubPr>
                              <m:ctrlPr>
                                <a:rPr lang="en-US" altLang="zh-CN" sz="2800" i="1">
                                  <a:latin typeface="Cambria Math" panose="02040503050406030204" pitchFamily="18" charset="0"/>
                                  <a:cs typeface="Times New Roman" pitchFamily="18" charset="0"/>
                                </a:rPr>
                              </m:ctrlPr>
                            </m:sSubPr>
                            <m:e>
                              <m:sSub>
                                <m:sSubPr>
                                  <m:ctrlPr>
                                    <a:rPr lang="en-US" altLang="zh-CN" sz="2800" i="1">
                                      <a:latin typeface="Cambria Math" panose="02040503050406030204" pitchFamily="18" charset="0"/>
                                    </a:rPr>
                                  </m:ctrlPr>
                                </m:sSubPr>
                                <m:e>
                                  <m:r>
                                    <a:rPr lang="en-US" altLang="zh-CN" sz="2800" i="1">
                                      <a:latin typeface="Cambria Math" charset="0"/>
                                      <a:ea typeface="Cambria Math" charset="0"/>
                                      <a:cs typeface="Cambria Math" charset="0"/>
                                    </a:rPr>
                                    <m:t>𝜀</m:t>
                                  </m:r>
                                </m:e>
                                <m:sub>
                                  <m:r>
                                    <a:rPr lang="en-US" altLang="zh-CN" sz="2800" i="1">
                                      <a:latin typeface="Cambria Math" charset="0"/>
                                    </a:rPr>
                                    <m:t>𝑚</m:t>
                                  </m:r>
                                </m:sub>
                              </m:sSub>
                              <m:r>
                                <a:rPr lang="en-US" altLang="zh-CN" sz="2800" i="1">
                                  <a:latin typeface="Cambria Math" charset="0"/>
                                </a:rPr>
                                <m:t>(</m:t>
                              </m:r>
                              <m:r>
                                <a:rPr lang="en-US" altLang="zh-CN" sz="2800" i="1">
                                  <a:latin typeface="Cambria Math" charset="0"/>
                                  <a:cs typeface="Times New Roman" pitchFamily="18" charset="0"/>
                                </a:rPr>
                                <m:t>1−</m:t>
                              </m:r>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𝑚</m:t>
                              </m:r>
                            </m:sub>
                          </m:sSub>
                          <m:r>
                            <a:rPr lang="en-US" altLang="zh-CN" sz="2800" i="1">
                              <a:latin typeface="Cambria Math" charset="0"/>
                              <a:cs typeface="Times New Roman" pitchFamily="18" charset="0"/>
                            </a:rPr>
                            <m:t>)</m:t>
                          </m:r>
                        </m:e>
                      </m:rad>
                    </m:oMath>
                  </m:oMathPara>
                </a14:m>
                <a:endParaRPr lang="zh-CN" altLang="en-US" sz="2800" dirty="0">
                  <a:solidFill>
                    <a:schemeClr val="tx1"/>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1742763" y="6266594"/>
                <a:ext cx="2867195" cy="614142"/>
              </a:xfrm>
              <a:prstGeom prst="rect">
                <a:avLst/>
              </a:prstGeom>
              <a:blipFill>
                <a:blip r:embed="rId9"/>
                <a:stretch>
                  <a:fillRect r="-885"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742763" y="5546976"/>
                <a:ext cx="5130187"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chemeClr val="tx1"/>
                          </a:solidFill>
                          <a:latin typeface="Cambria Math" charset="0"/>
                        </a:rPr>
                        <m:t>=</m:t>
                      </m:r>
                      <m:rad>
                        <m:radPr>
                          <m:degHide m:val="on"/>
                          <m:ctrlPr>
                            <a:rPr lang="en-US" altLang="zh-CN" sz="2800" i="1">
                              <a:latin typeface="Cambria Math" panose="02040503050406030204" pitchFamily="18" charset="0"/>
                              <a:cs typeface="Times New Roman" pitchFamily="18" charset="0"/>
                            </a:rPr>
                          </m:ctrlPr>
                        </m:radPr>
                        <m:deg/>
                        <m:e>
                          <m:sSub>
                            <m:sSubPr>
                              <m:ctrlPr>
                                <a:rPr lang="en-US" altLang="zh-CN" sz="2800" i="1">
                                  <a:latin typeface="Cambria Math" panose="02040503050406030204" pitchFamily="18" charset="0"/>
                                  <a:cs typeface="Times New Roman" pitchFamily="18" charset="0"/>
                                </a:rPr>
                              </m:ctrlPr>
                            </m:sSubPr>
                            <m:e>
                              <m:sSub>
                                <m:sSubPr>
                                  <m:ctrlPr>
                                    <a:rPr lang="en-US" altLang="zh-CN" sz="2800" i="1">
                                      <a:latin typeface="Cambria Math" panose="02040503050406030204" pitchFamily="18" charset="0"/>
                                    </a:rPr>
                                  </m:ctrlPr>
                                </m:sSubPr>
                                <m:e>
                                  <m:r>
                                    <a:rPr lang="en-US" altLang="zh-CN" sz="2800" i="1">
                                      <a:latin typeface="Cambria Math" charset="0"/>
                                      <a:ea typeface="Cambria Math" charset="0"/>
                                      <a:cs typeface="Cambria Math" charset="0"/>
                                    </a:rPr>
                                    <m:t>𝜀</m:t>
                                  </m:r>
                                </m:e>
                                <m:sub>
                                  <m:r>
                                    <a:rPr lang="en-US" altLang="zh-CN" sz="2800" i="1">
                                      <a:latin typeface="Cambria Math" charset="0"/>
                                    </a:rPr>
                                    <m:t>𝑚</m:t>
                                  </m:r>
                                </m:sub>
                              </m:sSub>
                              <m:r>
                                <a:rPr lang="en-US" altLang="zh-CN" sz="2800" i="1">
                                  <a:latin typeface="Cambria Math" charset="0"/>
                                </a:rPr>
                                <m:t>(</m:t>
                              </m:r>
                              <m:r>
                                <a:rPr lang="en-US" altLang="zh-CN" sz="2800" i="1">
                                  <a:latin typeface="Cambria Math" charset="0"/>
                                  <a:cs typeface="Times New Roman" pitchFamily="18" charset="0"/>
                                </a:rPr>
                                <m:t>1−</m:t>
                              </m:r>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𝑚</m:t>
                              </m:r>
                            </m:sub>
                          </m:sSub>
                          <m:r>
                            <a:rPr lang="en-US" altLang="zh-CN" sz="2800" i="1">
                              <a:latin typeface="Cambria Math" charset="0"/>
                              <a:cs typeface="Times New Roman" pitchFamily="18" charset="0"/>
                            </a:rPr>
                            <m:t>)</m:t>
                          </m:r>
                        </m:e>
                      </m:rad>
                      <m:r>
                        <a:rPr kumimoji="1" lang="en-US" altLang="zh-CN" sz="2800" i="1">
                          <a:solidFill>
                            <a:schemeClr val="tx1"/>
                          </a:solidFill>
                          <a:latin typeface="Cambria Math" charset="0"/>
                        </a:rPr>
                        <m:t>+</m:t>
                      </m:r>
                      <m:rad>
                        <m:radPr>
                          <m:degHide m:val="on"/>
                          <m:ctrlPr>
                            <a:rPr lang="en-US" altLang="zh-CN" sz="2800" i="1">
                              <a:latin typeface="Cambria Math" panose="02040503050406030204" pitchFamily="18" charset="0"/>
                              <a:cs typeface="Times New Roman" pitchFamily="18" charset="0"/>
                            </a:rPr>
                          </m:ctrlPr>
                        </m:radPr>
                        <m:deg/>
                        <m:e>
                          <m:sSub>
                            <m:sSubPr>
                              <m:ctrlPr>
                                <a:rPr lang="en-US" altLang="zh-CN" sz="2800" i="1">
                                  <a:latin typeface="Cambria Math" panose="02040503050406030204" pitchFamily="18" charset="0"/>
                                  <a:cs typeface="Times New Roman" pitchFamily="18" charset="0"/>
                                </a:rPr>
                              </m:ctrlPr>
                            </m:sSubPr>
                            <m:e>
                              <m:sSub>
                                <m:sSubPr>
                                  <m:ctrlPr>
                                    <a:rPr lang="en-US" altLang="zh-CN" sz="2800" i="1">
                                      <a:latin typeface="Cambria Math" panose="02040503050406030204" pitchFamily="18" charset="0"/>
                                    </a:rPr>
                                  </m:ctrlPr>
                                </m:sSubPr>
                                <m:e>
                                  <m:r>
                                    <a:rPr lang="en-US" altLang="zh-CN" sz="2800" i="1">
                                      <a:latin typeface="Cambria Math" charset="0"/>
                                      <a:ea typeface="Cambria Math" charset="0"/>
                                      <a:cs typeface="Cambria Math" charset="0"/>
                                    </a:rPr>
                                    <m:t>𝜀</m:t>
                                  </m:r>
                                </m:e>
                                <m:sub>
                                  <m:r>
                                    <a:rPr lang="en-US" altLang="zh-CN" sz="2800" i="1">
                                      <a:latin typeface="Cambria Math" charset="0"/>
                                    </a:rPr>
                                    <m:t>𝑚</m:t>
                                  </m:r>
                                </m:sub>
                              </m:sSub>
                              <m:r>
                                <a:rPr lang="en-US" altLang="zh-CN" sz="2800" i="1">
                                  <a:latin typeface="Cambria Math" charset="0"/>
                                </a:rPr>
                                <m:t>(</m:t>
                              </m:r>
                              <m:r>
                                <a:rPr lang="en-US" altLang="zh-CN" sz="2800" i="1">
                                  <a:latin typeface="Cambria Math" charset="0"/>
                                  <a:cs typeface="Times New Roman" pitchFamily="18" charset="0"/>
                                </a:rPr>
                                <m:t>1−</m:t>
                              </m:r>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𝑚</m:t>
                              </m:r>
                            </m:sub>
                          </m:sSub>
                          <m:r>
                            <a:rPr lang="en-US" altLang="zh-CN" sz="2800" i="1">
                              <a:latin typeface="Cambria Math" charset="0"/>
                              <a:cs typeface="Times New Roman" pitchFamily="18" charset="0"/>
                            </a:rPr>
                            <m:t>)</m:t>
                          </m:r>
                        </m:e>
                      </m:rad>
                    </m:oMath>
                  </m:oMathPara>
                </a14:m>
                <a:endParaRPr lang="zh-CN" altLang="en-US" sz="2800" dirty="0">
                  <a:solidFill>
                    <a:schemeClr val="tx1"/>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1742763" y="5546976"/>
                <a:ext cx="5130187" cy="614142"/>
              </a:xfrm>
              <a:prstGeom prst="rect">
                <a:avLst/>
              </a:prstGeom>
              <a:blipFill>
                <a:blip r:embed="rId10"/>
                <a:stretch>
                  <a:fillRect r="-248" b="-1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6306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为什么集成学习有效？</a:t>
            </a:r>
            <a:endParaRPr kumimoji="1" lang="zh-CN" altLang="en-US" dirty="0"/>
          </a:p>
        </p:txBody>
      </p:sp>
      <p:sp>
        <p:nvSpPr>
          <p:cNvPr id="3" name="内容占位符 2"/>
          <p:cNvSpPr>
            <a:spLocks noGrp="1"/>
          </p:cNvSpPr>
          <p:nvPr>
            <p:ph sz="quarter" idx="10"/>
          </p:nvPr>
        </p:nvSpPr>
        <p:spPr/>
        <p:txBody>
          <a:bodyPr/>
          <a:lstStyle/>
          <a:p>
            <a:pPr>
              <a:lnSpc>
                <a:spcPct val="100000"/>
              </a:lnSpc>
              <a:spcBef>
                <a:spcPts val="600"/>
              </a:spcBef>
            </a:pPr>
            <a:r>
              <a:rPr lang="zh-CN" altLang="zh-CN" dirty="0"/>
              <a:t>如果学习算法能</a:t>
            </a:r>
            <a:r>
              <a:rPr lang="zh-CN" altLang="zh-CN" dirty="0">
                <a:solidFill>
                  <a:srgbClr val="C00000"/>
                </a:solidFill>
              </a:rPr>
              <a:t>减少模型的偏差</a:t>
            </a:r>
            <a:r>
              <a:rPr lang="zh-CN" altLang="zh-CN" dirty="0"/>
              <a:t>（提高算法在训练集上的性能）或者</a:t>
            </a:r>
            <a:r>
              <a:rPr lang="zh-CN" altLang="zh-CN" dirty="0">
                <a:solidFill>
                  <a:srgbClr val="C00000"/>
                </a:solidFill>
              </a:rPr>
              <a:t>降低模型的方差</a:t>
            </a:r>
            <a:r>
              <a:rPr lang="zh-CN" altLang="zh-CN" dirty="0"/>
              <a:t>（从训练集到验证集上更好地泛化），模型的性能都会有所提高。</a:t>
            </a:r>
            <a:endParaRPr lang="en-US" altLang="zh-CN" dirty="0"/>
          </a:p>
          <a:p>
            <a:pPr>
              <a:lnSpc>
                <a:spcPct val="100000"/>
              </a:lnSpc>
              <a:spcBef>
                <a:spcPts val="600"/>
              </a:spcBef>
            </a:pPr>
            <a:endParaRPr kumimoji="1" lang="en-US" altLang="zh-CN" dirty="0"/>
          </a:p>
          <a:p>
            <a:pPr>
              <a:lnSpc>
                <a:spcPct val="100000"/>
              </a:lnSpc>
              <a:spcBef>
                <a:spcPts val="600"/>
              </a:spcBef>
            </a:pPr>
            <a:r>
              <a:rPr lang="zh-CN" altLang="zh-CN" dirty="0"/>
              <a:t>集成学习将多个模型通过合适的方式组合，使得组合后的模型的</a:t>
            </a:r>
            <a:r>
              <a:rPr lang="zh-CN" altLang="zh-CN" dirty="0">
                <a:solidFill>
                  <a:srgbClr val="C00000"/>
                </a:solidFill>
              </a:rPr>
              <a:t>偏差和</a:t>
            </a:r>
            <a:r>
              <a:rPr lang="en-US" altLang="zh-CN" dirty="0">
                <a:solidFill>
                  <a:srgbClr val="C00000"/>
                </a:solidFill>
              </a:rPr>
              <a:t>/</a:t>
            </a:r>
            <a:r>
              <a:rPr lang="zh-CN" altLang="zh-CN" dirty="0">
                <a:solidFill>
                  <a:srgbClr val="C00000"/>
                </a:solidFill>
              </a:rPr>
              <a:t>或方差变小</a:t>
            </a:r>
            <a:r>
              <a:rPr lang="zh-CN" altLang="zh-CN" dirty="0"/>
              <a:t>，从而得到性能更好的学习器。</a:t>
            </a:r>
            <a:endParaRPr lang="en-US" altLang="zh-CN" dirty="0"/>
          </a:p>
          <a:p>
            <a:pPr>
              <a:lnSpc>
                <a:spcPct val="100000"/>
              </a:lnSpc>
              <a:spcBef>
                <a:spcPts val="600"/>
              </a:spcBef>
            </a:pPr>
            <a:r>
              <a:rPr lang="zh-CN" altLang="zh-CN" dirty="0"/>
              <a:t>如果基础模型太弱（高偏差），通过弱弱组合变强；</a:t>
            </a:r>
            <a:endParaRPr lang="en-US" altLang="zh-CN" dirty="0"/>
          </a:p>
          <a:p>
            <a:pPr>
              <a:lnSpc>
                <a:spcPct val="100000"/>
              </a:lnSpc>
              <a:spcBef>
                <a:spcPts val="600"/>
              </a:spcBef>
            </a:pPr>
            <a:r>
              <a:rPr lang="zh-CN" altLang="zh-CN" dirty="0"/>
              <a:t>如果基础模型太复杂（高方差），通过互相遏制变壮。</a:t>
            </a:r>
            <a:endParaRPr kumimoji="1" lang="zh-CN" altLang="en-US" dirty="0"/>
          </a:p>
        </p:txBody>
      </p:sp>
    </p:spTree>
    <p:extLst>
      <p:ext uri="{BB962C8B-B14F-4D97-AF65-F5344CB8AC3E}">
        <p14:creationId xmlns:p14="http://schemas.microsoft.com/office/powerpoint/2010/main" val="1478258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证明（</a:t>
            </a:r>
            <a:r>
              <a:rPr kumimoji="1" lang="en-US" altLang="zh-CN" dirty="0"/>
              <a:t>cont.)</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pPr>
                  <a:lnSpc>
                    <a:spcPct val="100000"/>
                  </a:lnSpc>
                </a:pPr>
                <a:r>
                  <a:rPr kumimoji="1" lang="en-US" altLang="zh-CN" dirty="0"/>
                  <a:t>4.</a:t>
                </a:r>
                <a:r>
                  <a:rPr kumimoji="1" lang="zh-CN" altLang="en-US" dirty="0"/>
                  <a:t> 训练误差为：</a:t>
                </a: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endParaRPr kumimoji="1" lang="en-US" altLang="zh-CN" dirty="0"/>
              </a:p>
              <a:p>
                <a:pPr>
                  <a:lnSpc>
                    <a:spcPct val="100000"/>
                  </a:lnSpc>
                </a:pPr>
                <a:r>
                  <a:rPr kumimoji="1" lang="zh-CN" altLang="en-US" dirty="0"/>
                  <a:t>由于</a:t>
                </a:r>
                <a14:m>
                  <m:oMath xmlns:m="http://schemas.openxmlformats.org/officeDocument/2006/math">
                    <m:r>
                      <a:rPr lang="en-US" altLang="zh-CN" b="0" i="0" smtClean="0">
                        <a:latin typeface="Cambria Math" charset="0"/>
                      </a:rPr>
                      <m:t>0</m:t>
                    </m:r>
                    <m:r>
                      <a:rPr lang="en-US" altLang="zh-CN" b="0" i="1" smtClean="0">
                        <a:latin typeface="Cambria Math" charset="0"/>
                      </a:rPr>
                      <m:t>&lt;</m:t>
                    </m:r>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𝜀</m:t>
                        </m:r>
                      </m:e>
                      <m:sub>
                        <m:r>
                          <a:rPr lang="en-US" altLang="zh-CN" i="1">
                            <a:latin typeface="Cambria Math" charset="0"/>
                          </a:rPr>
                          <m:t>𝑚</m:t>
                        </m:r>
                      </m:sub>
                    </m:sSub>
                    <m:r>
                      <a:rPr lang="en-US" altLang="zh-CN" b="0" i="1" smtClean="0">
                        <a:latin typeface="Cambria Math" charset="0"/>
                      </a:rPr>
                      <m:t>&lt;</m:t>
                    </m:r>
                    <m:f>
                      <m:fPr>
                        <m:ctrlPr>
                          <a:rPr lang="mr-IN" altLang="zh-CN" i="1">
                            <a:latin typeface="Cambria Math" panose="02040503050406030204" pitchFamily="18" charset="0"/>
                          </a:rPr>
                        </m:ctrlPr>
                      </m:fPr>
                      <m:num>
                        <m:r>
                          <a:rPr lang="en-US" altLang="zh-CN" i="1">
                            <a:latin typeface="Cambria Math" charset="0"/>
                          </a:rPr>
                          <m:t>1</m:t>
                        </m:r>
                      </m:num>
                      <m:den>
                        <m:r>
                          <a:rPr lang="en-US" altLang="zh-CN" i="1">
                            <a:latin typeface="Cambria Math" charset="0"/>
                          </a:rPr>
                          <m:t>2</m:t>
                        </m:r>
                      </m:den>
                    </m:f>
                  </m:oMath>
                </a14:m>
                <a:r>
                  <a:rPr kumimoji="1" lang="zh-CN" altLang="en-US" dirty="0"/>
                  <a:t>，</a:t>
                </a:r>
                <a14:m>
                  <m:oMath xmlns:m="http://schemas.openxmlformats.org/officeDocument/2006/math">
                    <m:r>
                      <a:rPr lang="en-US" altLang="zh-CN" b="0" i="0" smtClean="0">
                        <a:latin typeface="Cambria Math" charset="0"/>
                      </a:rPr>
                      <m:t>0&lt;1−</m:t>
                    </m:r>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𝜀</m:t>
                        </m:r>
                      </m:e>
                      <m:sub>
                        <m:r>
                          <a:rPr lang="en-US" altLang="zh-CN" i="1">
                            <a:latin typeface="Cambria Math" charset="0"/>
                          </a:rPr>
                          <m:t>𝑚</m:t>
                        </m:r>
                      </m:sub>
                    </m:sSub>
                    <m:r>
                      <a:rPr lang="en-US" altLang="zh-CN" i="1">
                        <a:latin typeface="Cambria Math" charset="0"/>
                      </a:rPr>
                      <m:t>&lt;</m:t>
                    </m:r>
                    <m:r>
                      <a:rPr lang="en-US" altLang="zh-CN" b="0" i="1" smtClean="0">
                        <a:latin typeface="Cambria Math" charset="0"/>
                      </a:rPr>
                      <m:t>1</m:t>
                    </m:r>
                  </m:oMath>
                </a14:m>
                <a:r>
                  <a:rPr kumimoji="1" lang="zh-CN" altLang="en-US" dirty="0"/>
                  <a:t>，</a:t>
                </a:r>
                <a14:m>
                  <m:oMath xmlns:m="http://schemas.openxmlformats.org/officeDocument/2006/math">
                    <m:rad>
                      <m:radPr>
                        <m:degHide m:val="on"/>
                        <m:ctrlPr>
                          <a:rPr lang="en-US" altLang="zh-CN" i="1">
                            <a:latin typeface="Cambria Math" panose="02040503050406030204" pitchFamily="18" charset="0"/>
                            <a:cs typeface="Times New Roman" pitchFamily="18" charset="0"/>
                          </a:rPr>
                        </m:ctrlPr>
                      </m:radPr>
                      <m:deg/>
                      <m:e>
                        <m:sSub>
                          <m:sSubPr>
                            <m:ctrlPr>
                              <a:rPr lang="en-US" altLang="zh-CN" i="1">
                                <a:latin typeface="Cambria Math" panose="02040503050406030204" pitchFamily="18" charset="0"/>
                                <a:cs typeface="Times New Roman" pitchFamily="18" charset="0"/>
                              </a:rPr>
                            </m:ctrlPr>
                          </m:sSubPr>
                          <m:e>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𝜀</m:t>
                                </m:r>
                              </m:e>
                              <m:sub>
                                <m:r>
                                  <a:rPr lang="en-US" altLang="zh-CN" i="1">
                                    <a:latin typeface="Cambria Math" charset="0"/>
                                  </a:rPr>
                                  <m:t>𝑚</m:t>
                                </m:r>
                              </m:sub>
                            </m:sSub>
                            <m:r>
                              <a:rPr lang="en-US" altLang="zh-CN" i="1">
                                <a:latin typeface="Cambria Math" charset="0"/>
                              </a:rPr>
                              <m:t>(</m:t>
                            </m:r>
                            <m:r>
                              <a:rPr lang="en-US" altLang="zh-CN" i="1">
                                <a:latin typeface="Cambria Math" charset="0"/>
                                <a:cs typeface="Times New Roman" pitchFamily="18" charset="0"/>
                              </a:rPr>
                              <m:t>1−</m:t>
                            </m:r>
                            <m:r>
                              <a:rPr lang="en-US" altLang="zh-CN" i="1">
                                <a:latin typeface="Cambria Math" charset="0"/>
                                <a:cs typeface="Times New Roman" pitchFamily="18" charset="0"/>
                              </a:rPr>
                              <m:t>𝜀</m:t>
                            </m:r>
                          </m:e>
                          <m:sub>
                            <m:r>
                              <a:rPr lang="en-US" altLang="zh-CN" i="1">
                                <a:latin typeface="Cambria Math" charset="0"/>
                                <a:cs typeface="Times New Roman" pitchFamily="18" charset="0"/>
                              </a:rPr>
                              <m:t>𝑚</m:t>
                            </m:r>
                          </m:sub>
                        </m:sSub>
                        <m:r>
                          <a:rPr lang="en-US" altLang="zh-CN" i="1">
                            <a:latin typeface="Cambria Math" charset="0"/>
                            <a:cs typeface="Times New Roman" pitchFamily="18" charset="0"/>
                          </a:rPr>
                          <m:t>)</m:t>
                        </m:r>
                      </m:e>
                    </m:rad>
                    <m:r>
                      <a:rPr lang="en-US" altLang="zh-CN" b="0" i="0" smtClean="0">
                        <a:latin typeface="Cambria Math" charset="0"/>
                        <a:cs typeface="Times New Roman" pitchFamily="18" charset="0"/>
                      </a:rPr>
                      <m:t>&lt;1</m:t>
                    </m:r>
                  </m:oMath>
                </a14:m>
                <a:r>
                  <a:rPr kumimoji="1" lang="zh-CN" altLang="en-US" dirty="0"/>
                  <a:t>，</a:t>
                </a:r>
                <a:endParaRPr kumimoji="1" lang="en-US" altLang="zh-CN" dirty="0"/>
              </a:p>
              <a:p>
                <a:pPr>
                  <a:lnSpc>
                    <a:spcPct val="100000"/>
                  </a:lnSpc>
                </a:pPr>
                <a:r>
                  <a:rPr kumimoji="1" lang="zh-CN" altLang="en-US" dirty="0"/>
                  <a:t>所以训练误差随着</a:t>
                </a:r>
                <a14:m>
                  <m:oMath xmlns:m="http://schemas.openxmlformats.org/officeDocument/2006/math">
                    <m:r>
                      <a:rPr kumimoji="1" lang="en-US" altLang="zh-CN" i="1" dirty="0" smtClean="0">
                        <a:latin typeface="Cambria Math" charset="0"/>
                      </a:rPr>
                      <m:t>𝑀</m:t>
                    </m:r>
                  </m:oMath>
                </a14:m>
                <a:r>
                  <a:rPr kumimoji="1" lang="zh-CN" altLang="en-US" dirty="0"/>
                  <a:t>的增加越来越小。</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rotWithShape="0">
                <a:blip r:embed="rId3"/>
                <a:stretch>
                  <a:fillRect l="-964" t="-1164"/>
                </a:stretch>
              </a:blipFill>
            </p:spPr>
            <p:txBody>
              <a:bodyPr/>
              <a:lstStyle/>
              <a:p>
                <a:r>
                  <a:rPr lang="zh-CN" altLang="en-US">
                    <a:noFill/>
                  </a:rPr>
                  <a:t> </a:t>
                </a:r>
              </a:p>
            </p:txBody>
          </p:sp>
        </mc:Fallback>
      </mc:AlternateContent>
      <p:sp>
        <p:nvSpPr>
          <p:cNvPr id="8" name="Rectangle 12"/>
          <p:cNvSpPr>
            <a:spLocks noChangeArrowheads="1"/>
          </p:cNvSpPr>
          <p:nvPr/>
        </p:nvSpPr>
        <p:spPr bwMode="auto">
          <a:xfrm>
            <a:off x="1" y="5858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10" name="Rectangle 13"/>
          <p:cNvSpPr>
            <a:spLocks noChangeArrowheads="1"/>
          </p:cNvSpPr>
          <p:nvPr/>
        </p:nvSpPr>
        <p:spPr bwMode="auto">
          <a:xfrm>
            <a:off x="1" y="1243913"/>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p:sp>
        <p:nvSpPr>
          <p:cNvPr id="16" name="Rectangle 16"/>
          <p:cNvSpPr>
            <a:spLocks noChangeArrowheads="1"/>
          </p:cNvSpPr>
          <p:nvPr/>
        </p:nvSpPr>
        <p:spPr bwMode="auto">
          <a:xfrm>
            <a:off x="1" y="432578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zh-CN" altLang="en-US" sz="2400"/>
          </a:p>
        </p:txBody>
      </p:sp>
      <mc:AlternateContent xmlns:mc="http://schemas.openxmlformats.org/markup-compatibility/2006" xmlns:a14="http://schemas.microsoft.com/office/drawing/2010/main">
        <mc:Choice Requires="a14">
          <p:sp>
            <p:nvSpPr>
              <p:cNvPr id="4" name="矩形 3"/>
              <p:cNvSpPr/>
              <p:nvPr/>
            </p:nvSpPr>
            <p:spPr>
              <a:xfrm>
                <a:off x="872659" y="2193395"/>
                <a:ext cx="10083081" cy="974177"/>
              </a:xfrm>
              <a:prstGeom prst="rect">
                <a:avLst/>
              </a:prstGeom>
              <a:ln w="25400">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kumimoji="1" lang="mr-IN" altLang="zh-CN" sz="2800" i="1" smtClean="0">
                              <a:solidFill>
                                <a:srgbClr val="09405E"/>
                              </a:solidFill>
                              <a:latin typeface="Cambria Math" panose="02040503050406030204" pitchFamily="18" charset="0"/>
                            </a:rPr>
                          </m:ctrlPr>
                        </m:fPr>
                        <m:num>
                          <m:r>
                            <a:rPr kumimoji="1" lang="en-US" altLang="zh-CN" sz="2800" i="1">
                              <a:solidFill>
                                <a:srgbClr val="09405E"/>
                              </a:solidFill>
                              <a:latin typeface="Cambria Math" charset="0"/>
                            </a:rPr>
                            <m:t>1</m:t>
                          </m:r>
                        </m:num>
                        <m:den>
                          <m:r>
                            <a:rPr kumimoji="1" lang="en-US" altLang="zh-CN" sz="2800" i="1">
                              <a:solidFill>
                                <a:srgbClr val="09405E"/>
                              </a:solidFill>
                              <a:latin typeface="Cambria Math" charset="0"/>
                            </a:rPr>
                            <m:t>𝑁</m:t>
                          </m:r>
                        </m:den>
                      </m:f>
                      <m:nary>
                        <m:naryPr>
                          <m:chr m:val="∑"/>
                          <m:limLoc m:val="subSup"/>
                          <m:ctrlPr>
                            <a:rPr kumimoji="1" lang="is-IS" altLang="zh-CN" sz="2800" i="1">
                              <a:solidFill>
                                <a:srgbClr val="09405E"/>
                              </a:solidFill>
                              <a:latin typeface="Cambria Math" panose="02040503050406030204" pitchFamily="18" charset="0"/>
                            </a:rPr>
                          </m:ctrlPr>
                        </m:naryPr>
                        <m:sub>
                          <m:r>
                            <m:rPr>
                              <m:brk m:alnAt="25"/>
                            </m:rPr>
                            <a:rPr kumimoji="1" lang="en-US" altLang="zh-CN" sz="2800" i="1">
                              <a:solidFill>
                                <a:srgbClr val="09405E"/>
                              </a:solidFill>
                              <a:latin typeface="Cambria Math" charset="0"/>
                            </a:rPr>
                            <m:t>𝑖</m:t>
                          </m:r>
                          <m:r>
                            <a:rPr kumimoji="1" lang="en-US" altLang="zh-CN" sz="2800" i="1">
                              <a:solidFill>
                                <a:srgbClr val="09405E"/>
                              </a:solidFill>
                              <a:latin typeface="Cambria Math" charset="0"/>
                            </a:rPr>
                            <m:t>=1</m:t>
                          </m:r>
                        </m:sub>
                        <m:sup>
                          <m:r>
                            <a:rPr kumimoji="1" lang="en-US" altLang="zh-CN" sz="2800" i="1">
                              <a:solidFill>
                                <a:srgbClr val="09405E"/>
                              </a:solidFill>
                              <a:latin typeface="Cambria Math" charset="0"/>
                            </a:rPr>
                            <m:t>𝑁</m:t>
                          </m:r>
                        </m:sup>
                        <m:e>
                          <m:r>
                            <m:rPr>
                              <m:sty m:val="p"/>
                            </m:rPr>
                            <a:rPr lang="en-US" altLang="zh-CN" sz="2800" i="0">
                              <a:solidFill>
                                <a:srgbClr val="09405E"/>
                              </a:solidFill>
                              <a:latin typeface="Cambria Math" charset="0"/>
                            </a:rPr>
                            <m:t>exp</m:t>
                          </m:r>
                          <m:d>
                            <m:dPr>
                              <m:ctrlPr>
                                <a:rPr lang="mr-IN"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m:t>
                              </m:r>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𝑦</m:t>
                                  </m:r>
                                </m:e>
                                <m:sub>
                                  <m:r>
                                    <a:rPr kumimoji="1" lang="en-US" altLang="zh-CN" sz="2800" i="1">
                                      <a:solidFill>
                                        <a:srgbClr val="09405E"/>
                                      </a:solidFill>
                                      <a:latin typeface="Cambria Math" charset="0"/>
                                      <a:ea typeface="Cambria Math" charset="0"/>
                                      <a:cs typeface="Cambria Math" charset="0"/>
                                    </a:rPr>
                                    <m:t>𝑖</m:t>
                                  </m:r>
                                </m:sub>
                              </m:sSub>
                              <m:r>
                                <a:rPr kumimoji="1" lang="en-US" altLang="zh-CN" sz="2800" i="1">
                                  <a:solidFill>
                                    <a:srgbClr val="09405E"/>
                                  </a:solidFill>
                                  <a:latin typeface="Cambria Math" charset="0"/>
                                  <a:ea typeface="Cambria Math" charset="0"/>
                                  <a:cs typeface="Cambria Math" charset="0"/>
                                </a:rPr>
                                <m:t>𝑓</m:t>
                              </m:r>
                              <m:d>
                                <m:dPr>
                                  <m:ctrlPr>
                                    <a:rPr kumimoji="1"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rPr>
                                      </m:ctrlPr>
                                    </m:sSubPr>
                                    <m:e>
                                      <m:r>
                                        <a:rPr kumimoji="1" lang="en-US" altLang="zh-CN" sz="2800" b="1" i="1">
                                          <a:solidFill>
                                            <a:srgbClr val="09405E"/>
                                          </a:solidFill>
                                          <a:latin typeface="Cambria Math" charset="0"/>
                                        </a:rPr>
                                        <m:t>𝒙</m:t>
                                      </m:r>
                                    </m:e>
                                    <m:sub>
                                      <m:r>
                                        <a:rPr kumimoji="1" lang="en-US" altLang="zh-CN" sz="2800" i="1">
                                          <a:solidFill>
                                            <a:srgbClr val="09405E"/>
                                          </a:solidFill>
                                          <a:latin typeface="Cambria Math" charset="0"/>
                                        </a:rPr>
                                        <m:t>𝑖</m:t>
                                      </m:r>
                                    </m:sub>
                                  </m:sSub>
                                </m:e>
                              </m:d>
                            </m:e>
                          </m:d>
                        </m:e>
                      </m:nary>
                      <m:r>
                        <a:rPr kumimoji="1" lang="en-US" altLang="zh-CN" sz="2800" b="0" i="1" smtClean="0">
                          <a:solidFill>
                            <a:srgbClr val="09405E"/>
                          </a:solidFill>
                          <a:latin typeface="Cambria Math" charset="0"/>
                        </a:rPr>
                        <m:t>=</m:t>
                      </m:r>
                      <m:nary>
                        <m:naryPr>
                          <m:chr m:val="∏"/>
                          <m:limLoc m:val="subSup"/>
                          <m:ctrlPr>
                            <a:rPr kumimoji="1" lang="is-IS" altLang="zh-CN" sz="2800" i="1">
                              <a:solidFill>
                                <a:srgbClr val="09405E"/>
                              </a:solidFill>
                              <a:latin typeface="Cambria Math" panose="02040503050406030204" pitchFamily="18" charset="0"/>
                            </a:rPr>
                          </m:ctrlPr>
                        </m:naryPr>
                        <m:sub>
                          <m:r>
                            <m:rPr>
                              <m:brk m:alnAt="25"/>
                            </m:rPr>
                            <a:rPr kumimoji="1" lang="en-US" altLang="zh-CN" sz="2800" i="1">
                              <a:solidFill>
                                <a:srgbClr val="09405E"/>
                              </a:solidFill>
                              <a:latin typeface="Cambria Math" charset="0"/>
                            </a:rPr>
                            <m:t>𝑚</m:t>
                          </m:r>
                          <m:r>
                            <a:rPr kumimoji="1" lang="en-US" altLang="zh-CN" sz="2800" i="1">
                              <a:solidFill>
                                <a:srgbClr val="09405E"/>
                              </a:solidFill>
                              <a:latin typeface="Cambria Math" charset="0"/>
                            </a:rPr>
                            <m:t>=1</m:t>
                          </m:r>
                        </m:sub>
                        <m:sup>
                          <m:r>
                            <a:rPr kumimoji="1" lang="en-US" altLang="zh-CN" sz="2800" i="1">
                              <a:solidFill>
                                <a:srgbClr val="09405E"/>
                              </a:solidFill>
                              <a:latin typeface="Cambria Math" charset="0"/>
                            </a:rPr>
                            <m:t>𝑀</m:t>
                          </m:r>
                        </m:sup>
                        <m:e>
                          <m:sSub>
                            <m:sSubPr>
                              <m:ctrlPr>
                                <a:rPr kumimoji="1" lang="en-US" altLang="zh-CN" sz="2800" i="1">
                                  <a:solidFill>
                                    <a:srgbClr val="09405E"/>
                                  </a:solidFill>
                                  <a:latin typeface="Cambria Math" panose="02040503050406030204" pitchFamily="18" charset="0"/>
                                </a:rPr>
                              </m:ctrlPr>
                            </m:sSubPr>
                            <m:e>
                              <m:r>
                                <a:rPr kumimoji="1" lang="en-US" altLang="zh-CN" sz="2800" i="1">
                                  <a:solidFill>
                                    <a:srgbClr val="09405E"/>
                                  </a:solidFill>
                                  <a:latin typeface="Cambria Math" charset="0"/>
                                </a:rPr>
                                <m:t>𝑍</m:t>
                              </m:r>
                            </m:e>
                            <m:sub>
                              <m:r>
                                <a:rPr kumimoji="1" lang="en-US" altLang="zh-CN" sz="2800" i="1">
                                  <a:solidFill>
                                    <a:srgbClr val="09405E"/>
                                  </a:solidFill>
                                  <a:latin typeface="Cambria Math" charset="0"/>
                                </a:rPr>
                                <m:t>𝑚</m:t>
                              </m:r>
                            </m:sub>
                          </m:sSub>
                          <m:r>
                            <a:rPr lang="en-US" altLang="zh-CN" sz="2800">
                              <a:solidFill>
                                <a:srgbClr val="09405E"/>
                              </a:solidFill>
                              <a:latin typeface="Cambria Math" charset="0"/>
                            </a:rPr>
                            <m:t>=</m:t>
                          </m:r>
                          <m:sSup>
                            <m:sSupPr>
                              <m:ctrlPr>
                                <a:rPr lang="en-US" altLang="zh-CN" sz="2800" i="1">
                                  <a:solidFill>
                                    <a:srgbClr val="09405E"/>
                                  </a:solidFill>
                                  <a:latin typeface="Cambria Math" panose="02040503050406030204" pitchFamily="18" charset="0"/>
                                </a:rPr>
                              </m:ctrlPr>
                            </m:sSupPr>
                            <m:e>
                              <m:r>
                                <a:rPr lang="en-US" altLang="zh-CN" sz="2800" i="1">
                                  <a:solidFill>
                                    <a:srgbClr val="09405E"/>
                                  </a:solidFill>
                                  <a:latin typeface="Cambria Math" charset="0"/>
                                </a:rPr>
                                <m:t>2</m:t>
                              </m:r>
                            </m:e>
                            <m:sup>
                              <m:r>
                                <a:rPr lang="en-US" altLang="zh-CN" sz="2800" i="1">
                                  <a:solidFill>
                                    <a:srgbClr val="09405E"/>
                                  </a:solidFill>
                                  <a:latin typeface="Cambria Math" charset="0"/>
                                </a:rPr>
                                <m:t>𝑀</m:t>
                              </m:r>
                            </m:sup>
                          </m:sSup>
                          <m:nary>
                            <m:naryPr>
                              <m:chr m:val="∏"/>
                              <m:limLoc m:val="subSup"/>
                              <m:ctrlPr>
                                <a:rPr kumimoji="1" lang="is-IS" altLang="zh-CN" sz="2800" i="1">
                                  <a:solidFill>
                                    <a:srgbClr val="09405E"/>
                                  </a:solidFill>
                                  <a:latin typeface="Cambria Math" panose="02040503050406030204" pitchFamily="18" charset="0"/>
                                </a:rPr>
                              </m:ctrlPr>
                            </m:naryPr>
                            <m:sub>
                              <m:r>
                                <m:rPr>
                                  <m:brk m:alnAt="25"/>
                                </m:rPr>
                                <a:rPr kumimoji="1" lang="en-US" altLang="zh-CN" sz="2800" i="1">
                                  <a:solidFill>
                                    <a:srgbClr val="09405E"/>
                                  </a:solidFill>
                                  <a:latin typeface="Cambria Math" charset="0"/>
                                </a:rPr>
                                <m:t>𝑚</m:t>
                              </m:r>
                              <m:r>
                                <a:rPr kumimoji="1" lang="en-US" altLang="zh-CN" sz="2800" i="1">
                                  <a:solidFill>
                                    <a:srgbClr val="09405E"/>
                                  </a:solidFill>
                                  <a:latin typeface="Cambria Math" charset="0"/>
                                </a:rPr>
                                <m:t>=1</m:t>
                              </m:r>
                            </m:sub>
                            <m:sup>
                              <m:r>
                                <a:rPr kumimoji="1" lang="en-US" altLang="zh-CN" sz="2800" i="1">
                                  <a:solidFill>
                                    <a:srgbClr val="09405E"/>
                                  </a:solidFill>
                                  <a:latin typeface="Cambria Math" charset="0"/>
                                </a:rPr>
                                <m:t>𝑀</m:t>
                              </m:r>
                            </m:sup>
                            <m:e>
                              <m:rad>
                                <m:radPr>
                                  <m:degHide m:val="on"/>
                                  <m:ctrlPr>
                                    <a:rPr lang="en-US" altLang="zh-CN" sz="2800" i="1">
                                      <a:solidFill>
                                        <a:srgbClr val="09405E"/>
                                      </a:solidFill>
                                      <a:latin typeface="Cambria Math" panose="02040503050406030204" pitchFamily="18" charset="0"/>
                                      <a:cs typeface="Times New Roman" pitchFamily="18" charset="0"/>
                                    </a:rPr>
                                  </m:ctrlPr>
                                </m:radPr>
                                <m:deg/>
                                <m:e>
                                  <m:sSub>
                                    <m:sSubPr>
                                      <m:ctrlPr>
                                        <a:rPr lang="en-US" altLang="zh-CN" sz="2800" i="1">
                                          <a:solidFill>
                                            <a:srgbClr val="09405E"/>
                                          </a:solidFill>
                                          <a:latin typeface="Cambria Math" panose="02040503050406030204" pitchFamily="18" charset="0"/>
                                          <a:cs typeface="Times New Roman" pitchFamily="18" charset="0"/>
                                        </a:rPr>
                                      </m:ctrlPr>
                                    </m:sSubPr>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ea typeface="Cambria Math" charset="0"/>
                                              <a:cs typeface="Cambria Math" charset="0"/>
                                            </a:rPr>
                                            <m:t>𝜀</m:t>
                                          </m:r>
                                        </m:e>
                                        <m:sub>
                                          <m:r>
                                            <a:rPr lang="en-US" altLang="zh-CN" sz="2800" i="1">
                                              <a:solidFill>
                                                <a:srgbClr val="09405E"/>
                                              </a:solidFill>
                                              <a:latin typeface="Cambria Math" charset="0"/>
                                            </a:rPr>
                                            <m:t>𝑚</m:t>
                                          </m:r>
                                        </m:sub>
                                      </m:sSub>
                                      <m:r>
                                        <a:rPr lang="en-US" altLang="zh-CN" sz="2800" i="1">
                                          <a:solidFill>
                                            <a:srgbClr val="09405E"/>
                                          </a:solidFill>
                                          <a:latin typeface="Cambria Math" charset="0"/>
                                        </a:rPr>
                                        <m:t>(</m:t>
                                      </m:r>
                                      <m:r>
                                        <a:rPr lang="en-US" altLang="zh-CN" sz="2800" i="1">
                                          <a:solidFill>
                                            <a:srgbClr val="09405E"/>
                                          </a:solidFill>
                                          <a:latin typeface="Cambria Math" charset="0"/>
                                          <a:cs typeface="Times New Roman" pitchFamily="18" charset="0"/>
                                        </a:rPr>
                                        <m:t>1−</m:t>
                                      </m:r>
                                      <m:r>
                                        <a:rPr lang="en-US" altLang="zh-CN" sz="2800" i="1">
                                          <a:solidFill>
                                            <a:srgbClr val="09405E"/>
                                          </a:solidFill>
                                          <a:latin typeface="Cambria Math" charset="0"/>
                                          <a:cs typeface="Times New Roman" pitchFamily="18" charset="0"/>
                                        </a:rPr>
                                        <m:t>𝜀</m:t>
                                      </m:r>
                                    </m:e>
                                    <m:sub>
                                      <m:r>
                                        <a:rPr lang="en-US" altLang="zh-CN" sz="2800" i="1">
                                          <a:solidFill>
                                            <a:srgbClr val="09405E"/>
                                          </a:solidFill>
                                          <a:latin typeface="Cambria Math" charset="0"/>
                                          <a:cs typeface="Times New Roman" pitchFamily="18" charset="0"/>
                                        </a:rPr>
                                        <m:t>𝑚</m:t>
                                      </m:r>
                                    </m:sub>
                                  </m:sSub>
                                  <m:r>
                                    <a:rPr lang="en-US" altLang="zh-CN" sz="2800" i="1">
                                      <a:solidFill>
                                        <a:srgbClr val="09405E"/>
                                      </a:solidFill>
                                      <a:latin typeface="Cambria Math" charset="0"/>
                                      <a:cs typeface="Times New Roman" pitchFamily="18" charset="0"/>
                                    </a:rPr>
                                    <m:t>)</m:t>
                                  </m:r>
                                </m:e>
                              </m:rad>
                            </m:e>
                          </m:nary>
                        </m:e>
                      </m:nary>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872659" y="2193395"/>
                <a:ext cx="10083081" cy="974177"/>
              </a:xfrm>
              <a:prstGeom prst="rect">
                <a:avLst/>
              </a:prstGeom>
              <a:blipFill rotWithShape="0">
                <a:blip r:embed="rId4"/>
                <a:stretch>
                  <a:fillRect/>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520208" y="1012546"/>
                <a:ext cx="3434273" cy="614142"/>
              </a:xfrm>
              <a:prstGeom prst="rect">
                <a:avLst/>
              </a:prstGeom>
              <a:ln w="25400">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charset="0"/>
                            </a:rPr>
                            <m:t>𝑍</m:t>
                          </m:r>
                        </m:e>
                        <m:sub>
                          <m:r>
                            <a:rPr kumimoji="1" lang="en-US" altLang="zh-CN" sz="2800" i="1">
                              <a:latin typeface="Cambria Math" charset="0"/>
                            </a:rPr>
                            <m:t>𝑚</m:t>
                          </m:r>
                        </m:sub>
                      </m:sSub>
                      <m:r>
                        <a:rPr kumimoji="1" lang="en-US" altLang="zh-CN" sz="2800" b="0" i="1" smtClean="0">
                          <a:latin typeface="Cambria Math" charset="0"/>
                        </a:rPr>
                        <m:t>=2</m:t>
                      </m:r>
                      <m:rad>
                        <m:radPr>
                          <m:degHide m:val="on"/>
                          <m:ctrlPr>
                            <a:rPr lang="en-US" altLang="zh-CN" sz="2800" i="1">
                              <a:latin typeface="Cambria Math" panose="02040503050406030204" pitchFamily="18" charset="0"/>
                              <a:cs typeface="Times New Roman" pitchFamily="18" charset="0"/>
                            </a:rPr>
                          </m:ctrlPr>
                        </m:radPr>
                        <m:deg/>
                        <m:e>
                          <m:sSub>
                            <m:sSubPr>
                              <m:ctrlPr>
                                <a:rPr lang="en-US" altLang="zh-CN" sz="2800" i="1">
                                  <a:latin typeface="Cambria Math" panose="02040503050406030204" pitchFamily="18" charset="0"/>
                                  <a:cs typeface="Times New Roman" pitchFamily="18" charset="0"/>
                                </a:rPr>
                              </m:ctrlPr>
                            </m:sSubPr>
                            <m:e>
                              <m:sSub>
                                <m:sSubPr>
                                  <m:ctrlPr>
                                    <a:rPr lang="en-US" altLang="zh-CN" sz="2800" i="1">
                                      <a:latin typeface="Cambria Math" panose="02040503050406030204" pitchFamily="18" charset="0"/>
                                    </a:rPr>
                                  </m:ctrlPr>
                                </m:sSubPr>
                                <m:e>
                                  <m:r>
                                    <a:rPr lang="en-US" altLang="zh-CN" sz="2800" i="1">
                                      <a:latin typeface="Cambria Math" charset="0"/>
                                      <a:ea typeface="Cambria Math" charset="0"/>
                                      <a:cs typeface="Cambria Math" charset="0"/>
                                    </a:rPr>
                                    <m:t>𝜀</m:t>
                                  </m:r>
                                </m:e>
                                <m:sub>
                                  <m:r>
                                    <a:rPr lang="en-US" altLang="zh-CN" sz="2800" i="1">
                                      <a:latin typeface="Cambria Math" charset="0"/>
                                    </a:rPr>
                                    <m:t>𝑚</m:t>
                                  </m:r>
                                </m:sub>
                              </m:sSub>
                              <m:r>
                                <a:rPr lang="en-US" altLang="zh-CN" sz="2800" i="1">
                                  <a:latin typeface="Cambria Math" charset="0"/>
                                </a:rPr>
                                <m:t>(</m:t>
                              </m:r>
                              <m:r>
                                <a:rPr lang="en-US" altLang="zh-CN" sz="2800" i="1">
                                  <a:latin typeface="Cambria Math" charset="0"/>
                                  <a:cs typeface="Times New Roman" pitchFamily="18" charset="0"/>
                                </a:rPr>
                                <m:t>1−</m:t>
                              </m:r>
                              <m:r>
                                <a:rPr lang="en-US" altLang="zh-CN" sz="2800" i="1">
                                  <a:latin typeface="Cambria Math" charset="0"/>
                                  <a:cs typeface="Times New Roman" pitchFamily="18" charset="0"/>
                                </a:rPr>
                                <m:t>𝜀</m:t>
                              </m:r>
                            </m:e>
                            <m:sub>
                              <m:r>
                                <a:rPr lang="en-US" altLang="zh-CN" sz="2800" i="1">
                                  <a:latin typeface="Cambria Math" charset="0"/>
                                  <a:cs typeface="Times New Roman" pitchFamily="18" charset="0"/>
                                </a:rPr>
                                <m:t>𝑚</m:t>
                              </m:r>
                            </m:sub>
                          </m:sSub>
                          <m:r>
                            <a:rPr lang="en-US" altLang="zh-CN" sz="2800" i="1">
                              <a:latin typeface="Cambria Math" charset="0"/>
                              <a:cs typeface="Times New Roman" pitchFamily="18" charset="0"/>
                            </a:rPr>
                            <m:t>)</m:t>
                          </m:r>
                        </m:e>
                      </m:rad>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7520208" y="1012546"/>
                <a:ext cx="3434273" cy="614142"/>
              </a:xfrm>
              <a:prstGeom prst="rect">
                <a:avLst/>
              </a:prstGeom>
              <a:blipFill rotWithShape="0">
                <a:blip r:embed="rId5"/>
                <a:stretch>
                  <a:fillRect/>
                </a:stretch>
              </a:blipFill>
              <a:ln w="25400">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206988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测试误差</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lstStyle/>
              <a:p>
                <a:r>
                  <a:rPr kumimoji="1" lang="zh-CN" altLang="en-US" dirty="0"/>
                  <a:t>训练误差随着</a:t>
                </a:r>
                <a14:m>
                  <m:oMath xmlns:m="http://schemas.openxmlformats.org/officeDocument/2006/math">
                    <m:r>
                      <a:rPr kumimoji="1" lang="en-US" altLang="zh-CN" i="1" dirty="0">
                        <a:latin typeface="Cambria Math" charset="0"/>
                      </a:rPr>
                      <m:t>𝑀</m:t>
                    </m:r>
                  </m:oMath>
                </a14:m>
                <a:r>
                  <a:rPr kumimoji="1" lang="zh-CN" altLang="en-US" dirty="0"/>
                  <a:t>的增加而减小。测试误差呢？</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043" t="-1401"/>
                </a:stretch>
              </a:blipFill>
            </p:spPr>
            <p:txBody>
              <a:bodyPr/>
              <a:lstStyle/>
              <a:p>
                <a:r>
                  <a:rPr lang="zh-CN" altLang="en-US">
                    <a:noFill/>
                  </a:rPr>
                  <a:t> </a:t>
                </a:r>
              </a:p>
            </p:txBody>
          </p:sp>
        </mc:Fallback>
      </mc:AlternateContent>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01" y="1884930"/>
            <a:ext cx="4642927" cy="309528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328" y="1884930"/>
            <a:ext cx="7232672" cy="29953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5" descr="png-0644"/>
          <p:cNvPicPr>
            <a:picLocks noChangeAspect="1" noChangeArrowheads="1"/>
          </p:cNvPicPr>
          <p:nvPr/>
        </p:nvPicPr>
        <p:blipFill>
          <a:blip r:embed="rId5" cstate="print"/>
          <a:srcRect/>
          <a:stretch>
            <a:fillRect/>
          </a:stretch>
        </p:blipFill>
        <p:spPr bwMode="auto">
          <a:xfrm>
            <a:off x="11123124" y="3892323"/>
            <a:ext cx="752475" cy="752475"/>
          </a:xfrm>
          <a:prstGeom prst="rect">
            <a:avLst/>
          </a:prstGeom>
          <a:noFill/>
          <a:ln w="9525">
            <a:noFill/>
            <a:miter lim="800000"/>
            <a:headEnd/>
            <a:tailEnd/>
          </a:ln>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523" y="4980213"/>
            <a:ext cx="4870638" cy="1801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832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测试误差</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lstStyle/>
              <a:p>
                <a:pPr>
                  <a:lnSpc>
                    <a:spcPct val="100000"/>
                  </a:lnSpc>
                </a:pPr>
                <a:r>
                  <a:rPr kumimoji="1" lang="zh-CN" altLang="en-US" dirty="0"/>
                  <a:t>测试误差随着</a:t>
                </a:r>
                <a14:m>
                  <m:oMath xmlns:m="http://schemas.openxmlformats.org/officeDocument/2006/math">
                    <m:r>
                      <a:rPr kumimoji="1" lang="en-US" altLang="zh-CN" i="1" dirty="0">
                        <a:latin typeface="Cambria Math" charset="0"/>
                      </a:rPr>
                      <m:t>𝑀</m:t>
                    </m:r>
                  </m:oMath>
                </a14:m>
                <a:r>
                  <a:rPr kumimoji="1" lang="zh-CN" altLang="en-US" dirty="0"/>
                  <a:t>的增加而减小可用间隔来解释。</a:t>
                </a:r>
                <a:endParaRPr kumimoji="1" lang="en-US" altLang="zh-CN" dirty="0"/>
              </a:p>
              <a:p>
                <a:pPr>
                  <a:lnSpc>
                    <a:spcPct val="100000"/>
                  </a:lnSpc>
                </a:pPr>
                <a:r>
                  <a:rPr kumimoji="1" lang="zh-CN" altLang="en-US" dirty="0"/>
                  <a:t>上述训练误差（</a:t>
                </a:r>
                <a:r>
                  <a:rPr kumimoji="1" lang="en-US" altLang="zh-CN" dirty="0"/>
                  <a:t>0-1</a:t>
                </a:r>
                <a:r>
                  <a:rPr kumimoji="1" lang="zh-CN" altLang="en-US" dirty="0"/>
                  <a:t>损失）</a:t>
                </a:r>
                <a:r>
                  <a:rPr lang="zh-CN" altLang="zh-CN" dirty="0"/>
                  <a:t>只考虑了分类是否正确，还应该考虑分类的</a:t>
                </a:r>
                <a:r>
                  <a:rPr lang="zh-CN" altLang="en-US" dirty="0"/>
                  <a:t>置</a:t>
                </a:r>
                <a:r>
                  <a:rPr lang="zh-CN" altLang="zh-CN" dirty="0"/>
                  <a:t>信度。 </a:t>
                </a:r>
                <a:endParaRPr lang="en-US" altLang="zh-CN" dirty="0"/>
              </a:p>
              <a:p>
                <a:pPr>
                  <a:lnSpc>
                    <a:spcPct val="100000"/>
                  </a:lnSpc>
                </a:pPr>
                <a:r>
                  <a:rPr lang="zh-CN" altLang="zh-CN" dirty="0"/>
                  <a:t>分类的</a:t>
                </a:r>
                <a:r>
                  <a:rPr lang="zh-CN" altLang="en-US" dirty="0"/>
                  <a:t>置</a:t>
                </a:r>
                <a:r>
                  <a:rPr lang="zh-CN" altLang="zh-CN" dirty="0"/>
                  <a:t>信度</a:t>
                </a:r>
                <a:r>
                  <a:rPr lang="zh-CN" altLang="en-US" dirty="0"/>
                  <a:t>：判别函数的值</a:t>
                </a:r>
                <a14:m>
                  <m:oMath xmlns:m="http://schemas.openxmlformats.org/officeDocument/2006/math">
                    <m:r>
                      <a:rPr kumimoji="1" lang="en-US" altLang="zh-CN" b="0" i="1" dirty="0" smtClean="0">
                        <a:latin typeface="Cambria Math" charset="0"/>
                        <a:ea typeface="Cambria Math" charset="0"/>
                        <a:cs typeface="Cambria Math" charset="0"/>
                      </a:rPr>
                      <m:t>𝑦</m:t>
                    </m:r>
                    <m:r>
                      <a:rPr kumimoji="1" lang="en-US" altLang="zh-CN" i="1">
                        <a:latin typeface="Cambria Math" charset="0"/>
                        <a:ea typeface="Cambria Math" charset="0"/>
                        <a:cs typeface="Cambria Math" charset="0"/>
                      </a:rPr>
                      <m:t>𝑓</m:t>
                    </m:r>
                    <m:d>
                      <m:dPr>
                        <m:ctrlPr>
                          <a:rPr kumimoji="1" lang="mr-IN" altLang="zh-CN" i="1">
                            <a:latin typeface="Cambria Math" panose="02040503050406030204" pitchFamily="18" charset="0"/>
                          </a:rPr>
                        </m:ctrlPr>
                      </m:dPr>
                      <m:e>
                        <m:r>
                          <a:rPr kumimoji="1" lang="en-US" altLang="zh-CN" b="1" i="1">
                            <a:latin typeface="Cambria Math" charset="0"/>
                          </a:rPr>
                          <m:t>𝒙</m:t>
                        </m:r>
                      </m:e>
                    </m:d>
                  </m:oMath>
                </a14:m>
                <a:endParaRPr kumimoji="1" lang="en-US" altLang="zh-CN" dirty="0"/>
              </a:p>
              <a:p>
                <a:pPr>
                  <a:lnSpc>
                    <a:spcPct val="100000"/>
                  </a:lnSpc>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rotWithShape="0">
                <a:blip r:embed="rId2"/>
                <a:stretch>
                  <a:fillRect l="-964" t="-1164"/>
                </a:stretch>
              </a:blipFill>
            </p:spPr>
            <p:txBody>
              <a:bodyPr/>
              <a:lstStyle/>
              <a:p>
                <a:r>
                  <a:rPr lang="zh-CN" altLang="en-US">
                    <a:noFill/>
                  </a:rPr>
                  <a:t> </a:t>
                </a:r>
              </a:p>
            </p:txBody>
          </p:sp>
        </mc:Fallback>
      </mc:AlternateContent>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859" y="2984726"/>
            <a:ext cx="9503581" cy="309354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84726"/>
            <a:ext cx="7392355" cy="309354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9378988" y="963097"/>
            <a:ext cx="2632452"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回忆</a:t>
            </a:r>
            <a:r>
              <a:rPr kumimoji="1" lang="en-US" altLang="zh-CN" dirty="0">
                <a:latin typeface="Microsoft YaHei" charset="-122"/>
                <a:ea typeface="Microsoft YaHei" charset="-122"/>
                <a:cs typeface="Microsoft YaHei" charset="-122"/>
              </a:rPr>
              <a:t>SVM</a:t>
            </a:r>
            <a:r>
              <a:rPr kumimoji="1" lang="zh-CN" altLang="en-US" dirty="0">
                <a:latin typeface="Microsoft YaHei" charset="-122"/>
                <a:ea typeface="Microsoft YaHei" charset="-122"/>
                <a:cs typeface="Microsoft YaHei" charset="-122"/>
              </a:rPr>
              <a:t>中间隔的概念</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22474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612844"/>
            <a:ext cx="565380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ts val="600"/>
              </a:spcBef>
              <a:spcAft>
                <a:spcPts val="600"/>
              </a:spcAft>
              <a:buFont typeface="Wingdings" panose="05000000000000000000" pitchFamily="2" charset="2"/>
              <a:buChar char="n"/>
            </a:pP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Bagging</a:t>
            </a:r>
          </a:p>
          <a:p>
            <a:pPr eaLnBrk="1" hangingPunct="1">
              <a:spcBef>
                <a:spcPts val="600"/>
              </a:spcBef>
              <a:spcAft>
                <a:spcPts val="600"/>
              </a:spcAft>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提升法</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spcBef>
                <a:spcPts val="600"/>
              </a:spcBef>
              <a:spcAft>
                <a:spcPts val="600"/>
              </a:spcAft>
              <a:buFont typeface="Wingdings" panose="05000000000000000000" pitchFamily="2" charset="2"/>
              <a:buChar char="n"/>
            </a:pP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AdaBoost</a:t>
            </a:r>
          </a:p>
          <a:p>
            <a:pPr lvl="1" eaLnBrk="1" hangingPunct="1">
              <a:spcBef>
                <a:spcPts val="600"/>
              </a:spcBef>
              <a:spcAft>
                <a:spcPts val="600"/>
              </a:spcAft>
              <a:buFont typeface="Wingdings" panose="05000000000000000000" pitchFamily="2" charset="2"/>
              <a:buChar char="n"/>
            </a:pPr>
            <a:r>
              <a:rPr kumimoji="1" lang="en-US" altLang="zh-CN" sz="2800" dirty="0">
                <a:solidFill>
                  <a:srgbClr val="09405E"/>
                </a:solidFill>
                <a:latin typeface="微软雅黑" panose="020B0503020204020204" pitchFamily="34" charset="-122"/>
                <a:ea typeface="微软雅黑" panose="020B0503020204020204" pitchFamily="34" charset="-122"/>
              </a:rPr>
              <a:t>Gradient</a:t>
            </a:r>
            <a:r>
              <a:rPr kumimoji="1" lang="zh-CN" altLang="en-US" sz="2800" dirty="0">
                <a:solidFill>
                  <a:srgbClr val="09405E"/>
                </a:solidFill>
                <a:latin typeface="微软雅黑" panose="020B0503020204020204" pitchFamily="34" charset="-122"/>
                <a:ea typeface="微软雅黑" panose="020B0503020204020204" pitchFamily="34" charset="-122"/>
              </a:rPr>
              <a:t> </a:t>
            </a:r>
            <a:r>
              <a:rPr kumimoji="1" lang="en-US" altLang="zh-CN" sz="2800" dirty="0">
                <a:solidFill>
                  <a:srgbClr val="09405E"/>
                </a:solidFill>
                <a:latin typeface="微软雅黑" panose="020B0503020204020204" pitchFamily="34" charset="-122"/>
                <a:ea typeface="微软雅黑" panose="020B0503020204020204" pitchFamily="34" charset="-122"/>
              </a:rPr>
              <a:t>Boosting</a:t>
            </a:r>
            <a:r>
              <a:rPr kumimoji="1" lang="zh-CN" altLang="en-US" sz="2800" dirty="0">
                <a:solidFill>
                  <a:srgbClr val="09405E"/>
                </a:solidFill>
                <a:latin typeface="微软雅黑" panose="020B0503020204020204" pitchFamily="34" charset="-122"/>
                <a:ea typeface="微软雅黑" panose="020B0503020204020204" pitchFamily="34" charset="-122"/>
              </a:rPr>
              <a:t> </a:t>
            </a:r>
            <a:r>
              <a:rPr kumimoji="1" lang="en-US" altLang="zh-CN" sz="2800" dirty="0">
                <a:solidFill>
                  <a:srgbClr val="09405E"/>
                </a:solidFill>
                <a:latin typeface="微软雅黑" panose="020B0503020204020204" pitchFamily="34" charset="-122"/>
                <a:ea typeface="微软雅黑" panose="020B0503020204020204" pitchFamily="34" charset="-122"/>
              </a:rPr>
              <a:t>Decision</a:t>
            </a:r>
            <a:r>
              <a:rPr kumimoji="1" lang="zh-CN" altLang="en-US" sz="2800" dirty="0">
                <a:solidFill>
                  <a:srgbClr val="09405E"/>
                </a:solidFill>
                <a:latin typeface="微软雅黑" panose="020B0503020204020204" pitchFamily="34" charset="-122"/>
                <a:ea typeface="微软雅黑" panose="020B0503020204020204" pitchFamily="34" charset="-122"/>
              </a:rPr>
              <a:t> </a:t>
            </a:r>
            <a:r>
              <a:rPr kumimoji="1" lang="en-US" altLang="zh-CN" sz="2800" dirty="0">
                <a:solidFill>
                  <a:srgbClr val="09405E"/>
                </a:solidFill>
                <a:latin typeface="微软雅黑" panose="020B0503020204020204" pitchFamily="34" charset="-122"/>
                <a:ea typeface="微软雅黑" panose="020B0503020204020204" pitchFamily="34" charset="-122"/>
              </a:rPr>
              <a:t>Tree (GBDT)</a:t>
            </a:r>
          </a:p>
          <a:p>
            <a:pPr lvl="1" eaLnBrk="1" hangingPunct="1">
              <a:spcBef>
                <a:spcPts val="600"/>
              </a:spcBef>
              <a:spcAft>
                <a:spcPts val="600"/>
              </a:spcAft>
              <a:buFont typeface="Wingdings" panose="05000000000000000000" pitchFamily="2" charset="2"/>
              <a:buChar char="n"/>
            </a:pPr>
            <a:r>
              <a:rPr kumimoji="1" lang="en-US" altLang="zh-CN" sz="2800" dirty="0" err="1">
                <a:solidFill>
                  <a:schemeClr val="bg1">
                    <a:lumMod val="75000"/>
                  </a:schemeClr>
                </a:solidFill>
                <a:latin typeface="微软雅黑" panose="020B0503020204020204" pitchFamily="34" charset="-122"/>
                <a:ea typeface="微软雅黑" panose="020B0503020204020204" pitchFamily="34" charset="-122"/>
              </a:rPr>
              <a:t>XGBoost</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lvl="1" eaLnBrk="1" hangingPunct="1">
              <a:spcBef>
                <a:spcPts val="600"/>
              </a:spcBef>
              <a:spcAft>
                <a:spcPts val="600"/>
              </a:spcAft>
              <a:buFont typeface="Wingdings" panose="05000000000000000000" pitchFamily="2" charset="2"/>
              <a:buChar char="n"/>
            </a:pPr>
            <a:r>
              <a:rPr kumimoji="1" lang="en-US" altLang="zh-CN" sz="2800" dirty="0" err="1">
                <a:solidFill>
                  <a:schemeClr val="bg1">
                    <a:lumMod val="75000"/>
                  </a:schemeClr>
                </a:solidFill>
                <a:latin typeface="微软雅黑" panose="020B0503020204020204" pitchFamily="34" charset="-122"/>
                <a:ea typeface="微软雅黑" panose="020B0503020204020204" pitchFamily="34" charset="-122"/>
              </a:rPr>
              <a:t>LightGBM</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lvl="1" eaLnBrk="1" hangingPunct="1">
              <a:spcBef>
                <a:spcPts val="600"/>
              </a:spcBef>
              <a:spcAft>
                <a:spcPts val="600"/>
              </a:spcAft>
              <a:buFont typeface="Wingdings" panose="05000000000000000000" pitchFamily="2" charset="2"/>
              <a:buChar char="n"/>
            </a:pPr>
            <a:r>
              <a:rPr kumimoji="1" lang="en-US" altLang="zh-CN" sz="2800" dirty="0" err="1">
                <a:solidFill>
                  <a:schemeClr val="bg1">
                    <a:lumMod val="75000"/>
                  </a:schemeClr>
                </a:solidFill>
                <a:latin typeface="微软雅黑" panose="020B0503020204020204" pitchFamily="34" charset="-122"/>
                <a:ea typeface="微软雅黑" panose="020B0503020204020204" pitchFamily="34" charset="-122"/>
              </a:rPr>
              <a:t>CatBoost</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投票法</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堆叠法</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742995"/>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Boosting</a:t>
            </a:r>
            <a:r>
              <a:rPr kumimoji="1" lang="zh-CN" altLang="en-US" dirty="0"/>
              <a:t>的一般框架</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pPr>
                  <a:lnSpc>
                    <a:spcPct val="100000"/>
                  </a:lnSpc>
                </a:pPr>
                <a:r>
                  <a:rPr kumimoji="1" lang="en-US" altLang="zh-CN" dirty="0"/>
                  <a:t>1.</a:t>
                </a:r>
                <a:r>
                  <a:rPr kumimoji="1" lang="zh-CN" altLang="en-US" dirty="0"/>
                  <a:t> 初始化</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𝑓</m:t>
                        </m:r>
                      </m:e>
                      <m:sub>
                        <m:r>
                          <a:rPr lang="en-US" altLang="zh-CN" i="1">
                            <a:latin typeface="Cambria Math" charset="0"/>
                          </a:rPr>
                          <m:t>0</m:t>
                        </m:r>
                      </m:sub>
                    </m:sSub>
                    <m:d>
                      <m:dPr>
                        <m:ctrlPr>
                          <a:rPr lang="mr-IN" altLang="zh-CN" i="1">
                            <a:latin typeface="Cambria Math" panose="02040503050406030204" pitchFamily="18" charset="0"/>
                          </a:rPr>
                        </m:ctrlPr>
                      </m:dPr>
                      <m:e>
                        <m:r>
                          <a:rPr kumimoji="1" lang="en-US" altLang="zh-CN" b="1" i="1">
                            <a:latin typeface="Cambria Math" charset="0"/>
                          </a:rPr>
                          <m:t>𝒙</m:t>
                        </m:r>
                      </m:e>
                    </m:d>
                  </m:oMath>
                </a14:m>
                <a:endParaRPr lang="en-US" altLang="zh-CN" dirty="0"/>
              </a:p>
              <a:p>
                <a:pPr>
                  <a:lnSpc>
                    <a:spcPct val="100000"/>
                  </a:lnSpc>
                </a:pPr>
                <a:endParaRPr lang="en-US" altLang="zh-CN" sz="1200" dirty="0"/>
              </a:p>
              <a:p>
                <a:pPr>
                  <a:lnSpc>
                    <a:spcPct val="100000"/>
                  </a:lnSpc>
                </a:pPr>
                <a:r>
                  <a:rPr lang="en-US" altLang="zh-CN" dirty="0"/>
                  <a:t>2.</a:t>
                </a:r>
                <a:r>
                  <a:rPr lang="zh-CN" altLang="en-US" dirty="0"/>
                  <a:t> </a:t>
                </a:r>
                <a:r>
                  <a:rPr lang="en-US" altLang="zh-CN" dirty="0"/>
                  <a:t>for</a:t>
                </a:r>
                <a:r>
                  <a:rPr lang="zh-CN" altLang="en-US" dirty="0"/>
                  <a:t> </a:t>
                </a:r>
                <a14:m>
                  <m:oMath xmlns:m="http://schemas.openxmlformats.org/officeDocument/2006/math">
                    <m:r>
                      <a:rPr lang="en-US" altLang="zh-CN" i="1">
                        <a:latin typeface="Cambria Math" charset="0"/>
                      </a:rPr>
                      <m:t>𝑚</m:t>
                    </m:r>
                    <m:r>
                      <a:rPr lang="en-US" altLang="zh-CN" i="1">
                        <a:latin typeface="Cambria Math" charset="0"/>
                      </a:rPr>
                      <m:t>=1:</m:t>
                    </m:r>
                    <m:r>
                      <a:rPr lang="en-US" altLang="zh-CN" i="1">
                        <a:latin typeface="Cambria Math" charset="0"/>
                      </a:rPr>
                      <m:t>𝑀</m:t>
                    </m:r>
                  </m:oMath>
                </a14:m>
                <a:r>
                  <a:rPr lang="zh-CN" altLang="en-US" dirty="0"/>
                  <a:t> </a:t>
                </a:r>
                <a:r>
                  <a:rPr lang="en-US" altLang="zh-CN" dirty="0"/>
                  <a:t>do</a:t>
                </a:r>
              </a:p>
              <a:p>
                <a:pPr lvl="1">
                  <a:lnSpc>
                    <a:spcPct val="100000"/>
                  </a:lnSpc>
                </a:pPr>
                <a:r>
                  <a:rPr lang="zh-CN" altLang="en-US" sz="2800" dirty="0"/>
                  <a:t>找一个弱学习器</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charset="0"/>
                          </a:rPr>
                          <m:t>𝜙</m:t>
                        </m:r>
                      </m:e>
                      <m:sub>
                        <m:r>
                          <a:rPr lang="en-US" altLang="zh-CN" sz="2800" i="1">
                            <a:latin typeface="Cambria Math" charset="0"/>
                          </a:rPr>
                          <m:t>𝑚</m:t>
                        </m:r>
                      </m:sub>
                    </m:sSub>
                    <m:d>
                      <m:dPr>
                        <m:ctrlPr>
                          <a:rPr lang="mr-IN" altLang="zh-CN" sz="2800" i="1">
                            <a:latin typeface="Cambria Math" panose="02040503050406030204" pitchFamily="18" charset="0"/>
                          </a:rPr>
                        </m:ctrlPr>
                      </m:dPr>
                      <m:e>
                        <m:r>
                          <a:rPr lang="en-US" altLang="zh-CN" sz="2800" b="1" i="1">
                            <a:latin typeface="Cambria Math" charset="0"/>
                          </a:rPr>
                          <m:t>𝒙</m:t>
                        </m:r>
                      </m:e>
                    </m:d>
                  </m:oMath>
                </a14:m>
                <a:r>
                  <a:rPr lang="zh-CN" altLang="en-US" sz="2800" dirty="0"/>
                  <a:t>，使得</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charset="0"/>
                          </a:rPr>
                          <m:t>𝜙</m:t>
                        </m:r>
                      </m:e>
                      <m:sub>
                        <m:r>
                          <a:rPr lang="en-US" altLang="zh-CN" sz="2800" i="1">
                            <a:latin typeface="Cambria Math" charset="0"/>
                          </a:rPr>
                          <m:t>𝑚</m:t>
                        </m:r>
                      </m:sub>
                    </m:sSub>
                    <m:d>
                      <m:dPr>
                        <m:ctrlPr>
                          <a:rPr lang="mr-IN" altLang="zh-CN" sz="2800" i="1">
                            <a:latin typeface="Cambria Math" panose="02040503050406030204" pitchFamily="18" charset="0"/>
                          </a:rPr>
                        </m:ctrlPr>
                      </m:dPr>
                      <m:e>
                        <m:r>
                          <a:rPr lang="en-US" altLang="zh-CN" sz="2800" b="1" i="1">
                            <a:latin typeface="Cambria Math" charset="0"/>
                          </a:rPr>
                          <m:t>𝒙</m:t>
                        </m:r>
                      </m:e>
                    </m:d>
                  </m:oMath>
                </a14:m>
                <a:r>
                  <a:rPr lang="zh-CN" altLang="en-US" sz="2800" dirty="0"/>
                  <a:t>能改进</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charset="0"/>
                          </a:rPr>
                          <m:t>𝑓</m:t>
                        </m:r>
                      </m:e>
                      <m:sub>
                        <m:r>
                          <a:rPr lang="en-US" altLang="zh-CN" sz="2800" b="0" i="1" smtClean="0">
                            <a:latin typeface="Cambria Math" charset="0"/>
                          </a:rPr>
                          <m:t>𝑚</m:t>
                        </m:r>
                        <m:r>
                          <a:rPr lang="en-US" altLang="zh-CN" sz="2800" i="1">
                            <a:latin typeface="Cambria Math" charset="0"/>
                          </a:rPr>
                          <m:t>−1</m:t>
                        </m:r>
                      </m:sub>
                    </m:sSub>
                    <m:d>
                      <m:dPr>
                        <m:ctrlPr>
                          <a:rPr lang="mr-IN" altLang="zh-CN" sz="2800" i="1">
                            <a:latin typeface="Cambria Math" panose="02040503050406030204" pitchFamily="18" charset="0"/>
                          </a:rPr>
                        </m:ctrlPr>
                      </m:dPr>
                      <m:e>
                        <m:r>
                          <a:rPr kumimoji="1" lang="en-US" altLang="zh-CN" sz="2800" b="1" i="1">
                            <a:latin typeface="Cambria Math" charset="0"/>
                          </a:rPr>
                          <m:t>𝒙</m:t>
                        </m:r>
                      </m:e>
                    </m:d>
                  </m:oMath>
                </a14:m>
                <a:r>
                  <a:rPr lang="zh-CN" altLang="en-US" sz="2800" dirty="0"/>
                  <a:t>；</a:t>
                </a:r>
                <a:endParaRPr lang="en-US" altLang="zh-CN" sz="2800" dirty="0"/>
              </a:p>
              <a:p>
                <a:pPr lvl="1">
                  <a:lnSpc>
                    <a:spcPct val="100000"/>
                  </a:lnSpc>
                </a:pPr>
                <a:r>
                  <a:rPr lang="zh-CN" altLang="en-US" sz="2800" dirty="0"/>
                  <a:t>更新</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charset="0"/>
                          </a:rPr>
                          <m:t>𝑓</m:t>
                        </m:r>
                      </m:e>
                      <m:sub>
                        <m:r>
                          <a:rPr lang="en-US" altLang="zh-CN" sz="2800" i="1">
                            <a:latin typeface="Cambria Math" charset="0"/>
                          </a:rPr>
                          <m:t>𝑚</m:t>
                        </m:r>
                      </m:sub>
                    </m:sSub>
                    <m:d>
                      <m:dPr>
                        <m:ctrlPr>
                          <a:rPr lang="mr-IN" altLang="zh-CN" sz="2800" i="1">
                            <a:latin typeface="Cambria Math" panose="02040503050406030204" pitchFamily="18" charset="0"/>
                          </a:rPr>
                        </m:ctrlPr>
                      </m:dPr>
                      <m:e>
                        <m:r>
                          <a:rPr lang="en-US" altLang="zh-CN" sz="2800" b="1">
                            <a:latin typeface="Cambria Math" charset="0"/>
                          </a:rPr>
                          <m:t>𝐱</m:t>
                        </m:r>
                      </m:e>
                    </m:d>
                    <m:r>
                      <a:rPr lang="en-US" altLang="zh-CN" sz="2800" i="1">
                        <a:latin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𝑓</m:t>
                        </m:r>
                      </m:e>
                      <m:sub>
                        <m:r>
                          <a:rPr lang="en-US" altLang="zh-CN" sz="2800" i="1">
                            <a:latin typeface="Cambria Math" charset="0"/>
                          </a:rPr>
                          <m:t>𝑚</m:t>
                        </m:r>
                        <m:r>
                          <a:rPr lang="en-US" altLang="zh-CN" sz="2800" i="1">
                            <a:latin typeface="Cambria Math" charset="0"/>
                          </a:rPr>
                          <m:t>−1</m:t>
                        </m:r>
                      </m:sub>
                    </m:sSub>
                    <m:d>
                      <m:dPr>
                        <m:ctrlPr>
                          <a:rPr lang="mr-IN" altLang="zh-CN" sz="2800" i="1">
                            <a:latin typeface="Cambria Math" panose="02040503050406030204" pitchFamily="18" charset="0"/>
                          </a:rPr>
                        </m:ctrlPr>
                      </m:dPr>
                      <m:e>
                        <m:r>
                          <a:rPr lang="en-US" altLang="zh-CN" sz="2800" b="1" i="1">
                            <a:latin typeface="Cambria Math" charset="0"/>
                          </a:rPr>
                          <m:t>𝒙</m:t>
                        </m:r>
                      </m:e>
                    </m:d>
                    <m:r>
                      <a:rPr kumimoji="1" lang="en-US" altLang="zh-CN" sz="2800" i="1">
                        <a:latin typeface="Cambria Math" charset="0"/>
                      </a:rPr>
                      <m:t>+</m:t>
                    </m:r>
                    <m:sSub>
                      <m:sSubPr>
                        <m:ctrlPr>
                          <a:rPr lang="en-US" altLang="zh-CN" sz="2800" i="1">
                            <a:latin typeface="Cambria Math" panose="02040503050406030204" pitchFamily="18" charset="0"/>
                          </a:rPr>
                        </m:ctrlPr>
                      </m:sSubPr>
                      <m:e>
                        <m:sSub>
                          <m:sSubPr>
                            <m:ctrlPr>
                              <a:rPr lang="en-US" altLang="zh-CN" sz="2800" i="1">
                                <a:latin typeface="Cambria Math" panose="02040503050406030204" pitchFamily="18" charset="0"/>
                              </a:rPr>
                            </m:ctrlPr>
                          </m:sSubPr>
                          <m:e>
                            <m:r>
                              <a:rPr lang="en-US" altLang="zh-CN" sz="2800" i="1" smtClean="0">
                                <a:latin typeface="Cambria Math" charset="0"/>
                              </a:rPr>
                              <m:t>𝛼</m:t>
                            </m:r>
                          </m:e>
                          <m:sub>
                            <m:r>
                              <a:rPr lang="en-US" altLang="zh-CN" sz="2800" i="1">
                                <a:latin typeface="Cambria Math" charset="0"/>
                              </a:rPr>
                              <m:t>𝑚</m:t>
                            </m:r>
                          </m:sub>
                        </m:sSub>
                        <m:r>
                          <a:rPr lang="en-US" altLang="zh-CN" sz="2800" i="1">
                            <a:latin typeface="Cambria Math" charset="0"/>
                          </a:rPr>
                          <m:t>𝜙</m:t>
                        </m:r>
                      </m:e>
                      <m:sub>
                        <m:r>
                          <a:rPr lang="en-US" altLang="zh-CN" sz="2800" i="1">
                            <a:latin typeface="Cambria Math" charset="0"/>
                          </a:rPr>
                          <m:t>𝑚</m:t>
                        </m:r>
                      </m:sub>
                    </m:sSub>
                    <m:d>
                      <m:dPr>
                        <m:ctrlPr>
                          <a:rPr lang="mr-IN" altLang="zh-CN" sz="2800" i="1">
                            <a:latin typeface="Cambria Math" panose="02040503050406030204" pitchFamily="18" charset="0"/>
                          </a:rPr>
                        </m:ctrlPr>
                      </m:dPr>
                      <m:e>
                        <m:r>
                          <a:rPr lang="en-US" altLang="zh-CN" sz="2800" b="1" i="1">
                            <a:latin typeface="Cambria Math" charset="0"/>
                          </a:rPr>
                          <m:t>𝒙</m:t>
                        </m:r>
                      </m:e>
                    </m:d>
                  </m:oMath>
                </a14:m>
                <a:endParaRPr lang="en-US" altLang="zh-CN" dirty="0"/>
              </a:p>
              <a:p>
                <a:pPr lvl="1">
                  <a:lnSpc>
                    <a:spcPct val="100000"/>
                  </a:lnSpc>
                </a:pPr>
                <a:endParaRPr lang="en-US" altLang="zh-CN" sz="800" dirty="0"/>
              </a:p>
              <a:p>
                <a:pPr>
                  <a:lnSpc>
                    <a:spcPct val="100000"/>
                  </a:lnSpc>
                </a:pPr>
                <a:r>
                  <a:rPr lang="en-US" altLang="zh-CN" dirty="0"/>
                  <a:t>3. return </a:t>
                </a:r>
                <a14:m>
                  <m:oMath xmlns:m="http://schemas.openxmlformats.org/officeDocument/2006/math">
                    <m:r>
                      <a:rPr lang="en-US" altLang="zh-CN" i="1">
                        <a:latin typeface="Cambria Math" charset="0"/>
                      </a:rPr>
                      <m:t>𝑓</m:t>
                    </m:r>
                    <m:d>
                      <m:dPr>
                        <m:ctrlPr>
                          <a:rPr lang="mr-IN"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𝑓</m:t>
                        </m:r>
                      </m:e>
                      <m:sub>
                        <m:r>
                          <a:rPr lang="en-US" altLang="zh-CN" i="1">
                            <a:latin typeface="Cambria Math" charset="0"/>
                          </a:rPr>
                          <m:t>𝑀</m:t>
                        </m:r>
                      </m:sub>
                    </m:sSub>
                    <m:d>
                      <m:dPr>
                        <m:ctrlPr>
                          <a:rPr lang="mr-IN" altLang="zh-CN" i="1">
                            <a:latin typeface="Cambria Math" panose="02040503050406030204" pitchFamily="18" charset="0"/>
                          </a:rPr>
                        </m:ctrlPr>
                      </m:dPr>
                      <m:e>
                        <m:r>
                          <a:rPr lang="en-US" altLang="zh-CN" b="1" i="1">
                            <a:latin typeface="Cambria Math" charset="0"/>
                          </a:rPr>
                          <m:t>𝒙</m:t>
                        </m:r>
                      </m:e>
                    </m:d>
                  </m:oMath>
                </a14:m>
                <a:endParaRPr lang="en-US" altLang="zh-CN" dirty="0"/>
              </a:p>
              <a:p>
                <a:pPr>
                  <a:lnSpc>
                    <a:spcPct val="100000"/>
                  </a:lnSpc>
                </a:pPr>
                <a:endParaRPr lang="en-US" altLang="zh-CN" dirty="0"/>
              </a:p>
              <a:p>
                <a:pPr>
                  <a:lnSpc>
                    <a:spcPct val="100000"/>
                  </a:lnSpc>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rotWithShape="0">
                <a:blip r:embed="rId2"/>
                <a:stretch>
                  <a:fillRect l="-964" t="-11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0786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Boosting</a:t>
            </a:r>
            <a:endParaRPr kumimoji="1" lang="zh-CN" altLang="en-US" dirty="0"/>
          </a:p>
        </p:txBody>
      </p:sp>
      <p:sp>
        <p:nvSpPr>
          <p:cNvPr id="3" name="内容占位符 2"/>
          <p:cNvSpPr>
            <a:spLocks noGrp="1"/>
          </p:cNvSpPr>
          <p:nvPr>
            <p:ph sz="quarter" idx="10"/>
          </p:nvPr>
        </p:nvSpPr>
        <p:spPr/>
        <p:txBody>
          <a:bodyPr/>
          <a:lstStyle/>
          <a:p>
            <a:endParaRPr kumimoji="1" lang="zh-CN" altLang="en-US" dirty="0"/>
          </a:p>
        </p:txBody>
      </p:sp>
      <p:pic>
        <p:nvPicPr>
          <p:cNvPr id="48130" name="Picture 2" descr="ightGBM vs XGBo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23" y="855023"/>
            <a:ext cx="8231461" cy="6002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967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Gradient</a:t>
            </a:r>
            <a:r>
              <a:rPr kumimoji="1" lang="zh-CN" altLang="en-US" dirty="0"/>
              <a:t> </a:t>
            </a:r>
            <a:r>
              <a:rPr kumimoji="1" lang="en-US" altLang="zh-CN" dirty="0"/>
              <a:t>Boosting</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pPr>
                  <a:lnSpc>
                    <a:spcPct val="100000"/>
                  </a:lnSpc>
                </a:pPr>
                <a:r>
                  <a:rPr kumimoji="1" lang="zh-CN" altLang="en-US" dirty="0"/>
                  <a:t>目标：损失函数</a:t>
                </a:r>
                <a14:m>
                  <m:oMath xmlns:m="http://schemas.openxmlformats.org/officeDocument/2006/math">
                    <m:r>
                      <a:rPr kumimoji="1" lang="en-US" altLang="zh-CN" b="0" i="1" smtClean="0">
                        <a:latin typeface="Cambria Math" charset="0"/>
                      </a:rPr>
                      <m:t>𝐽</m:t>
                    </m:r>
                    <m:r>
                      <a:rPr kumimoji="1" lang="en-US" altLang="zh-CN" b="0" i="1" smtClean="0">
                        <a:latin typeface="Cambria Math" charset="0"/>
                      </a:rPr>
                      <m:t>(</m:t>
                    </m:r>
                    <m:r>
                      <a:rPr lang="en-US" altLang="zh-CN" i="1">
                        <a:latin typeface="Cambria Math" charset="0"/>
                      </a:rPr>
                      <m:t>𝑓</m:t>
                    </m:r>
                    <m:r>
                      <a:rPr kumimoji="1" lang="en-US" altLang="zh-CN" b="0" i="1" smtClean="0">
                        <a:latin typeface="Cambria Math" charset="0"/>
                      </a:rPr>
                      <m:t>)</m:t>
                    </m:r>
                    <m:r>
                      <a:rPr kumimoji="1" lang="en-US" altLang="zh-CN" i="1">
                        <a:latin typeface="Cambria Math" charset="0"/>
                      </a:rPr>
                      <m:t>=</m:t>
                    </m:r>
                    <m:nary>
                      <m:naryPr>
                        <m:chr m:val="∑"/>
                        <m:ctrlPr>
                          <a:rPr kumimoji="1" lang="is-IS" altLang="zh-CN" i="1" smtClean="0">
                            <a:latin typeface="Cambria Math" panose="02040503050406030204" pitchFamily="18" charset="0"/>
                          </a:rPr>
                        </m:ctrlPr>
                      </m:naryPr>
                      <m:sub>
                        <m:r>
                          <m:rPr>
                            <m:brk m:alnAt="23"/>
                          </m:rPr>
                          <a:rPr kumimoji="1" lang="en-US" altLang="zh-CN" b="0" i="1" smtClean="0">
                            <a:latin typeface="Cambria Math" charset="0"/>
                          </a:rPr>
                          <m:t>𝑖</m:t>
                        </m:r>
                        <m:r>
                          <a:rPr kumimoji="1" lang="en-US" altLang="zh-CN" b="0" i="1" smtClean="0">
                            <a:latin typeface="Cambria Math" charset="0"/>
                          </a:rPr>
                          <m:t>=1</m:t>
                        </m:r>
                      </m:sub>
                      <m:sup>
                        <m:r>
                          <a:rPr kumimoji="1" lang="en-US" altLang="zh-CN" b="0" i="1" smtClean="0">
                            <a:latin typeface="Cambria Math" charset="0"/>
                          </a:rPr>
                          <m:t>𝑁</m:t>
                        </m:r>
                      </m:sup>
                      <m:e>
                        <m:r>
                          <a:rPr kumimoji="1" lang="en-US" altLang="zh-CN" i="1">
                            <a:latin typeface="Cambria Math" charset="0"/>
                          </a:rPr>
                          <m:t>𝐿</m:t>
                        </m:r>
                        <m:d>
                          <m:dPr>
                            <m:ctrlPr>
                              <a:rPr kumimoji="1" lang="mr-IN" altLang="zh-CN" i="1">
                                <a:latin typeface="Cambria Math" panose="02040503050406030204" pitchFamily="18" charset="0"/>
                              </a:rPr>
                            </m:ctrlPr>
                          </m:dPr>
                          <m:e>
                            <m:r>
                              <a:rPr lang="en-US" altLang="zh-CN" i="1">
                                <a:latin typeface="Cambria Math" charset="0"/>
                              </a:rPr>
                              <m:t> </m:t>
                            </m:r>
                            <m:r>
                              <a:rPr lang="en-US" altLang="zh-CN" i="1">
                                <a:latin typeface="Cambria Math" charset="0"/>
                              </a:rPr>
                              <m:t>𝑓</m:t>
                            </m:r>
                            <m:d>
                              <m:dPr>
                                <m:ctrlPr>
                                  <a:rPr lang="mr-IN"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1" i="1">
                                        <a:latin typeface="Cambria Math" charset="0"/>
                                      </a:rPr>
                                      <m:t>𝒙</m:t>
                                    </m:r>
                                  </m:e>
                                  <m:sub>
                                    <m:r>
                                      <a:rPr lang="en-US" altLang="zh-CN" b="0" i="1" smtClean="0">
                                        <a:latin typeface="Cambria Math" charset="0"/>
                                      </a:rPr>
                                      <m:t>𝑖</m:t>
                                    </m:r>
                                  </m:sub>
                                </m:sSub>
                              </m:e>
                            </m:d>
                            <m:r>
                              <a:rPr lang="en-US" altLang="zh-CN" b="1" i="1">
                                <a:latin typeface="Cambria Math" charset="0"/>
                              </a:rPr>
                              <m:t>,</m:t>
                            </m:r>
                            <m:sSub>
                              <m:sSubPr>
                                <m:ctrlPr>
                                  <a:rPr lang="en-US" altLang="zh-CN" b="1" i="1" smtClean="0">
                                    <a:latin typeface="Cambria Math" panose="02040503050406030204" pitchFamily="18" charset="0"/>
                                  </a:rPr>
                                </m:ctrlPr>
                              </m:sSubPr>
                              <m:e>
                                <m:r>
                                  <a:rPr lang="en-US" altLang="zh-CN" i="1">
                                    <a:latin typeface="Cambria Math" charset="0"/>
                                  </a:rPr>
                                  <m:t>𝑦</m:t>
                                </m:r>
                              </m:e>
                              <m:sub>
                                <m:r>
                                  <a:rPr lang="en-US" altLang="zh-CN" b="1" i="1" smtClean="0">
                                    <a:latin typeface="Cambria Math" charset="0"/>
                                  </a:rPr>
                                  <m:t>𝒊</m:t>
                                </m:r>
                              </m:sub>
                            </m:sSub>
                            <m:r>
                              <a:rPr lang="en-US" altLang="zh-CN" i="1" smtClean="0">
                                <a:latin typeface="Cambria Math" charset="0"/>
                              </a:rPr>
                              <m:t> </m:t>
                            </m:r>
                          </m:e>
                        </m:d>
                      </m:e>
                    </m:nary>
                  </m:oMath>
                </a14:m>
                <a:r>
                  <a:rPr kumimoji="1" lang="zh-CN" altLang="en-US" dirty="0"/>
                  <a:t>最小</a:t>
                </a:r>
                <a:endParaRPr kumimoji="1" lang="en-US" altLang="zh-CN" dirty="0"/>
              </a:p>
              <a:p>
                <a:pPr>
                  <a:lnSpc>
                    <a:spcPct val="100000"/>
                  </a:lnSpc>
                </a:pPr>
                <a:endParaRPr kumimoji="1" lang="en-US" altLang="zh-CN" dirty="0"/>
              </a:p>
              <a:p>
                <a:pPr>
                  <a:lnSpc>
                    <a:spcPct val="100000"/>
                  </a:lnSpc>
                </a:pPr>
                <a:r>
                  <a:rPr kumimoji="1" lang="zh-CN" altLang="en-US" dirty="0"/>
                  <a:t>若已有</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𝑓</m:t>
                        </m:r>
                      </m:e>
                      <m:sub>
                        <m:r>
                          <a:rPr lang="en-US" altLang="zh-CN" b="0" i="1" smtClean="0">
                            <a:latin typeface="Cambria Math" charset="0"/>
                          </a:rPr>
                          <m:t>𝑚</m:t>
                        </m:r>
                      </m:sub>
                    </m:sSub>
                    <m:d>
                      <m:dPr>
                        <m:ctrlPr>
                          <a:rPr lang="mr-IN" altLang="zh-CN" i="1">
                            <a:latin typeface="Cambria Math" panose="02040503050406030204" pitchFamily="18" charset="0"/>
                          </a:rPr>
                        </m:ctrlPr>
                      </m:dPr>
                      <m:e>
                        <m:r>
                          <a:rPr kumimoji="1" lang="en-US" altLang="zh-CN" b="1" i="1">
                            <a:latin typeface="Cambria Math" charset="0"/>
                          </a:rPr>
                          <m:t>𝒙</m:t>
                        </m:r>
                      </m:e>
                    </m:d>
                  </m:oMath>
                </a14:m>
                <a:r>
                  <a:rPr lang="zh-CN" altLang="en-US" dirty="0"/>
                  <a:t>，如何</a:t>
                </a:r>
                <a14:m>
                  <m:oMath xmlns:m="http://schemas.openxmlformats.org/officeDocument/2006/math">
                    <m:sSub>
                      <m:sSubPr>
                        <m:ctrlPr>
                          <a:rPr lang="en-US" altLang="zh-CN" i="1">
                            <a:latin typeface="Cambria Math" panose="02040503050406030204" pitchFamily="18" charset="0"/>
                          </a:rPr>
                        </m:ctrlPr>
                      </m:sSubPr>
                      <m:e>
                        <m:r>
                          <m:rPr>
                            <m:nor/>
                          </m:rPr>
                          <a:rPr lang="zh-CN" altLang="en-US" dirty="0"/>
                          <m:t>在</m:t>
                        </m:r>
                        <m:r>
                          <a:rPr lang="en-US" altLang="zh-CN" i="1">
                            <a:latin typeface="Cambria Math" charset="0"/>
                          </a:rPr>
                          <m:t>𝑓</m:t>
                        </m:r>
                      </m:e>
                      <m:sub>
                        <m:r>
                          <a:rPr lang="en-US" altLang="zh-CN" i="1">
                            <a:latin typeface="Cambria Math" charset="0"/>
                          </a:rPr>
                          <m:t>𝑚</m:t>
                        </m:r>
                      </m:sub>
                    </m:sSub>
                    <m:d>
                      <m:dPr>
                        <m:ctrlPr>
                          <a:rPr lang="mr-IN" altLang="zh-CN" i="1">
                            <a:latin typeface="Cambria Math" panose="02040503050406030204" pitchFamily="18" charset="0"/>
                          </a:rPr>
                        </m:ctrlPr>
                      </m:dPr>
                      <m:e>
                        <m:r>
                          <a:rPr kumimoji="1" lang="en-US" altLang="zh-CN" b="1" i="1">
                            <a:latin typeface="Cambria Math" charset="0"/>
                          </a:rPr>
                          <m:t>𝒙</m:t>
                        </m:r>
                      </m:e>
                    </m:d>
                    <m:r>
                      <m:rPr>
                        <m:nor/>
                      </m:rPr>
                      <a:rPr lang="zh-CN" altLang="en-US" dirty="0"/>
                      <m:t>的基础上</m:t>
                    </m:r>
                  </m:oMath>
                </a14:m>
                <a:r>
                  <a:rPr lang="zh-CN" altLang="en-US" dirty="0"/>
                  <a:t>改进</a:t>
                </a:r>
                <a14:m>
                  <m:oMath xmlns:m="http://schemas.openxmlformats.org/officeDocument/2006/math">
                    <m:r>
                      <a:rPr lang="en-US" altLang="zh-CN" i="1">
                        <a:latin typeface="Cambria Math" charset="0"/>
                      </a:rPr>
                      <m:t>𝑓</m:t>
                    </m:r>
                    <m:d>
                      <m:dPr>
                        <m:ctrlPr>
                          <a:rPr lang="mr-IN" altLang="zh-CN" i="1">
                            <a:latin typeface="Cambria Math" panose="02040503050406030204" pitchFamily="18" charset="0"/>
                          </a:rPr>
                        </m:ctrlPr>
                      </m:dPr>
                      <m:e>
                        <m:r>
                          <a:rPr lang="en-US" altLang="zh-CN" b="1" i="1">
                            <a:latin typeface="Cambria Math" charset="0"/>
                          </a:rPr>
                          <m:t>𝒙</m:t>
                        </m:r>
                      </m:e>
                    </m:d>
                  </m:oMath>
                </a14:m>
                <a:r>
                  <a:rPr lang="zh-CN" altLang="en-US" dirty="0"/>
                  <a:t>？</a:t>
                </a:r>
                <a:endParaRPr lang="en-US" altLang="zh-CN" dirty="0"/>
              </a:p>
              <a:p>
                <a:pPr>
                  <a:lnSpc>
                    <a:spcPct val="100000"/>
                  </a:lnSpc>
                </a:pPr>
                <a:r>
                  <a:rPr lang="zh-CN" altLang="en-US" dirty="0"/>
                  <a:t>梯度下降：</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𝑓</m:t>
                        </m:r>
                      </m:e>
                      <m:sub>
                        <m:r>
                          <a:rPr lang="en-US" altLang="zh-CN" i="1">
                            <a:latin typeface="Cambria Math" charset="0"/>
                          </a:rPr>
                          <m:t>𝑚</m:t>
                        </m:r>
                      </m:sub>
                    </m:sSub>
                    <m:d>
                      <m:dPr>
                        <m:ctrlPr>
                          <a:rPr lang="mr-IN"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𝑓</m:t>
                        </m:r>
                      </m:e>
                      <m:sub>
                        <m:r>
                          <a:rPr lang="en-US" altLang="zh-CN" i="1">
                            <a:latin typeface="Cambria Math" charset="0"/>
                          </a:rPr>
                          <m:t>𝑚</m:t>
                        </m:r>
                        <m:r>
                          <a:rPr lang="en-US" altLang="zh-CN" i="1">
                            <a:latin typeface="Cambria Math" charset="0"/>
                          </a:rPr>
                          <m:t>−1</m:t>
                        </m:r>
                      </m:sub>
                    </m:sSub>
                    <m:d>
                      <m:dPr>
                        <m:ctrlPr>
                          <a:rPr lang="mr-IN" altLang="zh-CN" i="1">
                            <a:latin typeface="Cambria Math" panose="02040503050406030204" pitchFamily="18" charset="0"/>
                          </a:rPr>
                        </m:ctrlPr>
                      </m:dPr>
                      <m:e>
                        <m:r>
                          <a:rPr lang="en-US" altLang="zh-CN" b="1" i="1">
                            <a:latin typeface="Cambria Math" charset="0"/>
                          </a:rPr>
                          <m:t>𝒙</m:t>
                        </m:r>
                      </m:e>
                    </m:d>
                    <m:r>
                      <a:rPr lang="en-US" altLang="zh-CN" b="0" i="1" smtClean="0">
                        <a:solidFill>
                          <a:srgbClr val="C00000"/>
                        </a:solidFill>
                        <a:latin typeface="Cambria Math" charset="0"/>
                      </a:rPr>
                      <m:t>−</m:t>
                    </m:r>
                    <m:r>
                      <a:rPr lang="en-US" altLang="zh-CN" i="1" smtClean="0">
                        <a:solidFill>
                          <a:srgbClr val="09405E"/>
                        </a:solidFill>
                        <a:latin typeface="Cambria Math" charset="0"/>
                        <a:ea typeface="Arial" charset="0"/>
                        <a:cs typeface="Arial" charset="0"/>
                      </a:rPr>
                      <m:t>𝜂</m:t>
                    </m:r>
                    <m:sSub>
                      <m:sSubPr>
                        <m:ctrlPr>
                          <a:rPr lang="en-US" altLang="zh-CN" i="1" smtClean="0">
                            <a:solidFill>
                              <a:srgbClr val="C00000"/>
                            </a:solidFill>
                            <a:latin typeface="Cambria Math" panose="02040503050406030204" pitchFamily="18" charset="0"/>
                            <a:ea typeface="Arial" charset="0"/>
                            <a:cs typeface="Arial" charset="0"/>
                          </a:rPr>
                        </m:ctrlPr>
                      </m:sSubPr>
                      <m:e>
                        <m:d>
                          <m:dPr>
                            <m:begChr m:val="["/>
                            <m:endChr m:val="]"/>
                            <m:ctrlPr>
                              <a:rPr lang="mr-IN" altLang="zh-CN" i="1">
                                <a:solidFill>
                                  <a:srgbClr val="C00000"/>
                                </a:solidFill>
                                <a:latin typeface="Cambria Math" panose="02040503050406030204" pitchFamily="18" charset="0"/>
                                <a:ea typeface="Arial" charset="0"/>
                                <a:cs typeface="Arial" charset="0"/>
                              </a:rPr>
                            </m:ctrlPr>
                          </m:dPr>
                          <m:e>
                            <m:f>
                              <m:fPr>
                                <m:ctrlPr>
                                  <a:rPr lang="mr-IN" altLang="zh-CN" i="1">
                                    <a:solidFill>
                                      <a:srgbClr val="C00000"/>
                                    </a:solidFill>
                                    <a:latin typeface="Cambria Math" panose="02040503050406030204" pitchFamily="18" charset="0"/>
                                    <a:ea typeface="Arial" charset="0"/>
                                    <a:cs typeface="Arial" charset="0"/>
                                  </a:rPr>
                                </m:ctrlPr>
                              </m:fPr>
                              <m:num>
                                <m:r>
                                  <a:rPr lang="mr-IN" altLang="zh-CN" i="1">
                                    <a:solidFill>
                                      <a:srgbClr val="C00000"/>
                                    </a:solidFill>
                                    <a:latin typeface="Cambria Math" charset="0"/>
                                    <a:ea typeface="Arial" charset="0"/>
                                    <a:cs typeface="Arial" charset="0"/>
                                  </a:rPr>
                                  <m:t>𝜕</m:t>
                                </m:r>
                                <m:r>
                                  <a:rPr kumimoji="1" lang="en-US" altLang="zh-CN" i="1">
                                    <a:solidFill>
                                      <a:srgbClr val="C00000"/>
                                    </a:solidFill>
                                    <a:latin typeface="Cambria Math" charset="0"/>
                                  </a:rPr>
                                  <m:t>𝐽</m:t>
                                </m:r>
                                <m:r>
                                  <a:rPr kumimoji="1" lang="en-US" altLang="zh-CN" i="1">
                                    <a:solidFill>
                                      <a:srgbClr val="C00000"/>
                                    </a:solidFill>
                                    <a:latin typeface="Cambria Math" charset="0"/>
                                  </a:rPr>
                                  <m:t>(</m:t>
                                </m:r>
                                <m:r>
                                  <a:rPr lang="en-US" altLang="zh-CN" i="1">
                                    <a:solidFill>
                                      <a:srgbClr val="C00000"/>
                                    </a:solidFill>
                                    <a:latin typeface="Cambria Math" charset="0"/>
                                  </a:rPr>
                                  <m:t>𝑓</m:t>
                                </m:r>
                                <m:r>
                                  <a:rPr kumimoji="1" lang="en-US" altLang="zh-CN" i="1">
                                    <a:solidFill>
                                      <a:srgbClr val="C00000"/>
                                    </a:solidFill>
                                    <a:latin typeface="Cambria Math" charset="0"/>
                                  </a:rPr>
                                  <m:t>)</m:t>
                                </m:r>
                              </m:num>
                              <m:den>
                                <m:r>
                                  <a:rPr lang="mr-IN" altLang="zh-CN" i="1">
                                    <a:solidFill>
                                      <a:srgbClr val="C00000"/>
                                    </a:solidFill>
                                    <a:latin typeface="Cambria Math" charset="0"/>
                                    <a:ea typeface="Arial" charset="0"/>
                                    <a:cs typeface="Arial" charset="0"/>
                                  </a:rPr>
                                  <m:t>𝜕</m:t>
                                </m:r>
                                <m:r>
                                  <a:rPr lang="en-US" altLang="zh-CN" i="1">
                                    <a:solidFill>
                                      <a:srgbClr val="C00000"/>
                                    </a:solidFill>
                                    <a:latin typeface="Cambria Math" charset="0"/>
                                    <a:ea typeface="Arial" charset="0"/>
                                    <a:cs typeface="Arial" charset="0"/>
                                  </a:rPr>
                                  <m:t>𝑓</m:t>
                                </m:r>
                              </m:den>
                            </m:f>
                          </m:e>
                        </m:d>
                      </m:e>
                      <m:sub>
                        <m:r>
                          <a:rPr kumimoji="1" lang="en-US" altLang="zh-CN" b="0" i="1">
                            <a:solidFill>
                              <a:srgbClr val="C00000"/>
                            </a:solidFill>
                            <a:latin typeface="Cambria Math" charset="0"/>
                            <a:ea typeface="Arial" charset="0"/>
                            <a:cs typeface="Arial" charset="0"/>
                          </a:rPr>
                          <m:t>𝑓</m:t>
                        </m:r>
                        <m:d>
                          <m:dPr>
                            <m:ctrlPr>
                              <a:rPr lang="mr-IN" altLang="zh-CN" i="1">
                                <a:solidFill>
                                  <a:srgbClr val="C00000"/>
                                </a:solidFill>
                                <a:latin typeface="Cambria Math" panose="02040503050406030204" pitchFamily="18" charset="0"/>
                              </a:rPr>
                            </m:ctrlPr>
                          </m:dPr>
                          <m:e>
                            <m:r>
                              <a:rPr kumimoji="1" lang="en-US" altLang="zh-CN" b="1" i="1">
                                <a:solidFill>
                                  <a:srgbClr val="C00000"/>
                                </a:solidFill>
                                <a:latin typeface="Cambria Math" charset="0"/>
                              </a:rPr>
                              <m:t>𝒙</m:t>
                            </m:r>
                          </m:e>
                        </m:d>
                        <m:r>
                          <a:rPr kumimoji="1" lang="en-US" altLang="zh-CN" b="0" i="1">
                            <a:solidFill>
                              <a:srgbClr val="C00000"/>
                            </a:solidFill>
                            <a:latin typeface="Cambria Math" charset="0"/>
                            <a:ea typeface="Arial" charset="0"/>
                            <a:cs typeface="Arial" charset="0"/>
                          </a:rPr>
                          <m:t>=</m:t>
                        </m:r>
                        <m:sSub>
                          <m:sSubPr>
                            <m:ctrlPr>
                              <a:rPr kumimoji="1" lang="en-US" altLang="zh-CN" i="1">
                                <a:solidFill>
                                  <a:srgbClr val="C00000"/>
                                </a:solidFill>
                                <a:latin typeface="Cambria Math" panose="02040503050406030204" pitchFamily="18" charset="0"/>
                                <a:ea typeface="Arial" charset="0"/>
                                <a:cs typeface="Arial" charset="0"/>
                              </a:rPr>
                            </m:ctrlPr>
                          </m:sSubPr>
                          <m:e>
                            <m:r>
                              <a:rPr kumimoji="1" lang="en-US" altLang="zh-CN" b="0" i="1">
                                <a:solidFill>
                                  <a:srgbClr val="C00000"/>
                                </a:solidFill>
                                <a:latin typeface="Cambria Math" charset="0"/>
                                <a:ea typeface="Arial" charset="0"/>
                                <a:cs typeface="Arial" charset="0"/>
                              </a:rPr>
                              <m:t>𝑓</m:t>
                            </m:r>
                          </m:e>
                          <m:sub>
                            <m:r>
                              <a:rPr kumimoji="1" lang="en-US" altLang="zh-CN" b="0" i="1">
                                <a:solidFill>
                                  <a:srgbClr val="C00000"/>
                                </a:solidFill>
                                <a:latin typeface="Cambria Math" charset="0"/>
                                <a:ea typeface="Arial" charset="0"/>
                                <a:cs typeface="Arial" charset="0"/>
                              </a:rPr>
                              <m:t>𝑚</m:t>
                            </m:r>
                            <m:r>
                              <a:rPr kumimoji="1" lang="en-US" altLang="zh-CN" b="0" i="1">
                                <a:solidFill>
                                  <a:srgbClr val="C00000"/>
                                </a:solidFill>
                                <a:latin typeface="Cambria Math" charset="0"/>
                                <a:ea typeface="Arial" charset="0"/>
                                <a:cs typeface="Arial" charset="0"/>
                              </a:rPr>
                              <m:t>−1</m:t>
                            </m:r>
                          </m:sub>
                        </m:sSub>
                        <m:d>
                          <m:dPr>
                            <m:ctrlPr>
                              <a:rPr lang="mr-IN" altLang="zh-CN" i="1">
                                <a:solidFill>
                                  <a:srgbClr val="C00000"/>
                                </a:solidFill>
                                <a:latin typeface="Cambria Math" panose="02040503050406030204" pitchFamily="18" charset="0"/>
                              </a:rPr>
                            </m:ctrlPr>
                          </m:dPr>
                          <m:e>
                            <m:r>
                              <a:rPr kumimoji="1" lang="en-US" altLang="zh-CN" b="1" i="1">
                                <a:solidFill>
                                  <a:srgbClr val="C00000"/>
                                </a:solidFill>
                                <a:latin typeface="Cambria Math" charset="0"/>
                              </a:rPr>
                              <m:t>𝒙</m:t>
                            </m:r>
                          </m:e>
                        </m:d>
                      </m:sub>
                    </m:sSub>
                  </m:oMath>
                </a14:m>
                <a:endParaRPr lang="en-US" altLang="zh-CN" dirty="0"/>
              </a:p>
              <a:p>
                <a:pPr>
                  <a:lnSpc>
                    <a:spcPct val="100000"/>
                  </a:lnSpc>
                </a:pPr>
                <a:endParaRPr lang="en-US" altLang="zh-CN" sz="1200" dirty="0"/>
              </a:p>
              <a:p>
                <a:pPr>
                  <a:lnSpc>
                    <a:spcPct val="100000"/>
                  </a:lnSpc>
                </a:pPr>
                <a:r>
                  <a:rPr lang="zh-CN" altLang="en-US" dirty="0"/>
                  <a:t>对比：</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𝑓</m:t>
                        </m:r>
                      </m:e>
                      <m:sub>
                        <m:r>
                          <a:rPr lang="en-US" altLang="zh-CN" i="1">
                            <a:latin typeface="Cambria Math" charset="0"/>
                          </a:rPr>
                          <m:t>𝑚</m:t>
                        </m:r>
                      </m:sub>
                    </m:sSub>
                    <m:d>
                      <m:dPr>
                        <m:ctrlPr>
                          <a:rPr lang="mr-IN"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𝑓</m:t>
                        </m:r>
                      </m:e>
                      <m:sub>
                        <m:r>
                          <a:rPr lang="en-US" altLang="zh-CN" i="1">
                            <a:latin typeface="Cambria Math" charset="0"/>
                          </a:rPr>
                          <m:t>𝑚</m:t>
                        </m:r>
                        <m:r>
                          <a:rPr lang="en-US" altLang="zh-CN" i="1">
                            <a:latin typeface="Cambria Math" charset="0"/>
                          </a:rPr>
                          <m:t>−1</m:t>
                        </m:r>
                      </m:sub>
                    </m:sSub>
                    <m:d>
                      <m:dPr>
                        <m:ctrlPr>
                          <a:rPr lang="mr-IN" altLang="zh-CN" i="1">
                            <a:latin typeface="Cambria Math" panose="02040503050406030204" pitchFamily="18" charset="0"/>
                          </a:rPr>
                        </m:ctrlPr>
                      </m:dPr>
                      <m:e>
                        <m:r>
                          <a:rPr lang="en-US" altLang="zh-CN" b="1" i="1">
                            <a:latin typeface="Cambria Math" charset="0"/>
                          </a:rPr>
                          <m:t>𝒙</m:t>
                        </m:r>
                      </m:e>
                    </m:d>
                    <m:r>
                      <a:rPr lang="en-US" altLang="zh-CN" b="0" i="1" smtClean="0">
                        <a:solidFill>
                          <a:schemeClr val="tx1"/>
                        </a:solidFill>
                        <a:latin typeface="Cambria Math" charset="0"/>
                      </a:rPr>
                      <m:t>+</m:t>
                    </m:r>
                    <m:r>
                      <a:rPr lang="en-US" altLang="zh-CN" i="1">
                        <a:latin typeface="Cambria Math" charset="0"/>
                        <a:ea typeface="Arial" charset="0"/>
                        <a:cs typeface="Arial" charset="0"/>
                      </a:rPr>
                      <m:t>𝜂</m:t>
                    </m:r>
                    <m:sSub>
                      <m:sSubPr>
                        <m:ctrlPr>
                          <a:rPr lang="en-US" altLang="zh-CN" i="1" smtClean="0">
                            <a:solidFill>
                              <a:srgbClr val="C00000"/>
                            </a:solidFill>
                            <a:latin typeface="Cambria Math" panose="02040503050406030204" pitchFamily="18" charset="0"/>
                          </a:rPr>
                        </m:ctrlPr>
                      </m:sSubPr>
                      <m:e>
                        <m:r>
                          <a:rPr lang="en-US" altLang="zh-CN" i="1">
                            <a:solidFill>
                              <a:srgbClr val="C00000"/>
                            </a:solidFill>
                            <a:latin typeface="Cambria Math" charset="0"/>
                          </a:rPr>
                          <m:t>𝜙</m:t>
                        </m:r>
                      </m:e>
                      <m:sub>
                        <m:r>
                          <a:rPr lang="en-US" altLang="zh-CN" i="1">
                            <a:solidFill>
                              <a:srgbClr val="C00000"/>
                            </a:solidFill>
                            <a:latin typeface="Cambria Math" charset="0"/>
                          </a:rPr>
                          <m:t>𝑚</m:t>
                        </m:r>
                      </m:sub>
                    </m:sSub>
                    <m:d>
                      <m:dPr>
                        <m:ctrlPr>
                          <a:rPr lang="mr-IN" altLang="zh-CN" i="1">
                            <a:solidFill>
                              <a:srgbClr val="C00000"/>
                            </a:solidFill>
                            <a:latin typeface="Cambria Math" panose="02040503050406030204" pitchFamily="18" charset="0"/>
                          </a:rPr>
                        </m:ctrlPr>
                      </m:dPr>
                      <m:e>
                        <m:r>
                          <a:rPr lang="en-US" altLang="zh-CN" b="1" i="1">
                            <a:solidFill>
                              <a:srgbClr val="C00000"/>
                            </a:solidFill>
                            <a:latin typeface="Cambria Math" charset="0"/>
                          </a:rPr>
                          <m:t>𝒙</m:t>
                        </m:r>
                      </m:e>
                    </m:d>
                  </m:oMath>
                </a14:m>
                <a:endParaRPr lang="en-US" altLang="zh-CN" dirty="0"/>
              </a:p>
              <a:p>
                <a:pPr>
                  <a:lnSpc>
                    <a:spcPct val="100000"/>
                  </a:lnSpc>
                </a:pPr>
                <a:endParaRPr kumimoji="1" lang="zh-CN" altLang="en-US"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rotWithShape="0">
                <a:blip r:embed="rId2"/>
                <a:stretch>
                  <a:fillRect l="-964" t="-815"/>
                </a:stretch>
              </a:blipFill>
            </p:spPr>
            <p:txBody>
              <a:bodyPr/>
              <a:lstStyle/>
              <a:p>
                <a:r>
                  <a:rPr lang="zh-CN" altLang="en-US">
                    <a:noFill/>
                  </a:rPr>
                  <a:t> </a:t>
                </a:r>
              </a:p>
            </p:txBody>
          </p:sp>
        </mc:Fallback>
      </mc:AlternateContent>
      <p:sp>
        <p:nvSpPr>
          <p:cNvPr id="4" name="矩形 3"/>
          <p:cNvSpPr/>
          <p:nvPr/>
        </p:nvSpPr>
        <p:spPr>
          <a:xfrm>
            <a:off x="1022822" y="5653743"/>
            <a:ext cx="8766952" cy="523220"/>
          </a:xfrm>
          <a:prstGeom prst="rect">
            <a:avLst/>
          </a:prstGeom>
        </p:spPr>
        <p:txBody>
          <a:bodyPr wrap="none">
            <a:spAutoFit/>
          </a:bodyPr>
          <a:lstStyle/>
          <a:p>
            <a:r>
              <a:rPr kumimoji="1" lang="zh-CN" altLang="en-US" sz="2800" dirty="0">
                <a:solidFill>
                  <a:srgbClr val="C00000"/>
                </a:solidFill>
                <a:latin typeface="微软雅黑" panose="020B0503020204020204" pitchFamily="34" charset="-122"/>
                <a:ea typeface="微软雅黑" panose="020B0503020204020204" pitchFamily="34" charset="-122"/>
              </a:rPr>
              <a:t>用弱学习器来拟合目标函数的负梯度。（回归问题）</a:t>
            </a:r>
          </a:p>
        </p:txBody>
      </p:sp>
    </p:spTree>
    <p:extLst>
      <p:ext uri="{BB962C8B-B14F-4D97-AF65-F5344CB8AC3E}">
        <p14:creationId xmlns:p14="http://schemas.microsoft.com/office/powerpoint/2010/main" val="1116130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Gradient  Boosting</a:t>
            </a:r>
            <a:r>
              <a:rPr lang="zh-CN" altLang="en-US" dirty="0"/>
              <a:t> </a:t>
            </a:r>
            <a:r>
              <a:rPr lang="en-US" altLang="zh-CN" dirty="0"/>
              <a:t>Algorithm</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Autofit/>
              </a:bodyPr>
              <a:lstStyle/>
              <a:p>
                <a:pPr>
                  <a:lnSpc>
                    <a:spcPct val="100000"/>
                  </a:lnSpc>
                </a:pPr>
                <a:r>
                  <a:rPr kumimoji="1" lang="en-US" altLang="zh-CN" dirty="0">
                    <a:latin typeface="Arial" charset="0"/>
                    <a:ea typeface="Arial" charset="0"/>
                    <a:cs typeface="Arial" charset="0"/>
                  </a:rPr>
                  <a:t>1.</a:t>
                </a:r>
                <a:r>
                  <a:rPr kumimoji="1" lang="zh-CN" altLang="en-US" dirty="0">
                    <a:latin typeface="Arial" charset="0"/>
                    <a:ea typeface="Arial" charset="0"/>
                    <a:cs typeface="Arial" charset="0"/>
                  </a:rPr>
                  <a:t> </a:t>
                </a:r>
                <a:r>
                  <a:rPr lang="en-US" altLang="zh-CN" dirty="0">
                    <a:latin typeface="Arial" charset="0"/>
                    <a:ea typeface="Arial" charset="0"/>
                    <a:cs typeface="Arial" charset="0"/>
                  </a:rPr>
                  <a:t>Initialize</a:t>
                </a:r>
                <a:r>
                  <a:rPr lang="zh-CN" altLang="en-US" dirty="0">
                    <a:latin typeface="Arial" charset="0"/>
                    <a:ea typeface="Arial" charset="0"/>
                    <a:cs typeface="Arial" charset="0"/>
                  </a:rPr>
                  <a:t> </a:t>
                </a:r>
                <a14:m>
                  <m:oMath xmlns:m="http://schemas.openxmlformats.org/officeDocument/2006/math">
                    <m:sSub>
                      <m:sSubPr>
                        <m:ctrlPr>
                          <a:rPr lang="en-US" altLang="zh-CN" i="1">
                            <a:latin typeface="Cambria Math" panose="02040503050406030204" pitchFamily="18" charset="0"/>
                            <a:ea typeface="Arial" charset="0"/>
                            <a:cs typeface="Arial" charset="0"/>
                          </a:rPr>
                        </m:ctrlPr>
                      </m:sSubPr>
                      <m:e>
                        <m:r>
                          <a:rPr lang="en-US" altLang="zh-CN" i="1">
                            <a:latin typeface="Cambria Math" charset="0"/>
                            <a:ea typeface="Arial" charset="0"/>
                            <a:cs typeface="Arial" charset="0"/>
                          </a:rPr>
                          <m:t>𝑓</m:t>
                        </m:r>
                      </m:e>
                      <m:sub>
                        <m:r>
                          <a:rPr lang="en-US" altLang="zh-CN" i="1">
                            <a:latin typeface="Cambria Math" charset="0"/>
                            <a:ea typeface="Arial" charset="0"/>
                            <a:cs typeface="Arial" charset="0"/>
                          </a:rPr>
                          <m:t>0</m:t>
                        </m:r>
                      </m:sub>
                    </m:sSub>
                    <m:d>
                      <m:dPr>
                        <m:ctrlPr>
                          <a:rPr lang="mr-IN" altLang="zh-CN" i="1">
                            <a:latin typeface="Cambria Math" panose="02040503050406030204" pitchFamily="18" charset="0"/>
                            <a:ea typeface="Arial" charset="0"/>
                            <a:cs typeface="Arial" charset="0"/>
                          </a:rPr>
                        </m:ctrlPr>
                      </m:dPr>
                      <m:e>
                        <m:r>
                          <a:rPr kumimoji="1" lang="en-US" altLang="zh-CN" b="1" i="1">
                            <a:latin typeface="Cambria Math" charset="0"/>
                            <a:ea typeface="Arial" charset="0"/>
                            <a:cs typeface="Arial" charset="0"/>
                          </a:rPr>
                          <m:t>𝒙</m:t>
                        </m:r>
                      </m:e>
                    </m:d>
                    <m:r>
                      <a:rPr lang="en-US" altLang="zh-CN" i="1">
                        <a:latin typeface="Cambria Math" charset="0"/>
                        <a:ea typeface="Arial" charset="0"/>
                        <a:cs typeface="Arial" charset="0"/>
                      </a:rPr>
                      <m:t>=</m:t>
                    </m:r>
                    <m:limLow>
                      <m:limLowPr>
                        <m:ctrlPr>
                          <a:rPr lang="mr-IN" altLang="zh-CN" i="1">
                            <a:latin typeface="Cambria Math" panose="02040503050406030204" pitchFamily="18" charset="0"/>
                            <a:ea typeface="Arial" charset="0"/>
                            <a:cs typeface="Arial" charset="0"/>
                          </a:rPr>
                        </m:ctrlPr>
                      </m:limLowPr>
                      <m:e>
                        <m:r>
                          <m:rPr>
                            <m:sty m:val="p"/>
                          </m:rPr>
                          <a:rPr lang="en-US" altLang="zh-CN">
                            <a:latin typeface="Cambria Math" charset="0"/>
                            <a:ea typeface="Arial" charset="0"/>
                            <a:cs typeface="Arial" charset="0"/>
                          </a:rPr>
                          <m:t>arg</m:t>
                        </m:r>
                        <m:r>
                          <m:rPr>
                            <m:sty m:val="p"/>
                          </m:rPr>
                          <a:rPr lang="mr-IN" altLang="zh-CN">
                            <a:latin typeface="Cambria Math" charset="0"/>
                            <a:ea typeface="Arial" charset="0"/>
                            <a:cs typeface="Arial" charset="0"/>
                          </a:rPr>
                          <m:t>min</m:t>
                        </m:r>
                      </m:e>
                      <m:lim>
                        <m:r>
                          <a:rPr lang="en-US" altLang="zh-CN" i="1">
                            <a:latin typeface="Cambria Math" charset="0"/>
                            <a:ea typeface="Arial" charset="0"/>
                            <a:cs typeface="Arial" charset="0"/>
                          </a:rPr>
                          <m:t>𝑓</m:t>
                        </m:r>
                      </m:lim>
                    </m:limLow>
                    <m:f>
                      <m:fPr>
                        <m:ctrlPr>
                          <a:rPr kumimoji="1" lang="mr-IN" altLang="zh-CN" i="1">
                            <a:latin typeface="Cambria Math" panose="02040503050406030204" pitchFamily="18" charset="0"/>
                            <a:ea typeface="Arial" charset="0"/>
                            <a:cs typeface="Arial" charset="0"/>
                          </a:rPr>
                        </m:ctrlPr>
                      </m:fPr>
                      <m:num>
                        <m:r>
                          <a:rPr kumimoji="1" lang="en-US" altLang="zh-CN" i="1">
                            <a:latin typeface="Cambria Math" charset="0"/>
                            <a:ea typeface="Arial" charset="0"/>
                            <a:cs typeface="Arial" charset="0"/>
                          </a:rPr>
                          <m:t>1</m:t>
                        </m:r>
                      </m:num>
                      <m:den>
                        <m:r>
                          <a:rPr kumimoji="1" lang="en-US" altLang="zh-CN" i="1">
                            <a:latin typeface="Cambria Math" charset="0"/>
                            <a:ea typeface="Arial" charset="0"/>
                            <a:cs typeface="Arial" charset="0"/>
                          </a:rPr>
                          <m:t>𝑁</m:t>
                        </m:r>
                      </m:den>
                    </m:f>
                    <m:nary>
                      <m:naryPr>
                        <m:chr m:val="∑"/>
                        <m:ctrlPr>
                          <a:rPr kumimoji="1" lang="is-IS" altLang="zh-CN" i="1">
                            <a:latin typeface="Cambria Math" panose="02040503050406030204" pitchFamily="18" charset="0"/>
                            <a:ea typeface="Arial" charset="0"/>
                            <a:cs typeface="Arial" charset="0"/>
                          </a:rPr>
                        </m:ctrlPr>
                      </m:naryPr>
                      <m:sub>
                        <m:r>
                          <m:rPr>
                            <m:brk m:alnAt="23"/>
                          </m:rPr>
                          <a:rPr kumimoji="1" lang="en-US" altLang="zh-CN" i="1">
                            <a:latin typeface="Cambria Math" charset="0"/>
                            <a:ea typeface="Arial" charset="0"/>
                            <a:cs typeface="Arial" charset="0"/>
                          </a:rPr>
                          <m:t>𝑖</m:t>
                        </m:r>
                        <m:r>
                          <a:rPr kumimoji="1" lang="en-US" altLang="zh-CN" i="1">
                            <a:latin typeface="Cambria Math" charset="0"/>
                            <a:ea typeface="Arial" charset="0"/>
                            <a:cs typeface="Arial" charset="0"/>
                          </a:rPr>
                          <m:t>=1</m:t>
                        </m:r>
                      </m:sub>
                      <m:sup>
                        <m:r>
                          <m:rPr>
                            <m:sty m:val="p"/>
                          </m:rPr>
                          <a:rPr kumimoji="1" lang="en-US" altLang="zh-CN" i="1">
                            <a:latin typeface="Cambria Math" charset="0"/>
                            <a:ea typeface="Arial" charset="0"/>
                            <a:cs typeface="Arial" charset="0"/>
                          </a:rPr>
                          <m:t>N</m:t>
                        </m:r>
                      </m:sup>
                      <m:e>
                        <m:r>
                          <a:rPr kumimoji="1" lang="en-US" altLang="zh-CN" i="1">
                            <a:latin typeface="Cambria Math" charset="0"/>
                            <a:ea typeface="Arial" charset="0"/>
                            <a:cs typeface="Arial" charset="0"/>
                          </a:rPr>
                          <m:t>𝐿</m:t>
                        </m:r>
                        <m:d>
                          <m:dPr>
                            <m:ctrlPr>
                              <a:rPr kumimoji="1" lang="mr-IN" altLang="zh-CN" i="1">
                                <a:latin typeface="Cambria Math" panose="02040503050406030204" pitchFamily="18" charset="0"/>
                                <a:ea typeface="Arial" charset="0"/>
                                <a:cs typeface="Arial" charset="0"/>
                              </a:rPr>
                            </m:ctrlPr>
                          </m:dPr>
                          <m:e>
                            <m:sSub>
                              <m:sSubPr>
                                <m:ctrlPr>
                                  <a:rPr kumimoji="1" lang="en-US" altLang="zh-CN" i="1">
                                    <a:latin typeface="Cambria Math" panose="02040503050406030204" pitchFamily="18" charset="0"/>
                                    <a:ea typeface="Arial" charset="0"/>
                                    <a:cs typeface="Arial" charset="0"/>
                                  </a:rPr>
                                </m:ctrlPr>
                              </m:sSubPr>
                              <m:e>
                                <m:r>
                                  <a:rPr kumimoji="1" lang="en-US" altLang="zh-CN" i="1">
                                    <a:latin typeface="Cambria Math" charset="0"/>
                                    <a:ea typeface="Arial" charset="0"/>
                                    <a:cs typeface="Arial" charset="0"/>
                                  </a:rPr>
                                  <m:t>𝑦</m:t>
                                </m:r>
                              </m:e>
                              <m:sub>
                                <m:r>
                                  <a:rPr kumimoji="1" lang="en-US" altLang="zh-CN" i="1">
                                    <a:latin typeface="Cambria Math" charset="0"/>
                                    <a:ea typeface="Arial" charset="0"/>
                                    <a:cs typeface="Arial" charset="0"/>
                                  </a:rPr>
                                  <m:t>𝑖</m:t>
                                </m:r>
                              </m:sub>
                            </m:sSub>
                            <m:r>
                              <a:rPr kumimoji="1" lang="en-US" altLang="zh-CN" i="1">
                                <a:latin typeface="Cambria Math" charset="0"/>
                                <a:ea typeface="Arial" charset="0"/>
                                <a:cs typeface="Arial" charset="0"/>
                              </a:rPr>
                              <m:t>,</m:t>
                            </m:r>
                            <m:r>
                              <a:rPr lang="en-US" altLang="zh-CN" i="1">
                                <a:latin typeface="Cambria Math" charset="0"/>
                                <a:ea typeface="Arial" charset="0"/>
                                <a:cs typeface="Arial" charset="0"/>
                              </a:rPr>
                              <m:t> </m:t>
                            </m:r>
                            <m:r>
                              <a:rPr lang="en-US" altLang="zh-CN" i="1">
                                <a:latin typeface="Cambria Math" charset="0"/>
                                <a:ea typeface="Arial" charset="0"/>
                                <a:cs typeface="Arial" charset="0"/>
                              </a:rPr>
                              <m:t>𝑓</m:t>
                            </m:r>
                            <m:d>
                              <m:dPr>
                                <m:ctrlPr>
                                  <a:rPr lang="mr-IN" altLang="zh-CN" i="1">
                                    <a:latin typeface="Cambria Math" panose="02040503050406030204" pitchFamily="18" charset="0"/>
                                    <a:ea typeface="Arial" charset="0"/>
                                    <a:cs typeface="Arial" charset="0"/>
                                  </a:rPr>
                                </m:ctrlPr>
                              </m:dPr>
                              <m:e>
                                <m:sSub>
                                  <m:sSubPr>
                                    <m:ctrlPr>
                                      <a:rPr kumimoji="1" lang="en-US" altLang="zh-CN" i="1">
                                        <a:latin typeface="Cambria Math" panose="02040503050406030204" pitchFamily="18" charset="0"/>
                                        <a:ea typeface="Arial" charset="0"/>
                                        <a:cs typeface="Arial" charset="0"/>
                                      </a:rPr>
                                    </m:ctrlPr>
                                  </m:sSubPr>
                                  <m:e>
                                    <m:r>
                                      <a:rPr kumimoji="1" lang="en-US" altLang="zh-CN" b="1" i="1">
                                        <a:latin typeface="Cambria Math" charset="0"/>
                                        <a:ea typeface="Arial" charset="0"/>
                                        <a:cs typeface="Arial" charset="0"/>
                                      </a:rPr>
                                      <m:t>𝒙</m:t>
                                    </m:r>
                                  </m:e>
                                  <m:sub>
                                    <m:r>
                                      <a:rPr kumimoji="1" lang="en-US" altLang="zh-CN" i="1">
                                        <a:latin typeface="Cambria Math" charset="0"/>
                                        <a:ea typeface="Arial" charset="0"/>
                                        <a:cs typeface="Arial" charset="0"/>
                                      </a:rPr>
                                      <m:t>𝑖</m:t>
                                    </m:r>
                                  </m:sub>
                                </m:sSub>
                              </m:e>
                            </m:d>
                          </m:e>
                        </m:d>
                      </m:e>
                    </m:nary>
                  </m:oMath>
                </a14:m>
                <a:endParaRPr lang="en-US" altLang="zh-CN" dirty="0">
                  <a:latin typeface="Arial" charset="0"/>
                  <a:ea typeface="Arial" charset="0"/>
                  <a:cs typeface="Arial" charset="0"/>
                </a:endParaRPr>
              </a:p>
              <a:p>
                <a:pPr>
                  <a:lnSpc>
                    <a:spcPct val="100000"/>
                  </a:lnSpc>
                </a:pPr>
                <a:r>
                  <a:rPr lang="en-US" altLang="zh-CN" dirty="0">
                    <a:latin typeface="Arial" charset="0"/>
                    <a:ea typeface="Arial" charset="0"/>
                    <a:cs typeface="Arial" charset="0"/>
                  </a:rPr>
                  <a:t>2.</a:t>
                </a:r>
                <a:r>
                  <a:rPr lang="zh-CN" altLang="en-US" dirty="0">
                    <a:latin typeface="Arial" charset="0"/>
                    <a:ea typeface="Arial" charset="0"/>
                    <a:cs typeface="Arial" charset="0"/>
                  </a:rPr>
                  <a:t> </a:t>
                </a:r>
                <a:r>
                  <a:rPr lang="en-US" altLang="zh-CN" dirty="0">
                    <a:latin typeface="Arial" charset="0"/>
                    <a:ea typeface="Arial" charset="0"/>
                    <a:cs typeface="Arial" charset="0"/>
                  </a:rPr>
                  <a:t>for</a:t>
                </a:r>
                <a:r>
                  <a:rPr lang="zh-CN" altLang="en-US" dirty="0">
                    <a:latin typeface="Arial" charset="0"/>
                    <a:ea typeface="Arial" charset="0"/>
                    <a:cs typeface="Arial" charset="0"/>
                  </a:rPr>
                  <a:t> </a:t>
                </a:r>
                <a14:m>
                  <m:oMath xmlns:m="http://schemas.openxmlformats.org/officeDocument/2006/math">
                    <m:r>
                      <a:rPr lang="en-US" altLang="zh-CN" b="0" i="1" smtClean="0">
                        <a:latin typeface="Cambria Math" charset="0"/>
                        <a:ea typeface="Arial" charset="0"/>
                        <a:cs typeface="Arial" charset="0"/>
                      </a:rPr>
                      <m:t>𝑚</m:t>
                    </m:r>
                    <m:r>
                      <a:rPr lang="en-US" altLang="zh-CN" b="0" i="1" smtClean="0">
                        <a:latin typeface="Cambria Math" charset="0"/>
                        <a:ea typeface="Arial" charset="0"/>
                        <a:cs typeface="Arial" charset="0"/>
                      </a:rPr>
                      <m:t>=1:</m:t>
                    </m:r>
                    <m:r>
                      <a:rPr lang="en-US" altLang="zh-CN" b="0" i="1" smtClean="0">
                        <a:latin typeface="Cambria Math" charset="0"/>
                        <a:ea typeface="Arial" charset="0"/>
                        <a:cs typeface="Arial" charset="0"/>
                      </a:rPr>
                      <m:t>𝑀</m:t>
                    </m:r>
                  </m:oMath>
                </a14:m>
                <a:r>
                  <a:rPr lang="zh-CN" altLang="en-US" dirty="0">
                    <a:latin typeface="Arial" charset="0"/>
                    <a:ea typeface="Arial" charset="0"/>
                    <a:cs typeface="Arial" charset="0"/>
                  </a:rPr>
                  <a:t> </a:t>
                </a:r>
                <a:r>
                  <a:rPr lang="en-US" altLang="zh-CN" dirty="0">
                    <a:latin typeface="Arial" charset="0"/>
                    <a:ea typeface="Arial" charset="0"/>
                    <a:cs typeface="Arial" charset="0"/>
                  </a:rPr>
                  <a:t>do</a:t>
                </a:r>
              </a:p>
              <a:p>
                <a:pPr lvl="1">
                  <a:lnSpc>
                    <a:spcPct val="100000"/>
                  </a:lnSpc>
                </a:pPr>
                <a:r>
                  <a:rPr lang="en-US" altLang="zh-CN" sz="2800" dirty="0">
                    <a:latin typeface="Arial" charset="0"/>
                    <a:ea typeface="Arial" charset="0"/>
                    <a:cs typeface="Arial" charset="0"/>
                  </a:rPr>
                  <a:t>Compute the gradient residual using</a:t>
                </a:r>
                <a:r>
                  <a:rPr lang="zh-CN" altLang="en-US" sz="2800" dirty="0">
                    <a:latin typeface="Arial" charset="0"/>
                    <a:ea typeface="Arial" charset="0"/>
                    <a:cs typeface="Arial" charset="0"/>
                  </a:rPr>
                  <a:t> </a:t>
                </a:r>
                <a14:m>
                  <m:oMath xmlns:m="http://schemas.openxmlformats.org/officeDocument/2006/math">
                    <m:sSub>
                      <m:sSubPr>
                        <m:ctrlPr>
                          <a:rPr lang="en-US" altLang="zh-CN" sz="2800" i="1">
                            <a:latin typeface="Cambria Math" panose="02040503050406030204" pitchFamily="18" charset="0"/>
                            <a:ea typeface="Arial" charset="0"/>
                            <a:cs typeface="Arial" charset="0"/>
                          </a:rPr>
                        </m:ctrlPr>
                      </m:sSubPr>
                      <m:e>
                        <m:r>
                          <a:rPr lang="en-US" altLang="zh-CN" sz="2800" i="1">
                            <a:latin typeface="Cambria Math" charset="0"/>
                            <a:ea typeface="Arial" charset="0"/>
                            <a:cs typeface="Arial" charset="0"/>
                          </a:rPr>
                          <m:t>𝑟</m:t>
                        </m:r>
                      </m:e>
                      <m:sub>
                        <m:r>
                          <a:rPr lang="en-US" altLang="zh-CN" sz="2800" i="1">
                            <a:latin typeface="Cambria Math" charset="0"/>
                            <a:ea typeface="Arial" charset="0"/>
                            <a:cs typeface="Arial" charset="0"/>
                          </a:rPr>
                          <m:t>𝑚</m:t>
                        </m:r>
                        <m:r>
                          <a:rPr lang="en-US" altLang="zh-CN" sz="2800" i="1">
                            <a:latin typeface="Cambria Math" charset="0"/>
                            <a:ea typeface="Arial" charset="0"/>
                            <a:cs typeface="Arial" charset="0"/>
                          </a:rPr>
                          <m:t>,</m:t>
                        </m:r>
                        <m:r>
                          <a:rPr lang="en-US" altLang="zh-CN" sz="2800" i="1">
                            <a:latin typeface="Cambria Math" charset="0"/>
                            <a:ea typeface="Arial" charset="0"/>
                            <a:cs typeface="Arial" charset="0"/>
                          </a:rPr>
                          <m:t>𝑖</m:t>
                        </m:r>
                      </m:sub>
                    </m:sSub>
                    <m:r>
                      <a:rPr lang="en-US" altLang="zh-CN" sz="2800" i="1">
                        <a:latin typeface="Cambria Math" charset="0"/>
                        <a:ea typeface="Arial" charset="0"/>
                        <a:cs typeface="Arial" charset="0"/>
                      </a:rPr>
                      <m:t>=−</m:t>
                    </m:r>
                    <m:sSub>
                      <m:sSubPr>
                        <m:ctrlPr>
                          <a:rPr lang="en-US" altLang="zh-CN" sz="2800" i="1">
                            <a:latin typeface="Cambria Math" panose="02040503050406030204" pitchFamily="18" charset="0"/>
                            <a:ea typeface="Arial" charset="0"/>
                            <a:cs typeface="Arial" charset="0"/>
                          </a:rPr>
                        </m:ctrlPr>
                      </m:sSubPr>
                      <m:e>
                        <m:d>
                          <m:dPr>
                            <m:begChr m:val="["/>
                            <m:endChr m:val="]"/>
                            <m:ctrlPr>
                              <a:rPr lang="mr-IN" altLang="zh-CN" sz="2800" i="1">
                                <a:latin typeface="Cambria Math" panose="02040503050406030204" pitchFamily="18" charset="0"/>
                                <a:ea typeface="Arial" charset="0"/>
                                <a:cs typeface="Arial" charset="0"/>
                              </a:rPr>
                            </m:ctrlPr>
                          </m:dPr>
                          <m:e>
                            <m:f>
                              <m:fPr>
                                <m:ctrlPr>
                                  <a:rPr lang="mr-IN" altLang="zh-CN" sz="2800" i="1">
                                    <a:latin typeface="Cambria Math" panose="02040503050406030204" pitchFamily="18" charset="0"/>
                                    <a:ea typeface="Arial" charset="0"/>
                                    <a:cs typeface="Arial" charset="0"/>
                                  </a:rPr>
                                </m:ctrlPr>
                              </m:fPr>
                              <m:num>
                                <m:r>
                                  <a:rPr lang="mr-IN" altLang="zh-CN" sz="2800" i="1">
                                    <a:latin typeface="Cambria Math" charset="0"/>
                                    <a:ea typeface="Arial" charset="0"/>
                                    <a:cs typeface="Arial" charset="0"/>
                                  </a:rPr>
                                  <m:t>𝜕</m:t>
                                </m:r>
                                <m:r>
                                  <a:rPr kumimoji="1" lang="en-US" altLang="zh-CN" sz="2800" i="1">
                                    <a:latin typeface="Cambria Math" charset="0"/>
                                    <a:ea typeface="Arial" charset="0"/>
                                    <a:cs typeface="Arial" charset="0"/>
                                  </a:rPr>
                                  <m:t>𝐿</m:t>
                                </m:r>
                                <m:d>
                                  <m:dPr>
                                    <m:ctrlPr>
                                      <a:rPr kumimoji="1" lang="mr-IN" altLang="zh-CN" sz="2800" i="1">
                                        <a:latin typeface="Cambria Math" panose="02040503050406030204" pitchFamily="18" charset="0"/>
                                        <a:ea typeface="Arial" charset="0"/>
                                        <a:cs typeface="Arial" charset="0"/>
                                      </a:rPr>
                                    </m:ctrlPr>
                                  </m:dPr>
                                  <m:e>
                                    <m:sSub>
                                      <m:sSubPr>
                                        <m:ctrlPr>
                                          <a:rPr kumimoji="1" lang="en-US" altLang="zh-CN" sz="2800" i="1">
                                            <a:latin typeface="Cambria Math" panose="02040503050406030204" pitchFamily="18" charset="0"/>
                                            <a:ea typeface="Arial" charset="0"/>
                                            <a:cs typeface="Arial" charset="0"/>
                                          </a:rPr>
                                        </m:ctrlPr>
                                      </m:sSubPr>
                                      <m:e>
                                        <m:r>
                                          <a:rPr kumimoji="1" lang="en-US" altLang="zh-CN" sz="2800" i="1">
                                            <a:latin typeface="Cambria Math" charset="0"/>
                                            <a:ea typeface="Arial" charset="0"/>
                                            <a:cs typeface="Arial" charset="0"/>
                                          </a:rPr>
                                          <m:t>𝑦</m:t>
                                        </m:r>
                                      </m:e>
                                      <m:sub>
                                        <m:r>
                                          <a:rPr kumimoji="1" lang="en-US" altLang="zh-CN" sz="2800" i="1">
                                            <a:latin typeface="Cambria Math" charset="0"/>
                                            <a:ea typeface="Arial" charset="0"/>
                                            <a:cs typeface="Arial" charset="0"/>
                                          </a:rPr>
                                          <m:t>𝑖</m:t>
                                        </m:r>
                                      </m:sub>
                                    </m:sSub>
                                    <m:r>
                                      <a:rPr kumimoji="1" lang="en-US" altLang="zh-CN" sz="2800" i="1">
                                        <a:latin typeface="Cambria Math" charset="0"/>
                                        <a:ea typeface="Arial" charset="0"/>
                                        <a:cs typeface="Arial" charset="0"/>
                                      </a:rPr>
                                      <m:t>,</m:t>
                                    </m:r>
                                    <m:r>
                                      <a:rPr lang="en-US" altLang="zh-CN" sz="2800" i="1">
                                        <a:latin typeface="Cambria Math" charset="0"/>
                                        <a:ea typeface="Arial" charset="0"/>
                                        <a:cs typeface="Arial" charset="0"/>
                                      </a:rPr>
                                      <m:t> </m:t>
                                    </m:r>
                                    <m:r>
                                      <a:rPr lang="en-US" altLang="zh-CN" sz="2800" i="1">
                                        <a:latin typeface="Cambria Math" charset="0"/>
                                        <a:ea typeface="Arial" charset="0"/>
                                        <a:cs typeface="Arial" charset="0"/>
                                      </a:rPr>
                                      <m:t>𝑓</m:t>
                                    </m:r>
                                    <m:d>
                                      <m:dPr>
                                        <m:ctrlPr>
                                          <a:rPr lang="mr-IN" altLang="zh-CN" sz="2800" i="1">
                                            <a:latin typeface="Cambria Math" panose="02040503050406030204" pitchFamily="18" charset="0"/>
                                            <a:ea typeface="Arial" charset="0"/>
                                            <a:cs typeface="Arial" charset="0"/>
                                          </a:rPr>
                                        </m:ctrlPr>
                                      </m:dPr>
                                      <m:e>
                                        <m:sSub>
                                          <m:sSubPr>
                                            <m:ctrlPr>
                                              <a:rPr kumimoji="1" lang="en-US" altLang="zh-CN" sz="2800" i="1">
                                                <a:latin typeface="Cambria Math" panose="02040503050406030204" pitchFamily="18" charset="0"/>
                                                <a:ea typeface="Arial" charset="0"/>
                                                <a:cs typeface="Arial" charset="0"/>
                                              </a:rPr>
                                            </m:ctrlPr>
                                          </m:sSubPr>
                                          <m:e>
                                            <m:r>
                                              <a:rPr kumimoji="1" lang="en-US" altLang="zh-CN" sz="2800" b="1" i="1">
                                                <a:latin typeface="Cambria Math" charset="0"/>
                                                <a:ea typeface="Arial" charset="0"/>
                                                <a:cs typeface="Arial" charset="0"/>
                                              </a:rPr>
                                              <m:t>𝒙</m:t>
                                            </m:r>
                                          </m:e>
                                          <m:sub>
                                            <m:r>
                                              <a:rPr kumimoji="1" lang="en-US" altLang="zh-CN" sz="2800" i="1">
                                                <a:latin typeface="Cambria Math" charset="0"/>
                                                <a:ea typeface="Arial" charset="0"/>
                                                <a:cs typeface="Arial" charset="0"/>
                                              </a:rPr>
                                              <m:t>𝑖</m:t>
                                            </m:r>
                                          </m:sub>
                                        </m:sSub>
                                      </m:e>
                                    </m:d>
                                  </m:e>
                                </m:d>
                              </m:num>
                              <m:den>
                                <m:r>
                                  <a:rPr lang="mr-IN" altLang="zh-CN" sz="2800" i="1">
                                    <a:latin typeface="Cambria Math" charset="0"/>
                                    <a:ea typeface="Arial" charset="0"/>
                                    <a:cs typeface="Arial" charset="0"/>
                                  </a:rPr>
                                  <m:t>𝜕</m:t>
                                </m:r>
                                <m:r>
                                  <a:rPr lang="en-US" altLang="zh-CN" sz="2800" i="1">
                                    <a:latin typeface="Cambria Math" charset="0"/>
                                    <a:ea typeface="Arial" charset="0"/>
                                    <a:cs typeface="Arial" charset="0"/>
                                  </a:rPr>
                                  <m:t>𝑓</m:t>
                                </m:r>
                              </m:den>
                            </m:f>
                          </m:e>
                        </m:d>
                      </m:e>
                      <m:sub>
                        <m:r>
                          <a:rPr kumimoji="1" lang="en-US" altLang="zh-CN" sz="2800" b="0" i="1">
                            <a:latin typeface="Cambria Math" charset="0"/>
                            <a:ea typeface="Arial" charset="0"/>
                            <a:cs typeface="Arial" charset="0"/>
                          </a:rPr>
                          <m:t>𝑓</m:t>
                        </m:r>
                        <m:r>
                          <a:rPr kumimoji="1" lang="en-US" altLang="zh-CN" sz="2800" b="0" i="1">
                            <a:latin typeface="Cambria Math" charset="0"/>
                            <a:ea typeface="Arial" charset="0"/>
                            <a:cs typeface="Arial" charset="0"/>
                          </a:rPr>
                          <m:t>=</m:t>
                        </m:r>
                        <m:sSub>
                          <m:sSubPr>
                            <m:ctrlPr>
                              <a:rPr kumimoji="1" lang="en-US" altLang="zh-CN" sz="2800" i="1">
                                <a:latin typeface="Cambria Math" panose="02040503050406030204" pitchFamily="18" charset="0"/>
                                <a:ea typeface="Arial" charset="0"/>
                                <a:cs typeface="Arial" charset="0"/>
                              </a:rPr>
                            </m:ctrlPr>
                          </m:sSubPr>
                          <m:e>
                            <m:r>
                              <a:rPr kumimoji="1" lang="en-US" altLang="zh-CN" sz="2800" b="0" i="1">
                                <a:latin typeface="Cambria Math" charset="0"/>
                                <a:ea typeface="Arial" charset="0"/>
                                <a:cs typeface="Arial" charset="0"/>
                              </a:rPr>
                              <m:t>𝑓</m:t>
                            </m:r>
                          </m:e>
                          <m:sub>
                            <m:r>
                              <a:rPr kumimoji="1" lang="en-US" altLang="zh-CN" sz="2800" b="0" i="1">
                                <a:latin typeface="Cambria Math" charset="0"/>
                                <a:ea typeface="Arial" charset="0"/>
                                <a:cs typeface="Arial" charset="0"/>
                              </a:rPr>
                              <m:t>𝑚</m:t>
                            </m:r>
                            <m:r>
                              <a:rPr kumimoji="1" lang="en-US" altLang="zh-CN" sz="2800" b="0" i="1">
                                <a:latin typeface="Cambria Math" charset="0"/>
                                <a:ea typeface="Arial" charset="0"/>
                                <a:cs typeface="Arial" charset="0"/>
                              </a:rPr>
                              <m:t>−1</m:t>
                            </m:r>
                          </m:sub>
                        </m:sSub>
                      </m:sub>
                    </m:sSub>
                  </m:oMath>
                </a14:m>
                <a:r>
                  <a:rPr lang="en-US" altLang="zh-CN" sz="2800" dirty="0">
                    <a:latin typeface="Arial" charset="0"/>
                    <a:ea typeface="Arial" charset="0"/>
                    <a:cs typeface="Arial" charset="0"/>
                  </a:rPr>
                  <a:t> </a:t>
                </a:r>
              </a:p>
              <a:p>
                <a:pPr lvl="1">
                  <a:lnSpc>
                    <a:spcPct val="100000"/>
                  </a:lnSpc>
                </a:pPr>
                <a:r>
                  <a:rPr lang="en-US" altLang="zh-CN" sz="2800" dirty="0">
                    <a:latin typeface="Arial" charset="0"/>
                    <a:ea typeface="Arial" charset="0"/>
                    <a:cs typeface="Arial" charset="0"/>
                  </a:rPr>
                  <a:t>Use the weak learner which minimizes </a:t>
                </a:r>
                <a14:m>
                  <m:oMath xmlns:m="http://schemas.openxmlformats.org/officeDocument/2006/math">
                    <m:nary>
                      <m:naryPr>
                        <m:chr m:val="∑"/>
                        <m:ctrlPr>
                          <a:rPr kumimoji="1" lang="is-IS" altLang="zh-CN" sz="2800" i="1">
                            <a:latin typeface="Cambria Math" panose="02040503050406030204" pitchFamily="18" charset="0"/>
                            <a:ea typeface="Arial" charset="0"/>
                            <a:cs typeface="Arial" charset="0"/>
                          </a:rPr>
                        </m:ctrlPr>
                      </m:naryPr>
                      <m:sub>
                        <m:r>
                          <m:rPr>
                            <m:brk m:alnAt="23"/>
                          </m:rPr>
                          <a:rPr kumimoji="1" lang="en-US" altLang="zh-CN" sz="2800" i="1">
                            <a:latin typeface="Cambria Math" charset="0"/>
                            <a:ea typeface="Arial" charset="0"/>
                            <a:cs typeface="Arial" charset="0"/>
                          </a:rPr>
                          <m:t>𝑖</m:t>
                        </m:r>
                        <m:r>
                          <a:rPr kumimoji="1" lang="en-US" altLang="zh-CN" sz="2800" i="1">
                            <a:latin typeface="Cambria Math" charset="0"/>
                            <a:ea typeface="Arial" charset="0"/>
                            <a:cs typeface="Arial" charset="0"/>
                          </a:rPr>
                          <m:t>=1</m:t>
                        </m:r>
                      </m:sub>
                      <m:sup>
                        <m:r>
                          <a:rPr kumimoji="1" lang="en-US" altLang="zh-CN" sz="2800" i="1">
                            <a:latin typeface="Cambria Math" charset="0"/>
                            <a:ea typeface="Arial" charset="0"/>
                            <a:cs typeface="Arial" charset="0"/>
                          </a:rPr>
                          <m:t>𝑁</m:t>
                        </m:r>
                      </m:sup>
                      <m:e>
                        <m:sSup>
                          <m:sSupPr>
                            <m:ctrlPr>
                              <a:rPr kumimoji="1" lang="en-US" altLang="zh-CN" sz="2800" i="1">
                                <a:latin typeface="Cambria Math" panose="02040503050406030204" pitchFamily="18" charset="0"/>
                                <a:ea typeface="Arial" charset="0"/>
                                <a:cs typeface="Arial" charset="0"/>
                              </a:rPr>
                            </m:ctrlPr>
                          </m:sSupPr>
                          <m:e>
                            <m:d>
                              <m:dPr>
                                <m:ctrlPr>
                                  <a:rPr kumimoji="1" lang="mr-IN" altLang="zh-CN" sz="2800" i="1">
                                    <a:latin typeface="Cambria Math" panose="02040503050406030204" pitchFamily="18" charset="0"/>
                                    <a:ea typeface="Arial" charset="0"/>
                                    <a:cs typeface="Arial" charset="0"/>
                                  </a:rPr>
                                </m:ctrlPr>
                              </m:dPr>
                              <m:e>
                                <m:sSub>
                                  <m:sSubPr>
                                    <m:ctrlPr>
                                      <a:rPr lang="en-US" altLang="zh-CN" sz="2800" i="1">
                                        <a:latin typeface="Cambria Math" panose="02040503050406030204" pitchFamily="18" charset="0"/>
                                        <a:ea typeface="Arial" charset="0"/>
                                        <a:cs typeface="Arial" charset="0"/>
                                      </a:rPr>
                                    </m:ctrlPr>
                                  </m:sSubPr>
                                  <m:e>
                                    <m:r>
                                      <a:rPr lang="en-US" altLang="zh-CN" sz="2800" i="1">
                                        <a:latin typeface="Cambria Math" charset="0"/>
                                        <a:ea typeface="Arial" charset="0"/>
                                        <a:cs typeface="Arial" charset="0"/>
                                      </a:rPr>
                                      <m:t>𝑟</m:t>
                                    </m:r>
                                  </m:e>
                                  <m:sub>
                                    <m:r>
                                      <a:rPr lang="en-US" altLang="zh-CN" sz="2800" i="1">
                                        <a:latin typeface="Cambria Math" charset="0"/>
                                        <a:ea typeface="Arial" charset="0"/>
                                        <a:cs typeface="Arial" charset="0"/>
                                      </a:rPr>
                                      <m:t>𝑚</m:t>
                                    </m:r>
                                    <m:r>
                                      <a:rPr lang="en-US" altLang="zh-CN" sz="2800" i="1">
                                        <a:latin typeface="Cambria Math" charset="0"/>
                                        <a:ea typeface="Arial" charset="0"/>
                                        <a:cs typeface="Arial" charset="0"/>
                                      </a:rPr>
                                      <m:t>,</m:t>
                                    </m:r>
                                    <m:r>
                                      <a:rPr lang="en-US" altLang="zh-CN" sz="2800" i="1">
                                        <a:latin typeface="Cambria Math" charset="0"/>
                                        <a:ea typeface="Arial" charset="0"/>
                                        <a:cs typeface="Arial" charset="0"/>
                                      </a:rPr>
                                      <m:t>𝑖</m:t>
                                    </m:r>
                                  </m:sub>
                                </m:sSub>
                                <m:r>
                                  <a:rPr lang="en-US" altLang="zh-CN" sz="2800" b="1" i="1">
                                    <a:latin typeface="Cambria Math" charset="0"/>
                                    <a:ea typeface="Arial" charset="0"/>
                                    <a:cs typeface="Arial" charset="0"/>
                                  </a:rPr>
                                  <m:t>−</m:t>
                                </m:r>
                                <m:sSub>
                                  <m:sSubPr>
                                    <m:ctrlPr>
                                      <a:rPr lang="en-US" altLang="zh-CN" sz="2800" i="1">
                                        <a:latin typeface="Cambria Math" panose="02040503050406030204" pitchFamily="18" charset="0"/>
                                        <a:ea typeface="Arial" charset="0"/>
                                        <a:cs typeface="Arial" charset="0"/>
                                      </a:rPr>
                                    </m:ctrlPr>
                                  </m:sSubPr>
                                  <m:e>
                                    <m:r>
                                      <a:rPr lang="en-US" altLang="zh-CN" sz="2800" i="1">
                                        <a:latin typeface="Cambria Math" charset="0"/>
                                        <a:ea typeface="Arial" charset="0"/>
                                        <a:cs typeface="Arial" charset="0"/>
                                      </a:rPr>
                                      <m:t>𝜙</m:t>
                                    </m:r>
                                  </m:e>
                                  <m:sub>
                                    <m:r>
                                      <a:rPr lang="en-US" altLang="zh-CN" sz="2800" i="1">
                                        <a:latin typeface="Cambria Math" charset="0"/>
                                        <a:ea typeface="Arial" charset="0"/>
                                        <a:cs typeface="Arial" charset="0"/>
                                      </a:rPr>
                                      <m:t>𝑚</m:t>
                                    </m:r>
                                  </m:sub>
                                </m:sSub>
                                <m:d>
                                  <m:dPr>
                                    <m:ctrlPr>
                                      <a:rPr lang="mr-IN" altLang="zh-CN" sz="2800" i="1">
                                        <a:latin typeface="Cambria Math" panose="02040503050406030204" pitchFamily="18" charset="0"/>
                                        <a:ea typeface="Arial" charset="0"/>
                                        <a:cs typeface="Arial" charset="0"/>
                                      </a:rPr>
                                    </m:ctrlPr>
                                  </m:dPr>
                                  <m:e>
                                    <m:sSub>
                                      <m:sSubPr>
                                        <m:ctrlPr>
                                          <a:rPr kumimoji="1" lang="en-US" altLang="zh-CN" sz="2800" i="1">
                                            <a:latin typeface="Cambria Math" panose="02040503050406030204" pitchFamily="18" charset="0"/>
                                            <a:ea typeface="Arial" charset="0"/>
                                            <a:cs typeface="Arial" charset="0"/>
                                          </a:rPr>
                                        </m:ctrlPr>
                                      </m:sSubPr>
                                      <m:e>
                                        <m:r>
                                          <a:rPr kumimoji="1" lang="en-US" altLang="zh-CN" sz="2800" b="1" i="1">
                                            <a:latin typeface="Cambria Math" charset="0"/>
                                            <a:ea typeface="Arial" charset="0"/>
                                            <a:cs typeface="Arial" charset="0"/>
                                          </a:rPr>
                                          <m:t>𝒙</m:t>
                                        </m:r>
                                      </m:e>
                                      <m:sub>
                                        <m:r>
                                          <a:rPr kumimoji="1" lang="en-US" altLang="zh-CN" sz="2800" i="1">
                                            <a:latin typeface="Cambria Math" charset="0"/>
                                            <a:ea typeface="Arial" charset="0"/>
                                            <a:cs typeface="Arial" charset="0"/>
                                          </a:rPr>
                                          <m:t>𝑖</m:t>
                                        </m:r>
                                      </m:sub>
                                    </m:sSub>
                                  </m:e>
                                </m:d>
                              </m:e>
                            </m:d>
                          </m:e>
                          <m:sup>
                            <m:r>
                              <a:rPr kumimoji="1" lang="en-US" altLang="zh-CN" sz="2800" i="1">
                                <a:latin typeface="Cambria Math" charset="0"/>
                                <a:ea typeface="Arial" charset="0"/>
                                <a:cs typeface="Arial" charset="0"/>
                              </a:rPr>
                              <m:t>2</m:t>
                            </m:r>
                          </m:sup>
                        </m:sSup>
                      </m:e>
                    </m:nary>
                  </m:oMath>
                </a14:m>
                <a:endParaRPr lang="en-US" altLang="zh-CN" sz="2800" dirty="0">
                  <a:latin typeface="Arial" charset="0"/>
                  <a:ea typeface="Arial" charset="0"/>
                  <a:cs typeface="Arial" charset="0"/>
                </a:endParaRPr>
              </a:p>
              <a:p>
                <a:pPr lvl="1">
                  <a:lnSpc>
                    <a:spcPct val="100000"/>
                  </a:lnSpc>
                </a:pPr>
                <a:r>
                  <a:rPr lang="en-US" altLang="zh-CN" sz="2800" dirty="0">
                    <a:latin typeface="Arial" charset="0"/>
                    <a:ea typeface="Arial" charset="0"/>
                    <a:cs typeface="Arial" charset="0"/>
                  </a:rPr>
                  <a:t>Update </a:t>
                </a:r>
                <a14:m>
                  <m:oMath xmlns:m="http://schemas.openxmlformats.org/officeDocument/2006/math">
                    <m:sSub>
                      <m:sSubPr>
                        <m:ctrlPr>
                          <a:rPr lang="en-US" altLang="zh-CN" sz="2800" i="1">
                            <a:latin typeface="Cambria Math" panose="02040503050406030204" pitchFamily="18" charset="0"/>
                            <a:ea typeface="Arial" charset="0"/>
                            <a:cs typeface="Arial" charset="0"/>
                          </a:rPr>
                        </m:ctrlPr>
                      </m:sSubPr>
                      <m:e>
                        <m:r>
                          <a:rPr lang="en-US" altLang="zh-CN" sz="2800" i="1">
                            <a:latin typeface="Cambria Math" charset="0"/>
                            <a:ea typeface="Arial" charset="0"/>
                            <a:cs typeface="Arial" charset="0"/>
                          </a:rPr>
                          <m:t>𝑓</m:t>
                        </m:r>
                      </m:e>
                      <m:sub>
                        <m:r>
                          <a:rPr lang="en-US" altLang="zh-CN" sz="2800" i="1">
                            <a:latin typeface="Cambria Math" charset="0"/>
                            <a:ea typeface="Arial" charset="0"/>
                            <a:cs typeface="Arial" charset="0"/>
                          </a:rPr>
                          <m:t>𝑚</m:t>
                        </m:r>
                      </m:sub>
                    </m:sSub>
                    <m:d>
                      <m:dPr>
                        <m:ctrlPr>
                          <a:rPr lang="mr-IN" altLang="zh-CN" sz="2800" i="1">
                            <a:latin typeface="Cambria Math" panose="02040503050406030204" pitchFamily="18" charset="0"/>
                            <a:ea typeface="Arial" charset="0"/>
                            <a:cs typeface="Arial" charset="0"/>
                          </a:rPr>
                        </m:ctrlPr>
                      </m:dPr>
                      <m:e>
                        <m:r>
                          <a:rPr lang="en-US" altLang="zh-CN" sz="2800" b="1" i="1">
                            <a:latin typeface="Cambria Math" charset="0"/>
                            <a:ea typeface="Arial" charset="0"/>
                            <a:cs typeface="Arial" charset="0"/>
                          </a:rPr>
                          <m:t>𝒙</m:t>
                        </m:r>
                      </m:e>
                    </m:d>
                    <m:r>
                      <a:rPr lang="en-US" altLang="zh-CN" sz="2800" i="1">
                        <a:latin typeface="Cambria Math" charset="0"/>
                        <a:ea typeface="Arial" charset="0"/>
                        <a:cs typeface="Arial" charset="0"/>
                      </a:rPr>
                      <m:t>=</m:t>
                    </m:r>
                    <m:sSub>
                      <m:sSubPr>
                        <m:ctrlPr>
                          <a:rPr lang="en-US" altLang="zh-CN" sz="2800" i="1">
                            <a:latin typeface="Cambria Math" panose="02040503050406030204" pitchFamily="18" charset="0"/>
                            <a:ea typeface="Arial" charset="0"/>
                            <a:cs typeface="Arial" charset="0"/>
                          </a:rPr>
                        </m:ctrlPr>
                      </m:sSubPr>
                      <m:e>
                        <m:r>
                          <a:rPr lang="en-US" altLang="zh-CN" sz="2800" i="1">
                            <a:latin typeface="Cambria Math" charset="0"/>
                            <a:ea typeface="Arial" charset="0"/>
                            <a:cs typeface="Arial" charset="0"/>
                          </a:rPr>
                          <m:t>𝑓</m:t>
                        </m:r>
                      </m:e>
                      <m:sub>
                        <m:r>
                          <a:rPr lang="en-US" altLang="zh-CN" sz="2800" i="1">
                            <a:latin typeface="Cambria Math" charset="0"/>
                            <a:ea typeface="Arial" charset="0"/>
                            <a:cs typeface="Arial" charset="0"/>
                          </a:rPr>
                          <m:t>𝑚</m:t>
                        </m:r>
                        <m:r>
                          <a:rPr lang="en-US" altLang="zh-CN" sz="2800" i="1">
                            <a:latin typeface="Cambria Math" charset="0"/>
                            <a:ea typeface="Arial" charset="0"/>
                            <a:cs typeface="Arial" charset="0"/>
                          </a:rPr>
                          <m:t>−1</m:t>
                        </m:r>
                      </m:sub>
                    </m:sSub>
                    <m:d>
                      <m:dPr>
                        <m:ctrlPr>
                          <a:rPr lang="mr-IN" altLang="zh-CN" sz="2800" i="1">
                            <a:latin typeface="Cambria Math" panose="02040503050406030204" pitchFamily="18" charset="0"/>
                            <a:ea typeface="Arial" charset="0"/>
                            <a:cs typeface="Arial" charset="0"/>
                          </a:rPr>
                        </m:ctrlPr>
                      </m:dPr>
                      <m:e>
                        <m:r>
                          <a:rPr lang="en-US" altLang="zh-CN" sz="2800" b="1" i="1">
                            <a:latin typeface="Cambria Math" charset="0"/>
                            <a:ea typeface="Arial" charset="0"/>
                            <a:cs typeface="Arial" charset="0"/>
                          </a:rPr>
                          <m:t>𝒙</m:t>
                        </m:r>
                      </m:e>
                    </m:d>
                    <m:r>
                      <a:rPr kumimoji="1" lang="en-US" altLang="zh-CN" sz="2800" i="1">
                        <a:latin typeface="Cambria Math" charset="0"/>
                        <a:ea typeface="Arial" charset="0"/>
                        <a:cs typeface="Arial" charset="0"/>
                      </a:rPr>
                      <m:t>+</m:t>
                    </m:r>
                    <m:sSub>
                      <m:sSubPr>
                        <m:ctrlPr>
                          <a:rPr lang="en-US" altLang="zh-CN" sz="2800" i="1">
                            <a:latin typeface="Cambria Math" panose="02040503050406030204" pitchFamily="18" charset="0"/>
                            <a:ea typeface="Arial" charset="0"/>
                            <a:cs typeface="Arial" charset="0"/>
                          </a:rPr>
                        </m:ctrlPr>
                      </m:sSubPr>
                      <m:e>
                        <m:r>
                          <a:rPr lang="en-US" altLang="zh-CN" sz="2800" i="1">
                            <a:latin typeface="Cambria Math" charset="0"/>
                            <a:ea typeface="Arial" charset="0"/>
                            <a:cs typeface="Arial" charset="0"/>
                          </a:rPr>
                          <m:t>𝜂𝜙</m:t>
                        </m:r>
                      </m:e>
                      <m:sub>
                        <m:r>
                          <a:rPr lang="en-US" altLang="zh-CN" sz="2800" i="1">
                            <a:latin typeface="Cambria Math" charset="0"/>
                            <a:ea typeface="Arial" charset="0"/>
                            <a:cs typeface="Arial" charset="0"/>
                          </a:rPr>
                          <m:t>𝑚</m:t>
                        </m:r>
                      </m:sub>
                    </m:sSub>
                    <m:d>
                      <m:dPr>
                        <m:ctrlPr>
                          <a:rPr lang="mr-IN" altLang="zh-CN" sz="2800" i="1">
                            <a:latin typeface="Cambria Math" panose="02040503050406030204" pitchFamily="18" charset="0"/>
                            <a:ea typeface="Arial" charset="0"/>
                            <a:cs typeface="Arial" charset="0"/>
                          </a:rPr>
                        </m:ctrlPr>
                      </m:dPr>
                      <m:e>
                        <m:r>
                          <a:rPr lang="en-US" altLang="zh-CN" sz="2800" b="1" i="1">
                            <a:latin typeface="Cambria Math" charset="0"/>
                            <a:ea typeface="Arial" charset="0"/>
                            <a:cs typeface="Arial" charset="0"/>
                          </a:rPr>
                          <m:t>𝒙</m:t>
                        </m:r>
                      </m:e>
                    </m:d>
                  </m:oMath>
                </a14:m>
                <a:endParaRPr lang="en-US" altLang="zh-CN" sz="2800" dirty="0">
                  <a:latin typeface="Arial" charset="0"/>
                  <a:ea typeface="Arial" charset="0"/>
                  <a:cs typeface="Arial" charset="0"/>
                </a:endParaRPr>
              </a:p>
              <a:p>
                <a:pPr>
                  <a:lnSpc>
                    <a:spcPct val="100000"/>
                  </a:lnSpc>
                </a:pPr>
                <a:r>
                  <a:rPr lang="en-US" altLang="zh-CN" dirty="0">
                    <a:latin typeface="Arial" charset="0"/>
                    <a:ea typeface="Arial" charset="0"/>
                    <a:cs typeface="Arial" charset="0"/>
                  </a:rPr>
                  <a:t>3. return </a:t>
                </a:r>
                <a14:m>
                  <m:oMath xmlns:m="http://schemas.openxmlformats.org/officeDocument/2006/math">
                    <m:r>
                      <a:rPr lang="en-US" altLang="zh-CN" i="1">
                        <a:latin typeface="Cambria Math" charset="0"/>
                        <a:ea typeface="Arial" charset="0"/>
                        <a:cs typeface="Arial" charset="0"/>
                      </a:rPr>
                      <m:t>𝑓</m:t>
                    </m:r>
                    <m:d>
                      <m:dPr>
                        <m:ctrlPr>
                          <a:rPr lang="mr-IN" altLang="zh-CN" i="1">
                            <a:latin typeface="Cambria Math" panose="02040503050406030204" pitchFamily="18" charset="0"/>
                            <a:ea typeface="Arial" charset="0"/>
                            <a:cs typeface="Arial" charset="0"/>
                          </a:rPr>
                        </m:ctrlPr>
                      </m:dPr>
                      <m:e>
                        <m:r>
                          <a:rPr lang="en-US" altLang="zh-CN" b="1" i="1">
                            <a:latin typeface="Cambria Math" charset="0"/>
                            <a:ea typeface="Arial" charset="0"/>
                            <a:cs typeface="Arial" charset="0"/>
                          </a:rPr>
                          <m:t>𝒙</m:t>
                        </m:r>
                      </m:e>
                    </m:d>
                    <m:r>
                      <a:rPr lang="en-US" altLang="zh-CN" i="1">
                        <a:latin typeface="Cambria Math" charset="0"/>
                        <a:ea typeface="Arial" charset="0"/>
                        <a:cs typeface="Arial" charset="0"/>
                      </a:rPr>
                      <m:t>=</m:t>
                    </m:r>
                    <m:sSub>
                      <m:sSubPr>
                        <m:ctrlPr>
                          <a:rPr lang="en-US" altLang="zh-CN" i="1">
                            <a:latin typeface="Cambria Math" panose="02040503050406030204" pitchFamily="18" charset="0"/>
                            <a:ea typeface="Arial" charset="0"/>
                            <a:cs typeface="Arial" charset="0"/>
                          </a:rPr>
                        </m:ctrlPr>
                      </m:sSubPr>
                      <m:e>
                        <m:r>
                          <a:rPr lang="en-US" altLang="zh-CN" i="1">
                            <a:latin typeface="Cambria Math" charset="0"/>
                            <a:ea typeface="Arial" charset="0"/>
                            <a:cs typeface="Arial" charset="0"/>
                          </a:rPr>
                          <m:t>𝑓</m:t>
                        </m:r>
                      </m:e>
                      <m:sub>
                        <m:r>
                          <a:rPr lang="en-US" altLang="zh-CN" i="1">
                            <a:latin typeface="Cambria Math" charset="0"/>
                            <a:ea typeface="Arial" charset="0"/>
                            <a:cs typeface="Arial" charset="0"/>
                          </a:rPr>
                          <m:t>𝑀</m:t>
                        </m:r>
                      </m:sub>
                    </m:sSub>
                    <m:d>
                      <m:dPr>
                        <m:ctrlPr>
                          <a:rPr lang="mr-IN" altLang="zh-CN" i="1">
                            <a:latin typeface="Cambria Math" panose="02040503050406030204" pitchFamily="18" charset="0"/>
                            <a:ea typeface="Arial" charset="0"/>
                            <a:cs typeface="Arial" charset="0"/>
                          </a:rPr>
                        </m:ctrlPr>
                      </m:dPr>
                      <m:e>
                        <m:r>
                          <a:rPr lang="en-US" altLang="zh-CN" b="1" i="1">
                            <a:latin typeface="Cambria Math" charset="0"/>
                            <a:ea typeface="Arial" charset="0"/>
                            <a:cs typeface="Arial" charset="0"/>
                          </a:rPr>
                          <m:t>𝒙</m:t>
                        </m:r>
                      </m:e>
                    </m:d>
                  </m:oMath>
                </a14:m>
                <a:endParaRPr lang="en-US" altLang="zh-CN" dirty="0">
                  <a:latin typeface="Arial" charset="0"/>
                  <a:ea typeface="Arial" charset="0"/>
                  <a:cs typeface="Arial" charset="0"/>
                </a:endParaRPr>
              </a:p>
              <a:p>
                <a:pPr>
                  <a:lnSpc>
                    <a:spcPct val="100000"/>
                  </a:lnSpc>
                </a:pPr>
                <a:endParaRPr lang="en-US" altLang="zh-CN" dirty="0">
                  <a:latin typeface="Arial" charset="0"/>
                  <a:ea typeface="Arial" charset="0"/>
                  <a:cs typeface="Arial" charset="0"/>
                </a:endParaRPr>
              </a:p>
              <a:p>
                <a:pPr>
                  <a:lnSpc>
                    <a:spcPct val="100000"/>
                  </a:lnSpc>
                </a:pPr>
                <a:endParaRPr kumimoji="1" lang="zh-CN" altLang="en-US" dirty="0">
                  <a:latin typeface="Arial" charset="0"/>
                  <a:ea typeface="Arial" charset="0"/>
                  <a:cs typeface="Arial" charset="0"/>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rotWithShape="0">
                <a:blip r:embed="rId3"/>
                <a:stretch>
                  <a:fillRect l="-9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8177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从</a:t>
            </a:r>
            <a:r>
              <a:rPr kumimoji="1" lang="en-US" altLang="zh-CN" dirty="0"/>
              <a:t>Gradient</a:t>
            </a:r>
            <a:r>
              <a:rPr kumimoji="1" lang="zh-CN" altLang="en-US" dirty="0"/>
              <a:t> </a:t>
            </a:r>
            <a:r>
              <a:rPr kumimoji="1" lang="en-US" altLang="zh-CN" dirty="0"/>
              <a:t>Descent </a:t>
            </a:r>
            <a:r>
              <a:rPr kumimoji="1" lang="zh-CN" altLang="en-US" dirty="0"/>
              <a:t>到 </a:t>
            </a:r>
            <a:r>
              <a:rPr kumimoji="1" lang="en-US" altLang="zh-CN" dirty="0"/>
              <a:t>Gradient</a:t>
            </a:r>
            <a:r>
              <a:rPr kumimoji="1" lang="zh-CN" altLang="en-US" dirty="0"/>
              <a:t> </a:t>
            </a:r>
            <a:r>
              <a:rPr kumimoji="1" lang="en-US" altLang="zh-CN" dirty="0"/>
              <a:t>Boosting</a:t>
            </a:r>
            <a:endParaRPr kumimoji="1" lang="zh-CN" altLang="en-US" dirty="0"/>
          </a:p>
        </p:txBody>
      </p:sp>
      <p:sp>
        <p:nvSpPr>
          <p:cNvPr id="3" name="内容占位符 2"/>
          <p:cNvSpPr>
            <a:spLocks noGrp="1"/>
          </p:cNvSpPr>
          <p:nvPr>
            <p:ph sz="quarter" idx="10"/>
          </p:nvPr>
        </p:nvSpPr>
        <p:spPr/>
        <p:txBody>
          <a:bodyPr/>
          <a:lstStyle/>
          <a:p>
            <a:endParaRPr kumimoji="1" lang="zh-CN" altLang="en-US" dirty="0"/>
          </a:p>
        </p:txBody>
      </p:sp>
      <p:pic>
        <p:nvPicPr>
          <p:cNvPr id="4" name="图片 3"/>
          <p:cNvPicPr>
            <a:picLocks noChangeAspect="1"/>
          </p:cNvPicPr>
          <p:nvPr/>
        </p:nvPicPr>
        <p:blipFill>
          <a:blip r:embed="rId2"/>
          <a:stretch>
            <a:fillRect/>
          </a:stretch>
        </p:blipFill>
        <p:spPr>
          <a:xfrm>
            <a:off x="464631" y="845758"/>
            <a:ext cx="10087849" cy="6012242"/>
          </a:xfrm>
          <a:prstGeom prst="rect">
            <a:avLst/>
          </a:prstGeom>
        </p:spPr>
      </p:pic>
      <p:sp>
        <p:nvSpPr>
          <p:cNvPr id="5" name="矩形 4"/>
          <p:cNvSpPr/>
          <p:nvPr/>
        </p:nvSpPr>
        <p:spPr>
          <a:xfrm>
            <a:off x="9136133" y="6564042"/>
            <a:ext cx="3118161" cy="307777"/>
          </a:xfrm>
          <a:prstGeom prst="rect">
            <a:avLst/>
          </a:prstGeom>
        </p:spPr>
        <p:txBody>
          <a:bodyPr wrap="none">
            <a:spAutoFit/>
          </a:bodyPr>
          <a:lstStyle/>
          <a:p>
            <a:r>
              <a:rPr lang="en-US" altLang="zh-CN" sz="1400" dirty="0">
                <a:latin typeface="Arial" charset="0"/>
                <a:ea typeface="Arial" charset="0"/>
                <a:cs typeface="Arial" charset="0"/>
              </a:rPr>
              <a:t>From</a:t>
            </a:r>
            <a:r>
              <a:rPr lang="zh-CN" altLang="en-US" sz="1400" dirty="0">
                <a:latin typeface="Arial" charset="0"/>
                <a:ea typeface="Arial" charset="0"/>
                <a:cs typeface="Arial" charset="0"/>
              </a:rPr>
              <a:t>：http://wepon.me/files/gbdt.pdf</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817CA60-1254-49BF-6CFD-608F27344419}"/>
                  </a:ext>
                </a:extLst>
              </p:cNvPr>
              <p:cNvSpPr txBox="1"/>
              <p:nvPr/>
            </p:nvSpPr>
            <p:spPr>
              <a:xfrm>
                <a:off x="7448111" y="3535565"/>
                <a:ext cx="1364584" cy="52322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cs typeface="Arial" charset="0"/>
                            </a:rPr>
                          </m:ctrlPr>
                        </m:sSubPr>
                        <m:e>
                          <m:r>
                            <a:rPr lang="en-US" altLang="zh-CN" sz="2800" b="0" i="1" smtClean="0">
                              <a:latin typeface="Cambria Math" panose="02040503050406030204" pitchFamily="18" charset="0"/>
                              <a:cs typeface="Arial" charset="0"/>
                            </a:rPr>
                            <m:t>−</m:t>
                          </m:r>
                          <m:r>
                            <a:rPr lang="en-US" altLang="zh-CN" sz="2800" i="1">
                              <a:latin typeface="Cambria Math" charset="0"/>
                              <a:ea typeface="Arial" charset="0"/>
                              <a:cs typeface="Arial" charset="0"/>
                            </a:rPr>
                            <m:t>𝜂</m:t>
                          </m:r>
                        </m:e>
                        <m:sub>
                          <m:r>
                            <a:rPr lang="en-US" altLang="zh-CN" sz="2800" i="1">
                              <a:latin typeface="Cambria Math" panose="02040503050406030204" pitchFamily="18" charset="0"/>
                              <a:cs typeface="Arial" charset="0"/>
                            </a:rPr>
                            <m:t>𝑡</m:t>
                          </m:r>
                        </m:sub>
                      </m:sSub>
                      <m:sSub>
                        <m:sSubPr>
                          <m:ctrlPr>
                            <a:rPr lang="en-US" altLang="zh-CN" sz="2800" i="1" smtClean="0">
                              <a:latin typeface="Cambria Math" panose="02040503050406030204" pitchFamily="18" charset="0"/>
                              <a:cs typeface="Arial" charset="0"/>
                            </a:rPr>
                          </m:ctrlPr>
                        </m:sSubPr>
                        <m:e>
                          <m:r>
                            <a:rPr lang="en-US" altLang="zh-CN" sz="2800" b="0" i="1" smtClean="0">
                              <a:latin typeface="Cambria Math" panose="02040503050406030204" pitchFamily="18" charset="0"/>
                              <a:cs typeface="Arial" charset="0"/>
                            </a:rPr>
                            <m:t>𝑔</m:t>
                          </m:r>
                        </m:e>
                        <m:sub>
                          <m:r>
                            <a:rPr lang="en-US" altLang="zh-CN" sz="2800" b="0" i="1" smtClean="0">
                              <a:latin typeface="Cambria Math" panose="02040503050406030204" pitchFamily="18" charset="0"/>
                              <a:cs typeface="Arial" charset="0"/>
                            </a:rPr>
                            <m:t>𝑡</m:t>
                          </m:r>
                        </m:sub>
                      </m:sSub>
                      <m:d>
                        <m:dPr>
                          <m:ctrlPr>
                            <a:rPr lang="en-US" altLang="zh-CN" sz="2800" i="1" smtClean="0">
                              <a:latin typeface="Cambria Math" panose="02040503050406030204" pitchFamily="18" charset="0"/>
                              <a:cs typeface="Arial" charset="0"/>
                            </a:rPr>
                          </m:ctrlPr>
                        </m:dPr>
                        <m:e>
                          <m:r>
                            <a:rPr lang="en-US" altLang="zh-CN" sz="2800" b="0" i="1" smtClean="0">
                              <a:latin typeface="Cambria Math" panose="02040503050406030204" pitchFamily="18" charset="0"/>
                              <a:cs typeface="Arial" charset="0"/>
                            </a:rPr>
                            <m:t>𝑥</m:t>
                          </m:r>
                        </m:e>
                      </m:d>
                    </m:oMath>
                  </m:oMathPara>
                </a14:m>
                <a:endParaRPr lang="zh-CN" altLang="en-US" sz="2800" dirty="0"/>
              </a:p>
            </p:txBody>
          </p:sp>
        </mc:Choice>
        <mc:Fallback xmlns="">
          <p:sp>
            <p:nvSpPr>
              <p:cNvPr id="7" name="文本框 6">
                <a:extLst>
                  <a:ext uri="{FF2B5EF4-FFF2-40B4-BE49-F238E27FC236}">
                    <a16:creationId xmlns:a16="http://schemas.microsoft.com/office/drawing/2014/main" id="{9817CA60-1254-49BF-6CFD-608F27344419}"/>
                  </a:ext>
                </a:extLst>
              </p:cNvPr>
              <p:cNvSpPr txBox="1">
                <a:spLocks noRot="1" noChangeAspect="1" noMove="1" noResize="1" noEditPoints="1" noAdjustHandles="1" noChangeArrowheads="1" noChangeShapeType="1" noTextEdit="1"/>
              </p:cNvSpPr>
              <p:nvPr/>
            </p:nvSpPr>
            <p:spPr>
              <a:xfrm>
                <a:off x="7448111" y="3535565"/>
                <a:ext cx="1364584" cy="523220"/>
              </a:xfrm>
              <a:prstGeom prst="rect">
                <a:avLst/>
              </a:prstGeom>
              <a:blipFill>
                <a:blip r:embed="rId3"/>
                <a:stretch>
                  <a:fillRect r="-8257"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DF66CCC-6574-A43A-83B3-A5A342E9E866}"/>
                  </a:ext>
                </a:extLst>
              </p:cNvPr>
              <p:cNvSpPr txBox="1"/>
              <p:nvPr/>
            </p:nvSpPr>
            <p:spPr>
              <a:xfrm>
                <a:off x="2674590" y="3498040"/>
                <a:ext cx="1364584" cy="523220"/>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cs typeface="Arial" charset="0"/>
                            </a:rPr>
                          </m:ctrlPr>
                        </m:sSubPr>
                        <m:e>
                          <m:r>
                            <a:rPr lang="en-US" altLang="zh-CN" sz="2800" b="0" i="1" smtClean="0">
                              <a:latin typeface="Cambria Math" panose="02040503050406030204" pitchFamily="18" charset="0"/>
                              <a:cs typeface="Arial" charset="0"/>
                            </a:rPr>
                            <m:t>−</m:t>
                          </m:r>
                          <m:r>
                            <a:rPr lang="en-US" altLang="zh-CN" sz="2800" i="1">
                              <a:latin typeface="Cambria Math" charset="0"/>
                              <a:ea typeface="Arial" charset="0"/>
                              <a:cs typeface="Arial" charset="0"/>
                            </a:rPr>
                            <m:t>𝜂</m:t>
                          </m:r>
                        </m:e>
                        <m:sub>
                          <m:r>
                            <a:rPr lang="en-US" altLang="zh-CN" sz="2800" i="1">
                              <a:latin typeface="Cambria Math" panose="02040503050406030204" pitchFamily="18" charset="0"/>
                              <a:cs typeface="Arial" charset="0"/>
                            </a:rPr>
                            <m:t>𝑡</m:t>
                          </m:r>
                        </m:sub>
                      </m:sSub>
                      <m:sSub>
                        <m:sSubPr>
                          <m:ctrlPr>
                            <a:rPr lang="en-US" altLang="zh-CN" sz="2800" i="1" smtClean="0">
                              <a:latin typeface="Cambria Math" panose="02040503050406030204" pitchFamily="18" charset="0"/>
                              <a:cs typeface="Arial" charset="0"/>
                            </a:rPr>
                          </m:ctrlPr>
                        </m:sSubPr>
                        <m:e>
                          <m:r>
                            <a:rPr lang="en-US" altLang="zh-CN" sz="2800" b="0" i="1" smtClean="0">
                              <a:latin typeface="Cambria Math" panose="02040503050406030204" pitchFamily="18" charset="0"/>
                              <a:cs typeface="Arial" charset="0"/>
                            </a:rPr>
                            <m:t>𝑔</m:t>
                          </m:r>
                        </m:e>
                        <m:sub>
                          <m:r>
                            <a:rPr lang="en-US" altLang="zh-CN" sz="2800" b="0" i="1" smtClean="0">
                              <a:latin typeface="Cambria Math" panose="02040503050406030204" pitchFamily="18" charset="0"/>
                              <a:cs typeface="Arial" charset="0"/>
                            </a:rPr>
                            <m:t>𝑡</m:t>
                          </m:r>
                        </m:sub>
                      </m:sSub>
                    </m:oMath>
                  </m:oMathPara>
                </a14:m>
                <a:endParaRPr lang="zh-CN" altLang="en-US" sz="2800" dirty="0"/>
              </a:p>
            </p:txBody>
          </p:sp>
        </mc:Choice>
        <mc:Fallback xmlns="">
          <p:sp>
            <p:nvSpPr>
              <p:cNvPr id="8" name="文本框 7">
                <a:extLst>
                  <a:ext uri="{FF2B5EF4-FFF2-40B4-BE49-F238E27FC236}">
                    <a16:creationId xmlns:a16="http://schemas.microsoft.com/office/drawing/2014/main" id="{0DF66CCC-6574-A43A-83B3-A5A342E9E866}"/>
                  </a:ext>
                </a:extLst>
              </p:cNvPr>
              <p:cNvSpPr txBox="1">
                <a:spLocks noRot="1" noChangeAspect="1" noMove="1" noResize="1" noEditPoints="1" noAdjustHandles="1" noChangeArrowheads="1" noChangeShapeType="1" noTextEdit="1"/>
              </p:cNvSpPr>
              <p:nvPr/>
            </p:nvSpPr>
            <p:spPr>
              <a:xfrm>
                <a:off x="2674590" y="3498040"/>
                <a:ext cx="1364584" cy="523220"/>
              </a:xfrm>
              <a:prstGeom prst="rect">
                <a:avLst/>
              </a:prstGeom>
              <a:blipFill>
                <a:blip r:embed="rId4"/>
                <a:stretch>
                  <a:fillRect b="-95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1313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Gradient Boosting — </a:t>
            </a:r>
            <a:r>
              <a:rPr kumimoji="1" lang="zh-CN" altLang="en-US" dirty="0"/>
              <a:t>不同损失函数</a:t>
            </a:r>
          </a:p>
        </p:txBody>
      </p:sp>
      <p:sp>
        <p:nvSpPr>
          <p:cNvPr id="3" name="内容占位符 2"/>
          <p:cNvSpPr>
            <a:spLocks noGrp="1"/>
          </p:cNvSpPr>
          <p:nvPr>
            <p:ph sz="quarter" idx="10"/>
          </p:nvPr>
        </p:nvSpPr>
        <p:spPr>
          <a:xfrm>
            <a:off x="630237" y="1147763"/>
            <a:ext cx="11023047" cy="5237271"/>
          </a:xfrm>
          <a:prstGeom prst="rect">
            <a:avLst/>
          </a:prstGeom>
        </p:spPr>
        <p:txBody>
          <a:bodyPr>
            <a:normAutofit/>
          </a:bodyPr>
          <a:lstStyle/>
          <a:p>
            <a:pPr>
              <a:lnSpc>
                <a:spcPct val="114000"/>
              </a:lnSpc>
              <a:buClr>
                <a:srgbClr val="094162"/>
              </a:buClr>
              <a:buFont typeface="Wingdings" charset="2"/>
              <a:buChar char="n"/>
            </a:pPr>
            <a:r>
              <a:rPr lang="zh-CN" altLang="en-US" dirty="0"/>
              <a:t>对分类问题，</a:t>
            </a:r>
            <a:r>
              <a:rPr lang="zh-CN" altLang="zh-CN" dirty="0"/>
              <a:t>损失函数取</a:t>
            </a:r>
            <a:r>
              <a:rPr lang="zh-CN" altLang="zh-CN" dirty="0">
                <a:solidFill>
                  <a:srgbClr val="C00000"/>
                </a:solidFill>
              </a:rPr>
              <a:t>负log似然损失</a:t>
            </a:r>
            <a:r>
              <a:rPr lang="zh-CN" altLang="zh-CN" dirty="0"/>
              <a:t>，得到logitBoost</a:t>
            </a:r>
            <a:r>
              <a:rPr lang="en-US" altLang="zh-CN" dirty="0" err="1"/>
              <a:t>ing</a:t>
            </a:r>
            <a:r>
              <a:rPr lang="zh-CN" altLang="en-US" dirty="0"/>
              <a:t>。</a:t>
            </a:r>
            <a:endParaRPr lang="en-US" altLang="zh-CN" dirty="0"/>
          </a:p>
          <a:p>
            <a:pPr>
              <a:lnSpc>
                <a:spcPct val="114000"/>
              </a:lnSpc>
              <a:buClr>
                <a:srgbClr val="094162"/>
              </a:buClr>
              <a:buFont typeface="Wingdings" charset="2"/>
              <a:buChar char="n"/>
            </a:pPr>
            <a:r>
              <a:rPr lang="zh-CN" altLang="zh-CN" dirty="0"/>
              <a:t>对回归问题，损失函数可取</a:t>
            </a:r>
            <a:r>
              <a:rPr lang="zh-CN" altLang="zh-CN" dirty="0">
                <a:solidFill>
                  <a:srgbClr val="C00000"/>
                </a:solidFill>
              </a:rPr>
              <a:t>L2</a:t>
            </a:r>
            <a:r>
              <a:rPr lang="zh-CN" altLang="en-US" dirty="0">
                <a:solidFill>
                  <a:srgbClr val="C00000"/>
                </a:solidFill>
              </a:rPr>
              <a:t>损失</a:t>
            </a:r>
            <a:r>
              <a:rPr lang="zh-CN" altLang="zh-CN" dirty="0"/>
              <a:t>，得到L2boosting</a:t>
            </a:r>
            <a:r>
              <a:rPr lang="zh-CN" altLang="en-US" dirty="0"/>
              <a:t>。</a:t>
            </a:r>
            <a:r>
              <a:rPr lang="zh-CN" altLang="zh-CN" dirty="0"/>
              <a:t> </a:t>
            </a:r>
          </a:p>
          <a:p>
            <a:pPr>
              <a:lnSpc>
                <a:spcPct val="114000"/>
              </a:lnSpc>
              <a:buClr>
                <a:srgbClr val="094162"/>
              </a:buClr>
              <a:buFont typeface="Wingdings" charset="2"/>
              <a:buChar char="n"/>
            </a:pPr>
            <a:endParaRPr kumimoji="1" lang="zh-CN" altLang="en-US" sz="2400" dirty="0"/>
          </a:p>
        </p:txBody>
      </p:sp>
    </p:spTree>
    <p:extLst>
      <p:ext uri="{BB962C8B-B14F-4D97-AF65-F5344CB8AC3E}">
        <p14:creationId xmlns:p14="http://schemas.microsoft.com/office/powerpoint/2010/main" val="234085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基学习器</a:t>
            </a:r>
            <a:r>
              <a:rPr lang="zh-CN" altLang="en-US" dirty="0"/>
              <a:t>：</a:t>
            </a:r>
            <a:r>
              <a:rPr lang="zh-CN" altLang="zh-CN" dirty="0"/>
              <a:t> </a:t>
            </a:r>
            <a:r>
              <a:rPr lang="en-US" altLang="zh-CN" dirty="0"/>
              <a:t>“</a:t>
            </a:r>
            <a:r>
              <a:rPr lang="zh-CN" altLang="zh-CN" dirty="0"/>
              <a:t>好而不同</a:t>
            </a:r>
            <a:r>
              <a:rPr lang="en-US" altLang="zh-CN" dirty="0"/>
              <a:t>”</a:t>
            </a:r>
            <a:r>
              <a:rPr lang="zh-CN" altLang="zh-CN" dirty="0"/>
              <a:t> </a:t>
            </a:r>
            <a:endParaRPr kumimoji="1" lang="zh-CN" altLang="en-US" dirty="0"/>
          </a:p>
        </p:txBody>
      </p:sp>
      <p:pic>
        <p:nvPicPr>
          <p:cNvPr id="5" name="内容占位符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 y="849394"/>
            <a:ext cx="12198499" cy="4599935"/>
          </a:xfrm>
        </p:spPr>
      </p:pic>
      <p:sp>
        <p:nvSpPr>
          <p:cNvPr id="6" name="矩形 5"/>
          <p:cNvSpPr/>
          <p:nvPr/>
        </p:nvSpPr>
        <p:spPr>
          <a:xfrm>
            <a:off x="0" y="5678615"/>
            <a:ext cx="3937296" cy="461665"/>
          </a:xfrm>
          <a:prstGeom prst="rect">
            <a:avLst/>
          </a:prstGeom>
        </p:spPr>
        <p:txBody>
          <a:bodyPr wrap="none">
            <a:spAutoFit/>
          </a:bodyPr>
          <a:lstStyle/>
          <a:p>
            <a:r>
              <a:rPr lang="zh-CN" altLang="zh-CN" sz="2400" kern="0" dirty="0">
                <a:solidFill>
                  <a:srgbClr val="000000"/>
                </a:solidFill>
                <a:latin typeface="Microsoft YaHei" charset="-122"/>
                <a:ea typeface="Microsoft YaHei" charset="-122"/>
                <a:cs typeface="Microsoft YaHei" charset="-122"/>
              </a:rPr>
              <a:t>每个基分类器精度为</a:t>
            </a:r>
            <a:r>
              <a:rPr lang="en-US" altLang="zh-CN" sz="2400" kern="0" dirty="0">
                <a:solidFill>
                  <a:srgbClr val="000000"/>
                </a:solidFill>
                <a:latin typeface="Microsoft YaHei" charset="-122"/>
                <a:ea typeface="Microsoft YaHei" charset="-122"/>
                <a:cs typeface="Microsoft YaHei" charset="-122"/>
              </a:rPr>
              <a:t>66.6%</a:t>
            </a:r>
            <a:r>
              <a:rPr lang="zh-CN" altLang="zh-CN" sz="2400" dirty="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
        <p:nvSpPr>
          <p:cNvPr id="7" name="矩形 6"/>
          <p:cNvSpPr/>
          <p:nvPr/>
        </p:nvSpPr>
        <p:spPr>
          <a:xfrm>
            <a:off x="4131723" y="5728384"/>
            <a:ext cx="4277133" cy="830997"/>
          </a:xfrm>
          <a:prstGeom prst="rect">
            <a:avLst/>
          </a:prstGeom>
        </p:spPr>
        <p:txBody>
          <a:bodyPr wrap="none">
            <a:spAutoFit/>
          </a:bodyPr>
          <a:lstStyle/>
          <a:p>
            <a:r>
              <a:rPr lang="zh-CN" altLang="zh-CN" sz="2400" kern="0" dirty="0">
                <a:solidFill>
                  <a:srgbClr val="000000"/>
                </a:solidFill>
                <a:latin typeface="Microsoft YaHei" charset="-122"/>
                <a:ea typeface="Microsoft YaHei" charset="-122"/>
                <a:cs typeface="Microsoft YaHei" charset="-122"/>
              </a:rPr>
              <a:t>每个基分类器精度为</a:t>
            </a:r>
            <a:r>
              <a:rPr lang="en-US" altLang="zh-CN" sz="2400" kern="0" dirty="0">
                <a:solidFill>
                  <a:srgbClr val="000000"/>
                </a:solidFill>
                <a:latin typeface="Microsoft YaHei" charset="-122"/>
                <a:ea typeface="Microsoft YaHei" charset="-122"/>
                <a:cs typeface="Microsoft YaHei" charset="-122"/>
              </a:rPr>
              <a:t>66.6%</a:t>
            </a:r>
          </a:p>
          <a:p>
            <a:r>
              <a:rPr lang="zh-CN" altLang="en-US" sz="2400" kern="0" dirty="0">
                <a:solidFill>
                  <a:srgbClr val="000000"/>
                </a:solidFill>
                <a:latin typeface="Microsoft YaHei" charset="-122"/>
                <a:ea typeface="Microsoft YaHei" charset="-122"/>
                <a:cs typeface="Microsoft YaHei" charset="-122"/>
              </a:rPr>
              <a:t>但</a:t>
            </a:r>
            <a:r>
              <a:rPr lang="zh-CN" altLang="zh-CN" sz="2400" kern="0" dirty="0">
                <a:solidFill>
                  <a:srgbClr val="000000"/>
                </a:solidFill>
                <a:latin typeface="Microsoft YaHei" charset="-122"/>
                <a:ea typeface="Microsoft YaHei" charset="-122"/>
                <a:cs typeface="Microsoft YaHei" charset="-122"/>
              </a:rPr>
              <a:t>每个基分类器之间没有差别</a:t>
            </a:r>
            <a:r>
              <a:rPr lang="zh-CN" altLang="zh-CN" sz="2400" dirty="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
        <p:nvSpPr>
          <p:cNvPr id="8" name="矩形 7"/>
          <p:cNvSpPr/>
          <p:nvPr/>
        </p:nvSpPr>
        <p:spPr>
          <a:xfrm>
            <a:off x="8408856" y="5728384"/>
            <a:ext cx="3937296" cy="461665"/>
          </a:xfrm>
          <a:prstGeom prst="rect">
            <a:avLst/>
          </a:prstGeom>
        </p:spPr>
        <p:txBody>
          <a:bodyPr wrap="none">
            <a:spAutoFit/>
          </a:bodyPr>
          <a:lstStyle/>
          <a:p>
            <a:r>
              <a:rPr lang="zh-CN" altLang="zh-CN" sz="2400" kern="0" dirty="0">
                <a:solidFill>
                  <a:srgbClr val="000000"/>
                </a:solidFill>
                <a:latin typeface="Microsoft YaHei" charset="-122"/>
                <a:ea typeface="Microsoft YaHei" charset="-122"/>
                <a:cs typeface="Microsoft YaHei" charset="-122"/>
              </a:rPr>
              <a:t>每个分类器</a:t>
            </a:r>
            <a:r>
              <a:rPr lang="zh-CN" altLang="zh-CN" sz="2400" kern="0">
                <a:solidFill>
                  <a:srgbClr val="000000"/>
                </a:solidFill>
                <a:latin typeface="Microsoft YaHei" charset="-122"/>
                <a:ea typeface="Microsoft YaHei" charset="-122"/>
                <a:cs typeface="Microsoft YaHei" charset="-122"/>
              </a:rPr>
              <a:t>的精度</a:t>
            </a:r>
            <a:r>
              <a:rPr lang="zh-CN" altLang="en-US" sz="2400" kern="0">
                <a:solidFill>
                  <a:srgbClr val="000000"/>
                </a:solidFill>
                <a:latin typeface="Microsoft YaHei" charset="-122"/>
                <a:ea typeface="Microsoft YaHei" charset="-122"/>
                <a:cs typeface="Microsoft YaHei" charset="-122"/>
              </a:rPr>
              <a:t>为</a:t>
            </a:r>
            <a:r>
              <a:rPr lang="en-US" altLang="zh-CN" sz="2400" kern="0" dirty="0">
                <a:solidFill>
                  <a:srgbClr val="000000"/>
                </a:solidFill>
                <a:latin typeface="Microsoft YaHei" charset="-122"/>
                <a:ea typeface="Microsoft YaHei" charset="-122"/>
                <a:cs typeface="Microsoft YaHei" charset="-122"/>
              </a:rPr>
              <a:t>33.3%</a:t>
            </a:r>
            <a:r>
              <a:rPr lang="zh-CN" altLang="zh-CN" sz="2400" dirty="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7856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L2Boosting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6" y="1147763"/>
                <a:ext cx="12035897" cy="5237271"/>
              </a:xfrm>
              <a:prstGeom prst="rect">
                <a:avLst/>
              </a:prstGeom>
            </p:spPr>
            <p:txBody>
              <a:bodyPr>
                <a:noAutofit/>
              </a:bodyPr>
              <a:lstStyle/>
              <a:p>
                <a:pPr>
                  <a:lnSpc>
                    <a:spcPct val="100000"/>
                  </a:lnSpc>
                  <a:buClr>
                    <a:schemeClr val="tx1"/>
                  </a:buClr>
                </a:pPr>
                <a:r>
                  <a:rPr lang="zh-CN" altLang="en-US" dirty="0"/>
                  <a:t>对</a:t>
                </a:r>
                <a:r>
                  <a:rPr lang="en-US" altLang="zh-CN" dirty="0"/>
                  <a:t>L2</a:t>
                </a:r>
                <a:r>
                  <a:rPr lang="zh-CN" altLang="en-US" dirty="0"/>
                  <a:t>损失：</a:t>
                </a:r>
                <a14:m>
                  <m:oMath xmlns:m="http://schemas.openxmlformats.org/officeDocument/2006/math">
                    <m:r>
                      <a:rPr kumimoji="1" lang="en-US" altLang="zh-CN" i="1">
                        <a:latin typeface="Cambria Math" charset="0"/>
                      </a:rPr>
                      <m:t>𝐿</m:t>
                    </m:r>
                    <m:d>
                      <m:dPr>
                        <m:ctrlPr>
                          <a:rPr kumimoji="1" lang="mr-IN" altLang="zh-CN" i="1">
                            <a:latin typeface="Cambria Math" panose="02040503050406030204" pitchFamily="18" charset="0"/>
                          </a:rPr>
                        </m:ctrlPr>
                      </m:dPr>
                      <m:e>
                        <m:r>
                          <a:rPr lang="en-US" altLang="zh-CN" i="1">
                            <a:latin typeface="Cambria Math" charset="0"/>
                          </a:rPr>
                          <m:t>𝑓</m:t>
                        </m:r>
                        <m:d>
                          <m:dPr>
                            <m:ctrlPr>
                              <a:rPr lang="mr-IN"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r>
                          <a:rPr lang="en-US" altLang="zh-CN" i="1">
                            <a:latin typeface="Cambria Math" charset="0"/>
                          </a:rPr>
                          <m:t>𝑦</m:t>
                        </m:r>
                      </m:e>
                    </m:d>
                    <m:r>
                      <a:rPr kumimoji="1" lang="en-US" altLang="zh-CN" i="1">
                        <a:latin typeface="Cambria Math" charset="0"/>
                      </a:rPr>
                      <m:t>=</m:t>
                    </m:r>
                    <m:f>
                      <m:fPr>
                        <m:ctrlPr>
                          <a:rPr kumimoji="1" lang="mr-IN" altLang="zh-CN" i="1" smtClean="0">
                            <a:latin typeface="Cambria Math" panose="02040503050406030204" pitchFamily="18" charset="0"/>
                          </a:rPr>
                        </m:ctrlPr>
                      </m:fPr>
                      <m:num>
                        <m:r>
                          <a:rPr kumimoji="1" lang="en-US" altLang="zh-CN" b="0" i="1" smtClean="0">
                            <a:latin typeface="Cambria Math" charset="0"/>
                          </a:rPr>
                          <m:t>1</m:t>
                        </m:r>
                      </m:num>
                      <m:den>
                        <m:r>
                          <a:rPr kumimoji="1" lang="en-US" altLang="zh-CN" b="0" i="1" smtClean="0">
                            <a:latin typeface="Cambria Math" charset="0"/>
                          </a:rPr>
                          <m:t>2</m:t>
                        </m:r>
                      </m:den>
                    </m:f>
                    <m:sSup>
                      <m:sSupPr>
                        <m:ctrlPr>
                          <a:rPr kumimoji="1" lang="en-US" altLang="zh-CN" i="1">
                            <a:latin typeface="Cambria Math" panose="02040503050406030204" pitchFamily="18" charset="0"/>
                          </a:rPr>
                        </m:ctrlPr>
                      </m:sSupPr>
                      <m:e>
                        <m:d>
                          <m:dPr>
                            <m:ctrlPr>
                              <a:rPr kumimoji="1" lang="mr-IN" altLang="zh-CN" i="1">
                                <a:latin typeface="Cambria Math" panose="02040503050406030204" pitchFamily="18" charset="0"/>
                              </a:rPr>
                            </m:ctrlPr>
                          </m:dPr>
                          <m:e>
                            <m:r>
                              <a:rPr kumimoji="1" lang="en-US" altLang="zh-CN" i="1">
                                <a:latin typeface="Cambria Math" charset="0"/>
                              </a:rPr>
                              <m:t>𝑓</m:t>
                            </m:r>
                            <m:d>
                              <m:dPr>
                                <m:ctrlPr>
                                  <a:rPr lang="mr-IN"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r>
                              <a:rPr lang="en-US" altLang="zh-CN" i="1">
                                <a:latin typeface="Cambria Math" charset="0"/>
                              </a:rPr>
                              <m:t>𝑦</m:t>
                            </m:r>
                          </m:e>
                        </m:d>
                      </m:e>
                      <m:sup>
                        <m:r>
                          <a:rPr kumimoji="1" lang="en-US" altLang="zh-CN" i="1">
                            <a:latin typeface="Cambria Math" charset="0"/>
                          </a:rPr>
                          <m:t>2</m:t>
                        </m:r>
                      </m:sup>
                    </m:sSup>
                  </m:oMath>
                </a14:m>
                <a:endParaRPr kumimoji="1" lang="en-US" altLang="zh-CN" dirty="0">
                  <a:latin typeface="Cambria Math" charset="0"/>
                  <a:ea typeface="Cambria Math" charset="0"/>
                  <a:cs typeface="Cambria Math" charset="0"/>
                </a:endParaRPr>
              </a:p>
              <a:p>
                <a:pPr>
                  <a:lnSpc>
                    <a:spcPct val="150000"/>
                  </a:lnSpc>
                  <a:spcBef>
                    <a:spcPts val="0"/>
                  </a:spcBef>
                  <a:buClr>
                    <a:schemeClr val="tx1"/>
                  </a:buClr>
                </a:pPr>
                <a14:m>
                  <m:oMath xmlns:m="http://schemas.openxmlformats.org/officeDocument/2006/math">
                    <m:f>
                      <m:fPr>
                        <m:ctrlPr>
                          <a:rPr lang="mr-IN" altLang="zh-CN" i="1">
                            <a:latin typeface="Cambria Math" panose="02040503050406030204" pitchFamily="18" charset="0"/>
                          </a:rPr>
                        </m:ctrlPr>
                      </m:fPr>
                      <m:num>
                        <m:r>
                          <a:rPr lang="mr-IN" altLang="zh-CN" i="1">
                            <a:latin typeface="Cambria Math" charset="0"/>
                            <a:ea typeface="Cambria Math" charset="0"/>
                            <a:cs typeface="Cambria Math" charset="0"/>
                          </a:rPr>
                          <m:t>𝜕</m:t>
                        </m:r>
                        <m:r>
                          <a:rPr kumimoji="1" lang="en-US" altLang="zh-CN" i="1">
                            <a:latin typeface="Cambria Math" charset="0"/>
                          </a:rPr>
                          <m:t>𝐿</m:t>
                        </m:r>
                        <m:r>
                          <a:rPr kumimoji="1" lang="en-US" altLang="zh-CN" i="1" dirty="0">
                            <a:latin typeface="Cambria Math" charset="0"/>
                          </a:rPr>
                          <m:t>(</m:t>
                        </m:r>
                        <m:r>
                          <a:rPr kumimoji="1" lang="en-US" altLang="zh-CN" i="1" dirty="0">
                            <a:latin typeface="Cambria Math" charset="0"/>
                          </a:rPr>
                          <m:t>𝑓</m:t>
                        </m:r>
                        <m:r>
                          <a:rPr kumimoji="1" lang="en-US" altLang="zh-CN" i="1" dirty="0">
                            <a:latin typeface="Cambria Math" charset="0"/>
                          </a:rPr>
                          <m:t>)</m:t>
                        </m:r>
                      </m:num>
                      <m:den>
                        <m:r>
                          <a:rPr lang="mr-IN" altLang="zh-CN" i="1">
                            <a:latin typeface="Cambria Math" charset="0"/>
                            <a:ea typeface="Cambria Math" charset="0"/>
                            <a:cs typeface="Cambria Math" charset="0"/>
                          </a:rPr>
                          <m:t>𝜕</m:t>
                        </m:r>
                        <m:r>
                          <a:rPr lang="en-US" altLang="zh-CN" i="1">
                            <a:latin typeface="Cambria Math" charset="0"/>
                            <a:cs typeface="Times New Roman" pitchFamily="18" charset="0"/>
                          </a:rPr>
                          <m:t>𝑓</m:t>
                        </m:r>
                      </m:den>
                    </m:f>
                    <m:r>
                      <a:rPr lang="en-US" altLang="zh-CN" i="1">
                        <a:latin typeface="Cambria Math" charset="0"/>
                      </a:rPr>
                      <m:t>=</m:t>
                    </m:r>
                    <m:r>
                      <a:rPr kumimoji="1" lang="en-US" altLang="zh-CN" i="1">
                        <a:latin typeface="Cambria Math" charset="0"/>
                      </a:rPr>
                      <m:t>𝑓</m:t>
                    </m:r>
                    <m:d>
                      <m:dPr>
                        <m:ctrlPr>
                          <a:rPr lang="mr-IN" altLang="zh-CN" i="1">
                            <a:latin typeface="Cambria Math" panose="02040503050406030204" pitchFamily="18" charset="0"/>
                          </a:rPr>
                        </m:ctrlPr>
                      </m:dPr>
                      <m:e>
                        <m:sSub>
                          <m:sSubPr>
                            <m:ctrlPr>
                              <a:rPr kumimoji="1" lang="en-US" altLang="zh-CN" i="1">
                                <a:latin typeface="Cambria Math" panose="02040503050406030204" pitchFamily="18" charset="0"/>
                                <a:ea typeface="Cambria Math" charset="0"/>
                                <a:cs typeface="Cambria Math" charset="0"/>
                              </a:rPr>
                            </m:ctrlPr>
                          </m:sSubPr>
                          <m:e>
                            <m:r>
                              <a:rPr kumimoji="1" lang="en-US" altLang="zh-CN" b="1" i="1">
                                <a:latin typeface="Cambria Math" charset="0"/>
                                <a:ea typeface="Cambria Math" charset="0"/>
                                <a:cs typeface="Cambria Math" charset="0"/>
                              </a:rPr>
                              <m:t>𝒙</m:t>
                            </m:r>
                          </m:e>
                          <m:sub>
                            <m:r>
                              <a:rPr kumimoji="1" lang="en-US" altLang="zh-CN" i="1">
                                <a:latin typeface="Cambria Math" charset="0"/>
                                <a:ea typeface="Cambria Math" charset="0"/>
                                <a:cs typeface="Cambria Math" charset="0"/>
                              </a:rPr>
                              <m:t>𝑖</m:t>
                            </m:r>
                          </m:sub>
                        </m:sSub>
                      </m:e>
                    </m:d>
                    <m:r>
                      <a:rPr lang="en-US" altLang="zh-CN" i="1">
                        <a:latin typeface="Cambria Math" charset="0"/>
                      </a:rPr>
                      <m:t>−</m:t>
                    </m:r>
                    <m:sSub>
                      <m:sSubPr>
                        <m:ctrlPr>
                          <a:rPr kumimoji="1" lang="en-US" altLang="zh-CN" i="1">
                            <a:latin typeface="Cambria Math" panose="02040503050406030204" pitchFamily="18" charset="0"/>
                            <a:ea typeface="Cambria Math" charset="0"/>
                            <a:cs typeface="Cambria Math" charset="0"/>
                          </a:rPr>
                        </m:ctrlPr>
                      </m:sSubPr>
                      <m:e>
                        <m:r>
                          <a:rPr kumimoji="1" lang="en-US" altLang="zh-CN" i="1">
                            <a:latin typeface="Cambria Math" charset="0"/>
                            <a:ea typeface="Cambria Math" charset="0"/>
                            <a:cs typeface="Cambria Math" charset="0"/>
                          </a:rPr>
                          <m:t>𝑦</m:t>
                        </m:r>
                      </m:e>
                      <m:sub>
                        <m:r>
                          <a:rPr kumimoji="1" lang="en-US" altLang="zh-CN" i="1">
                            <a:latin typeface="Cambria Math" charset="0"/>
                            <a:ea typeface="Cambria Math" charset="0"/>
                            <a:cs typeface="Cambria Math" charset="0"/>
                          </a:rPr>
                          <m:t>𝑖</m:t>
                        </m:r>
                      </m:sub>
                    </m:sSub>
                  </m:oMath>
                </a14:m>
                <a:endParaRPr lang="en-US" altLang="zh-CN" dirty="0"/>
              </a:p>
              <a:p>
                <a:pPr>
                  <a:lnSpc>
                    <a:spcPct val="100000"/>
                  </a:lnSpc>
                  <a:buClr>
                    <a:schemeClr val="tx1"/>
                  </a:buClr>
                </a:pPr>
                <a:r>
                  <a:rPr lang="zh-CN" altLang="en-US" dirty="0"/>
                  <a:t>初始化：</a:t>
                </a:r>
                <a:r>
                  <a:rPr kumimoji="1" lang="en-US" altLang="zh-CN" dirty="0"/>
                  <a:t> </a:t>
                </a:r>
                <a14:m>
                  <m:oMath xmlns:m="http://schemas.openxmlformats.org/officeDocument/2006/math">
                    <m:sSub>
                      <m:sSubPr>
                        <m:ctrlPr>
                          <a:rPr lang="en-US" altLang="zh-CN" i="1" smtClean="0">
                            <a:latin typeface="Cambria Math" panose="02040503050406030204" pitchFamily="18" charset="0"/>
                          </a:rPr>
                        </m:ctrlPr>
                      </m:sSubPr>
                      <m:e>
                        <m:r>
                          <a:rPr kumimoji="1" lang="en-US" altLang="zh-CN" i="1">
                            <a:latin typeface="Cambria Math" charset="0"/>
                          </a:rPr>
                          <m:t>𝑓</m:t>
                        </m:r>
                      </m:e>
                      <m:sub>
                        <m:r>
                          <a:rPr lang="en-US" altLang="zh-CN" b="0" i="1" smtClean="0">
                            <a:latin typeface="Cambria Math" charset="0"/>
                          </a:rPr>
                          <m:t>0</m:t>
                        </m:r>
                      </m:sub>
                    </m:sSub>
                    <m:d>
                      <m:dPr>
                        <m:ctrlPr>
                          <a:rPr lang="mr-IN" altLang="zh-CN" i="1">
                            <a:latin typeface="Cambria Math" panose="02040503050406030204" pitchFamily="18" charset="0"/>
                          </a:rPr>
                        </m:ctrlPr>
                      </m:dPr>
                      <m:e>
                        <m:r>
                          <a:rPr lang="en-US" altLang="zh-CN" b="1" i="1">
                            <a:latin typeface="Cambria Math" charset="0"/>
                          </a:rPr>
                          <m:t>𝒙</m:t>
                        </m:r>
                      </m:e>
                    </m:d>
                    <m:r>
                      <a:rPr lang="en-US" altLang="zh-CN" b="0" i="1" smtClean="0">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𝑦</m:t>
                        </m:r>
                      </m:e>
                    </m:acc>
                  </m:oMath>
                </a14:m>
                <a:endParaRPr lang="en-US" altLang="zh-CN" dirty="0"/>
              </a:p>
              <a:p>
                <a:pPr>
                  <a:lnSpc>
                    <a:spcPct val="100000"/>
                  </a:lnSpc>
                  <a:buClr>
                    <a:schemeClr val="tx1"/>
                  </a:buClr>
                </a:pPr>
                <a:endParaRPr lang="en-US" altLang="zh-CN" dirty="0"/>
              </a:p>
              <a:p>
                <a:pPr>
                  <a:lnSpc>
                    <a:spcPct val="100000"/>
                  </a:lnSpc>
                  <a:buClr>
                    <a:schemeClr val="tx1"/>
                  </a:buClr>
                </a:pPr>
                <a:r>
                  <a:rPr lang="zh-CN" altLang="en-US" dirty="0"/>
                  <a:t>在第</a:t>
                </a:r>
                <a14:m>
                  <m:oMath xmlns:m="http://schemas.openxmlformats.org/officeDocument/2006/math">
                    <m:r>
                      <a:rPr lang="en-US" altLang="zh-CN" b="0" i="1" dirty="0" smtClean="0">
                        <a:latin typeface="Cambria Math" charset="0"/>
                        <a:ea typeface="Microsoft YaHei" charset="-122"/>
                        <a:cs typeface="Microsoft YaHei" charset="-122"/>
                      </a:rPr>
                      <m:t>𝑚</m:t>
                    </m:r>
                  </m:oMath>
                </a14:m>
                <a:r>
                  <a:rPr lang="zh-CN" altLang="en-US" dirty="0"/>
                  <a:t>步，第</a:t>
                </a:r>
                <a14:m>
                  <m:oMath xmlns:m="http://schemas.openxmlformats.org/officeDocument/2006/math">
                    <m:r>
                      <a:rPr lang="en-US" altLang="zh-CN" i="1" dirty="0" smtClean="0">
                        <a:latin typeface="Cambria Math" charset="0"/>
                      </a:rPr>
                      <m:t>𝑖</m:t>
                    </m:r>
                  </m:oMath>
                </a14:m>
                <a:r>
                  <a:rPr lang="zh-CN" altLang="en-US" dirty="0"/>
                  <a:t>个样本</a:t>
                </a:r>
                <a:r>
                  <a:rPr kumimoji="1" lang="zh-CN" altLang="en-US" dirty="0"/>
                  <a:t>负梯度为：</a:t>
                </a:r>
                <a:endParaRPr lang="en-US" altLang="zh-CN" dirty="0"/>
              </a:p>
              <a:p>
                <a:pPr marL="457200" indent="-457200">
                  <a:lnSpc>
                    <a:spcPct val="100000"/>
                  </a:lnSpc>
                  <a:buClr>
                    <a:schemeClr val="tx1"/>
                  </a:buClr>
                  <a:buFont typeface="Arial" charset="0"/>
                  <a:buChar char="•"/>
                </a:pPr>
                <a:endParaRPr lang="en-US" altLang="zh-CN" dirty="0"/>
              </a:p>
              <a:p>
                <a:pPr marL="457200" indent="-457200">
                  <a:lnSpc>
                    <a:spcPct val="100000"/>
                  </a:lnSpc>
                  <a:buClr>
                    <a:schemeClr val="tx1"/>
                  </a:buClr>
                  <a:buFont typeface="Arial" charset="0"/>
                  <a:buChar char="•"/>
                </a:pPr>
                <a:endParaRPr lang="en-US" altLang="zh-CN" dirty="0"/>
              </a:p>
              <a:p>
                <a:pPr marL="457200" indent="-457200">
                  <a:lnSpc>
                    <a:spcPct val="100000"/>
                  </a:lnSpc>
                  <a:buClr>
                    <a:schemeClr val="tx1"/>
                  </a:buClr>
                  <a:buFont typeface="Arial" charset="0"/>
                  <a:buChar char="•"/>
                </a:pPr>
                <a:endParaRPr lang="en-US" altLang="zh-CN" dirty="0"/>
              </a:p>
              <a:p>
                <a:pPr>
                  <a:lnSpc>
                    <a:spcPct val="100000"/>
                  </a:lnSpc>
                  <a:buClr>
                    <a:schemeClr val="tx1"/>
                  </a:buClr>
                </a:pPr>
                <a:r>
                  <a:rPr lang="zh-CN" altLang="en-US" dirty="0"/>
                  <a:t>不失一般性，假设</a:t>
                </a:r>
                <a14:m>
                  <m:oMath xmlns:m="http://schemas.openxmlformats.org/officeDocument/2006/math">
                    <m:r>
                      <a:rPr lang="en-US" altLang="zh-CN" i="1">
                        <a:latin typeface="Cambria Math" charset="0"/>
                        <a:ea typeface="Arial" charset="0"/>
                        <a:cs typeface="Arial" charset="0"/>
                      </a:rPr>
                      <m:t>𝜂</m:t>
                    </m:r>
                  </m:oMath>
                </a14:m>
                <a:r>
                  <a:rPr lang="en-US" altLang="zh-CN" dirty="0"/>
                  <a:t>=1</a:t>
                </a:r>
                <a:r>
                  <a:rPr lang="zh-CN" altLang="en-US" dirty="0"/>
                  <a:t>，因此用弱学习器来预测残差</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𝑟</m:t>
                        </m:r>
                      </m:e>
                      <m:sub>
                        <m:r>
                          <a:rPr kumimoji="1" lang="en-US" altLang="zh-CN" i="1">
                            <a:latin typeface="Cambria Math" charset="0"/>
                          </a:rPr>
                          <m:t>𝑚</m:t>
                        </m:r>
                      </m:sub>
                    </m:sSub>
                  </m:oMath>
                </a14:m>
                <a:r>
                  <a:rPr lang="zh-CN" altLang="en-US" dirty="0"/>
                  <a:t>，称为</a:t>
                </a:r>
                <a:r>
                  <a:rPr lang="en-US" altLang="zh-CN" dirty="0"/>
                  <a:t>L2Boosting</a:t>
                </a:r>
                <a:r>
                  <a:rPr lang="zh-CN" altLang="en-US" dirty="0"/>
                  <a:t>。</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6" y="1147763"/>
                <a:ext cx="12035897" cy="5237271"/>
              </a:xfrm>
              <a:prstGeom prst="rect">
                <a:avLst/>
              </a:prstGeom>
              <a:blipFill>
                <a:blip r:embed="rId3"/>
                <a:stretch>
                  <a:fillRect l="-843" r="-316" b="-1211"/>
                </a:stretch>
              </a:blipFill>
            </p:spPr>
            <p:txBody>
              <a:bodyPr/>
              <a:lstStyle/>
              <a:p>
                <a:r>
                  <a:rPr lang="zh-CN" altLang="en-US">
                    <a:noFill/>
                  </a:rPr>
                  <a:t> </a:t>
                </a:r>
              </a:p>
            </p:txBody>
          </p:sp>
        </mc:Fallback>
      </mc:AlternateContent>
      <p:sp>
        <p:nvSpPr>
          <p:cNvPr id="4" name="矩形 3"/>
          <p:cNvSpPr/>
          <p:nvPr/>
        </p:nvSpPr>
        <p:spPr>
          <a:xfrm>
            <a:off x="5720669" y="2042068"/>
            <a:ext cx="1620957" cy="523220"/>
          </a:xfrm>
          <a:prstGeom prst="rect">
            <a:avLst/>
          </a:prstGeom>
        </p:spPr>
        <p:txBody>
          <a:bodyPr wrap="none">
            <a:spAutoFit/>
          </a:bodyPr>
          <a:lstStyle/>
          <a:p>
            <a:r>
              <a:rPr lang="zh-CN" altLang="en-US" sz="2800" dirty="0">
                <a:solidFill>
                  <a:srgbClr val="C00000"/>
                </a:solidFill>
                <a:latin typeface="Microsoft YaHei" panose="020B0503020204020204" pitchFamily="34" charset="-122"/>
                <a:ea typeface="Microsoft YaHei" panose="020B0503020204020204" pitchFamily="34" charset="-122"/>
              </a:rPr>
              <a:t>预测残差</a:t>
            </a:r>
          </a:p>
        </p:txBody>
      </p:sp>
      <mc:AlternateContent xmlns:mc="http://schemas.openxmlformats.org/markup-compatibility/2006" xmlns:a14="http://schemas.microsoft.com/office/drawing/2010/main">
        <mc:Choice Requires="a14">
          <p:sp>
            <p:nvSpPr>
              <p:cNvPr id="5" name="矩形 4"/>
              <p:cNvSpPr/>
              <p:nvPr/>
            </p:nvSpPr>
            <p:spPr>
              <a:xfrm>
                <a:off x="1050202" y="4130788"/>
                <a:ext cx="9645012" cy="1162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panose="02040503050406030204" pitchFamily="18" charset="0"/>
                            </a:rPr>
                          </m:ctrlPr>
                        </m:sSubPr>
                        <m:e>
                          <m:r>
                            <a:rPr kumimoji="1" lang="en-US" altLang="zh-CN" sz="2800" i="1">
                              <a:solidFill>
                                <a:srgbClr val="09405E"/>
                              </a:solidFill>
                              <a:latin typeface="Cambria Math" charset="0"/>
                            </a:rPr>
                            <m:t>𝑟</m:t>
                          </m:r>
                        </m:e>
                        <m:sub>
                          <m:r>
                            <a:rPr kumimoji="1" lang="en-US" altLang="zh-CN" sz="2800" i="1">
                              <a:solidFill>
                                <a:srgbClr val="09405E"/>
                              </a:solidFill>
                              <a:latin typeface="Cambria Math" charset="0"/>
                            </a:rPr>
                            <m:t>𝑚</m:t>
                          </m:r>
                          <m:r>
                            <a:rPr kumimoji="1" lang="en-US" altLang="zh-CN" sz="2800" i="1">
                              <a:solidFill>
                                <a:srgbClr val="09405E"/>
                              </a:solidFill>
                              <a:latin typeface="Cambria Math" charset="0"/>
                            </a:rPr>
                            <m:t>,</m:t>
                          </m:r>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rPr>
                        <m:t>=</m:t>
                      </m:r>
                      <m:r>
                        <a:rPr lang="en-US" altLang="zh-CN" sz="2800" i="1">
                          <a:solidFill>
                            <a:srgbClr val="09405E"/>
                          </a:solidFill>
                          <a:latin typeface="Cambria Math" charset="0"/>
                          <a:ea typeface="Arial" charset="0"/>
                          <a:cs typeface="Arial" charset="0"/>
                        </a:rPr>
                        <m:t>−</m:t>
                      </m:r>
                      <m:sSub>
                        <m:sSubPr>
                          <m:ctrlPr>
                            <a:rPr lang="en-US" altLang="zh-CN" sz="2800" i="1">
                              <a:solidFill>
                                <a:srgbClr val="09405E"/>
                              </a:solidFill>
                              <a:latin typeface="Cambria Math" panose="02040503050406030204" pitchFamily="18" charset="0"/>
                              <a:ea typeface="Arial" charset="0"/>
                              <a:cs typeface="Arial" charset="0"/>
                            </a:rPr>
                          </m:ctrlPr>
                        </m:sSubPr>
                        <m:e>
                          <m:d>
                            <m:dPr>
                              <m:begChr m:val="["/>
                              <m:endChr m:val="]"/>
                              <m:ctrlPr>
                                <a:rPr lang="mr-IN" altLang="zh-CN" sz="2800" i="1">
                                  <a:solidFill>
                                    <a:srgbClr val="09405E"/>
                                  </a:solidFill>
                                  <a:latin typeface="Cambria Math" panose="02040503050406030204" pitchFamily="18" charset="0"/>
                                  <a:ea typeface="Arial" charset="0"/>
                                  <a:cs typeface="Arial" charset="0"/>
                                </a:rPr>
                              </m:ctrlPr>
                            </m:dPr>
                            <m:e>
                              <m:f>
                                <m:fPr>
                                  <m:ctrlPr>
                                    <a:rPr lang="mr-IN" altLang="zh-CN" sz="2800" i="1">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rPr>
                                    <m:t>𝐿</m:t>
                                  </m:r>
                                  <m:d>
                                    <m:dPr>
                                      <m:ctrlPr>
                                        <a:rPr kumimoji="1" lang="en-US" altLang="zh-CN" sz="2800" i="1" dirty="0">
                                          <a:solidFill>
                                            <a:srgbClr val="09405E"/>
                                          </a:solidFill>
                                          <a:latin typeface="Cambria Math" panose="02040503050406030204" pitchFamily="18" charset="0"/>
                                        </a:rPr>
                                      </m:ctrlPr>
                                    </m:dPr>
                                    <m:e>
                                      <m:r>
                                        <a:rPr kumimoji="1" lang="en-US" altLang="zh-CN" sz="2800" i="1" dirty="0">
                                          <a:solidFill>
                                            <a:srgbClr val="09405E"/>
                                          </a:solidFill>
                                          <a:latin typeface="Cambria Math" charset="0"/>
                                        </a:rPr>
                                        <m:t>𝑓</m:t>
                                      </m:r>
                                    </m:e>
                                  </m:d>
                                </m:num>
                                <m:den>
                                  <m:r>
                                    <a:rPr lang="mr-IN" altLang="zh-CN" sz="2800" i="1">
                                      <a:solidFill>
                                        <a:srgbClr val="09405E"/>
                                      </a:solidFill>
                                      <a:latin typeface="Cambria Math" charset="0"/>
                                      <a:ea typeface="Cambria Math" charset="0"/>
                                      <a:cs typeface="Cambria Math" charset="0"/>
                                    </a:rPr>
                                    <m:t>𝜕</m:t>
                                  </m:r>
                                  <m:r>
                                    <a:rPr lang="en-US" altLang="zh-CN" sz="2800" i="1">
                                      <a:solidFill>
                                        <a:srgbClr val="09405E"/>
                                      </a:solidFill>
                                      <a:latin typeface="Cambria Math" charset="0"/>
                                      <a:cs typeface="Times New Roman" pitchFamily="18" charset="0"/>
                                    </a:rPr>
                                    <m:t>𝑓</m:t>
                                  </m:r>
                                </m:den>
                              </m:f>
                            </m:e>
                          </m:d>
                        </m:e>
                        <m:sub>
                          <m:r>
                            <a:rPr kumimoji="1" lang="en-US" altLang="zh-CN" sz="2800" i="1">
                              <a:solidFill>
                                <a:srgbClr val="09405E"/>
                              </a:solidFill>
                              <a:latin typeface="Cambria Math" charset="0"/>
                              <a:ea typeface="Arial" charset="0"/>
                              <a:cs typeface="Arial" charset="0"/>
                            </a:rPr>
                            <m:t>𝑓</m:t>
                          </m:r>
                          <m:r>
                            <a:rPr kumimoji="1" lang="en-US" altLang="zh-CN" sz="2800" i="1">
                              <a:solidFill>
                                <a:srgbClr val="09405E"/>
                              </a:solidFill>
                              <a:latin typeface="Cambria Math" charset="0"/>
                              <a:ea typeface="Arial" charset="0"/>
                              <a:cs typeface="Arial" charset="0"/>
                            </a:rPr>
                            <m:t>=</m:t>
                          </m:r>
                          <m:sSub>
                            <m:sSubPr>
                              <m:ctrlPr>
                                <a:rPr kumimoji="1" lang="en-US" altLang="zh-CN" sz="2800" i="1">
                                  <a:solidFill>
                                    <a:srgbClr val="09405E"/>
                                  </a:solidFill>
                                  <a:latin typeface="Cambria Math" panose="02040503050406030204" pitchFamily="18" charset="0"/>
                                  <a:ea typeface="Arial" charset="0"/>
                                  <a:cs typeface="Arial" charset="0"/>
                                </a:rPr>
                              </m:ctrlPr>
                            </m:sSubPr>
                            <m:e>
                              <m:r>
                                <a:rPr kumimoji="1" lang="en-US" altLang="zh-CN" sz="2800" i="1">
                                  <a:solidFill>
                                    <a:srgbClr val="09405E"/>
                                  </a:solidFill>
                                  <a:latin typeface="Cambria Math" charset="0"/>
                                  <a:ea typeface="Arial" charset="0"/>
                                  <a:cs typeface="Arial" charset="0"/>
                                </a:rPr>
                                <m:t>𝑓</m:t>
                              </m:r>
                            </m:e>
                            <m:sub>
                              <m:r>
                                <a:rPr kumimoji="1" lang="en-US" altLang="zh-CN" sz="2800" i="1">
                                  <a:solidFill>
                                    <a:srgbClr val="09405E"/>
                                  </a:solidFill>
                                  <a:latin typeface="Cambria Math" charset="0"/>
                                  <a:ea typeface="Arial" charset="0"/>
                                  <a:cs typeface="Arial" charset="0"/>
                                </a:rPr>
                                <m:t>𝑚</m:t>
                              </m:r>
                              <m:r>
                                <a:rPr kumimoji="1" lang="en-US" altLang="zh-CN" sz="2800" i="1">
                                  <a:solidFill>
                                    <a:srgbClr val="09405E"/>
                                  </a:solidFill>
                                  <a:latin typeface="Cambria Math" charset="0"/>
                                  <a:ea typeface="Arial" charset="0"/>
                                  <a:cs typeface="Arial" charset="0"/>
                                </a:rPr>
                                <m:t>−1</m:t>
                              </m:r>
                            </m:sub>
                          </m:sSub>
                        </m:sub>
                      </m:sSub>
                      <m:r>
                        <a:rPr kumimoji="1" lang="en-US" altLang="zh-CN" sz="2800" i="1">
                          <a:solidFill>
                            <a:srgbClr val="09405E"/>
                          </a:solidFill>
                          <a:latin typeface="Cambria Math" charset="0"/>
                          <a:ea typeface="Arial" charset="0"/>
                          <a:cs typeface="Arial" charset="0"/>
                        </a:rPr>
                        <m:t>=−</m:t>
                      </m:r>
                      <m:d>
                        <m:dPr>
                          <m:ctrlPr>
                            <a:rPr kumimoji="1" lang="en-US" altLang="zh-CN" sz="2800" i="1">
                              <a:solidFill>
                                <a:srgbClr val="09405E"/>
                              </a:solidFill>
                              <a:latin typeface="Cambria Math" panose="02040503050406030204" pitchFamily="18" charset="0"/>
                              <a:ea typeface="Cambria Math" charset="0"/>
                              <a:cs typeface="Cambria Math" charset="0"/>
                            </a:rPr>
                          </m:ctrlPr>
                        </m:dPr>
                        <m:e>
                          <m:sSub>
                            <m:sSubPr>
                              <m:ctrlPr>
                                <a:rPr kumimoji="1" lang="en-US" altLang="zh-CN" sz="2800" i="1">
                                  <a:solidFill>
                                    <a:srgbClr val="09405E"/>
                                  </a:solidFill>
                                  <a:latin typeface="Cambria Math" panose="02040503050406030204" pitchFamily="18" charset="0"/>
                                  <a:ea typeface="Arial" charset="0"/>
                                  <a:cs typeface="Arial" charset="0"/>
                                </a:rPr>
                              </m:ctrlPr>
                            </m:sSubPr>
                            <m:e>
                              <m:r>
                                <a:rPr kumimoji="1" lang="en-US" altLang="zh-CN" sz="2800" i="1">
                                  <a:solidFill>
                                    <a:srgbClr val="09405E"/>
                                  </a:solidFill>
                                  <a:latin typeface="Cambria Math" charset="0"/>
                                  <a:ea typeface="Arial" charset="0"/>
                                  <a:cs typeface="Arial" charset="0"/>
                                </a:rPr>
                                <m:t>𝑓</m:t>
                              </m:r>
                            </m:e>
                            <m:sub>
                              <m:r>
                                <a:rPr kumimoji="1" lang="en-US" altLang="zh-CN" sz="2800" i="1">
                                  <a:solidFill>
                                    <a:srgbClr val="09405E"/>
                                  </a:solidFill>
                                  <a:latin typeface="Cambria Math" charset="0"/>
                                  <a:ea typeface="Arial" charset="0"/>
                                  <a:cs typeface="Arial" charset="0"/>
                                </a:rPr>
                                <m:t>𝑚</m:t>
                              </m:r>
                              <m:r>
                                <a:rPr kumimoji="1" lang="en-US" altLang="zh-CN" sz="2800" i="1">
                                  <a:solidFill>
                                    <a:srgbClr val="09405E"/>
                                  </a:solidFill>
                                  <a:latin typeface="Cambria Math" charset="0"/>
                                  <a:ea typeface="Arial" charset="0"/>
                                  <a:cs typeface="Arial" charset="0"/>
                                </a:rPr>
                                <m:t>−1</m:t>
                              </m:r>
                            </m:sub>
                          </m:sSub>
                          <m:d>
                            <m:dPr>
                              <m:ctrlPr>
                                <a:rPr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b="1" i="1">
                                      <a:solidFill>
                                        <a:srgbClr val="09405E"/>
                                      </a:solidFill>
                                      <a:latin typeface="Cambria Math" charset="0"/>
                                      <a:ea typeface="Cambria Math" charset="0"/>
                                      <a:cs typeface="Cambria Math" charset="0"/>
                                    </a:rPr>
                                    <m:t>𝒙</m:t>
                                  </m:r>
                                </m:e>
                                <m:sub>
                                  <m:r>
                                    <a:rPr kumimoji="1" lang="en-US" altLang="zh-CN" sz="2800" i="1">
                                      <a:solidFill>
                                        <a:srgbClr val="09405E"/>
                                      </a:solidFill>
                                      <a:latin typeface="Cambria Math" charset="0"/>
                                      <a:ea typeface="Cambria Math" charset="0"/>
                                      <a:cs typeface="Cambria Math" charset="0"/>
                                    </a:rPr>
                                    <m:t>𝑖</m:t>
                                  </m:r>
                                </m:sub>
                              </m:sSub>
                            </m:e>
                          </m:d>
                          <m:r>
                            <a:rPr lang="en-US" altLang="zh-CN" sz="2800" i="1">
                              <a:solidFill>
                                <a:srgbClr val="09405E"/>
                              </a:solidFill>
                              <a:latin typeface="Cambria Math" charset="0"/>
                            </a:rPr>
                            <m:t>−</m:t>
                          </m:r>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𝑦</m:t>
                              </m:r>
                            </m:e>
                            <m:sub>
                              <m:r>
                                <a:rPr kumimoji="1" lang="en-US" altLang="zh-CN" sz="2800" i="1">
                                  <a:solidFill>
                                    <a:srgbClr val="09405E"/>
                                  </a:solidFill>
                                  <a:latin typeface="Cambria Math" charset="0"/>
                                  <a:ea typeface="Cambria Math" charset="0"/>
                                  <a:cs typeface="Cambria Math" charset="0"/>
                                </a:rPr>
                                <m:t>𝑖</m:t>
                              </m:r>
                            </m:sub>
                          </m:sSub>
                        </m:e>
                      </m:d>
                      <m:r>
                        <a:rPr kumimoji="1" lang="en-US" altLang="zh-CN" sz="2800" b="0" i="1" smtClean="0">
                          <a:solidFill>
                            <a:srgbClr val="09405E"/>
                          </a:solidFill>
                          <a:latin typeface="Cambria Math" charset="0"/>
                          <a:ea typeface="Cambria Math" charset="0"/>
                          <a:cs typeface="Cambria Math" charset="0"/>
                        </a:rPr>
                        <m:t>=</m:t>
                      </m:r>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𝑦</m:t>
                          </m:r>
                        </m:e>
                        <m:sub>
                          <m:r>
                            <a:rPr kumimoji="1" lang="en-US" altLang="zh-CN" sz="2800" i="1">
                              <a:solidFill>
                                <a:srgbClr val="09405E"/>
                              </a:solidFill>
                              <a:latin typeface="Cambria Math" charset="0"/>
                              <a:ea typeface="Cambria Math" charset="0"/>
                              <a:cs typeface="Cambria Math" charset="0"/>
                            </a:rPr>
                            <m:t>𝑖</m:t>
                          </m:r>
                        </m:sub>
                      </m:sSub>
                      <m:r>
                        <a:rPr kumimoji="1" lang="en-US" altLang="zh-CN" sz="2800" i="1">
                          <a:solidFill>
                            <a:srgbClr val="09405E"/>
                          </a:solidFill>
                          <a:latin typeface="Cambria Math" charset="0"/>
                          <a:ea typeface="Arial" charset="0"/>
                          <a:cs typeface="Arial" charset="0"/>
                        </a:rPr>
                        <m:t>−</m:t>
                      </m:r>
                      <m:sSub>
                        <m:sSubPr>
                          <m:ctrlPr>
                            <a:rPr kumimoji="1" lang="en-US" altLang="zh-CN" sz="2800" i="1">
                              <a:solidFill>
                                <a:srgbClr val="09405E"/>
                              </a:solidFill>
                              <a:latin typeface="Cambria Math" panose="02040503050406030204" pitchFamily="18" charset="0"/>
                              <a:ea typeface="Arial" charset="0"/>
                              <a:cs typeface="Arial" charset="0"/>
                            </a:rPr>
                          </m:ctrlPr>
                        </m:sSubPr>
                        <m:e>
                          <m:r>
                            <a:rPr kumimoji="1" lang="en-US" altLang="zh-CN" sz="2800" i="1">
                              <a:solidFill>
                                <a:srgbClr val="09405E"/>
                              </a:solidFill>
                              <a:latin typeface="Cambria Math" charset="0"/>
                              <a:ea typeface="Arial" charset="0"/>
                              <a:cs typeface="Arial" charset="0"/>
                            </a:rPr>
                            <m:t>𝑓</m:t>
                          </m:r>
                        </m:e>
                        <m:sub>
                          <m:r>
                            <a:rPr kumimoji="1" lang="en-US" altLang="zh-CN" sz="2800" i="1">
                              <a:solidFill>
                                <a:srgbClr val="09405E"/>
                              </a:solidFill>
                              <a:latin typeface="Cambria Math" charset="0"/>
                              <a:ea typeface="Arial" charset="0"/>
                              <a:cs typeface="Arial" charset="0"/>
                            </a:rPr>
                            <m:t>𝑚</m:t>
                          </m:r>
                          <m:r>
                            <a:rPr kumimoji="1" lang="en-US" altLang="zh-CN" sz="2800" i="1">
                              <a:solidFill>
                                <a:srgbClr val="09405E"/>
                              </a:solidFill>
                              <a:latin typeface="Cambria Math" charset="0"/>
                              <a:ea typeface="Arial" charset="0"/>
                              <a:cs typeface="Arial" charset="0"/>
                            </a:rPr>
                            <m:t>−1</m:t>
                          </m:r>
                        </m:sub>
                      </m:sSub>
                      <m:d>
                        <m:dPr>
                          <m:ctrlPr>
                            <a:rPr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ea typeface="Cambria Math" charset="0"/>
                                  <a:cs typeface="Cambria Math" charset="0"/>
                                </a:rPr>
                              </m:ctrlPr>
                            </m:sSubPr>
                            <m:e>
                              <m:r>
                                <a:rPr kumimoji="1" lang="en-US" altLang="zh-CN" sz="2800" b="1" i="1">
                                  <a:solidFill>
                                    <a:srgbClr val="09405E"/>
                                  </a:solidFill>
                                  <a:latin typeface="Cambria Math" charset="0"/>
                                  <a:ea typeface="Cambria Math" charset="0"/>
                                  <a:cs typeface="Cambria Math" charset="0"/>
                                </a:rPr>
                                <m:t>𝒙</m:t>
                              </m:r>
                            </m:e>
                            <m:sub>
                              <m:r>
                                <a:rPr kumimoji="1" lang="en-US" altLang="zh-CN" sz="2800" i="1">
                                  <a:solidFill>
                                    <a:srgbClr val="09405E"/>
                                  </a:solidFill>
                                  <a:latin typeface="Cambria Math" charset="0"/>
                                  <a:ea typeface="Cambria Math" charset="0"/>
                                  <a:cs typeface="Cambria Math" charset="0"/>
                                </a:rPr>
                                <m:t>𝑖</m:t>
                              </m:r>
                            </m:sub>
                          </m:sSub>
                        </m:e>
                      </m:d>
                    </m:oMath>
                  </m:oMathPara>
                </a14:m>
                <a:endParaRPr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050202" y="4130788"/>
                <a:ext cx="9645012" cy="1162882"/>
              </a:xfrm>
              <a:prstGeom prst="rect">
                <a:avLst/>
              </a:prstGeom>
              <a:blipFill>
                <a:blip r:embed="rId4"/>
                <a:stretch>
                  <a:fillRect b="-4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3025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47" name="Content Placeholder 2"/>
              <p:cNvSpPr>
                <a:spLocks noGrp="1"/>
              </p:cNvSpPr>
              <p:nvPr>
                <p:ph sz="quarter" idx="10"/>
              </p:nvPr>
            </p:nvSpPr>
            <p:spPr/>
            <p:txBody>
              <a:bodyPr/>
              <a:lstStyle/>
              <a:p>
                <a:r>
                  <a:rPr lang="zh-CN" altLang="en-US" dirty="0"/>
                  <a:t>数据：薪水（</a:t>
                </a:r>
                <a:r>
                  <a:rPr lang="en-US" altLang="zh-CN" dirty="0"/>
                  <a:t>Salary</a:t>
                </a:r>
                <a:r>
                  <a:rPr lang="zh-CN" altLang="en-US" dirty="0"/>
                  <a:t>）与工作年限（</a:t>
                </a:r>
                <a:r>
                  <a:rPr lang="en-US" altLang="zh-CN" dirty="0"/>
                  <a:t>Years</a:t>
                </a:r>
                <a:r>
                  <a:rPr lang="zh-CN" altLang="en-US" dirty="0"/>
                  <a:t>）于之间的关系</a:t>
                </a:r>
                <a:endParaRPr lang="en-US" altLang="zh-CN" dirty="0"/>
              </a:p>
              <a:p>
                <a:pPr lvl="1"/>
                <a:r>
                  <a:rPr lang="zh-CN" altLang="en-US" dirty="0"/>
                  <a:t> 损失函数：</a:t>
                </a:r>
                <a:r>
                  <a:rPr lang="en-US" altLang="zh-CN" dirty="0"/>
                  <a:t>MSE</a:t>
                </a:r>
              </a:p>
              <a:p>
                <a:pPr lvl="1"/>
                <a:r>
                  <a:rPr lang="zh-CN" altLang="en-US" dirty="0"/>
                  <a:t> 初始化（最小化</a:t>
                </a:r>
                <a:r>
                  <a:rPr lang="en-US" altLang="zh-CN" dirty="0"/>
                  <a:t>MSE</a:t>
                </a:r>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𝑓</m:t>
                        </m:r>
                      </m:e>
                      <m:sub>
                        <m:r>
                          <a:rPr lang="en-US" altLang="zh-CN" b="0" i="1" smtClean="0">
                            <a:latin typeface="Cambria Math" charset="0"/>
                          </a:rPr>
                          <m:t>0</m:t>
                        </m:r>
                      </m:sub>
                    </m:sSub>
                    <m:d>
                      <m:dPr>
                        <m:ctrlPr>
                          <a:rPr lang="mr-IN" altLang="zh-CN" i="1">
                            <a:latin typeface="Cambria Math" panose="02040503050406030204" pitchFamily="18" charset="0"/>
                          </a:rPr>
                        </m:ctrlPr>
                      </m:dPr>
                      <m:e>
                        <m:r>
                          <a:rPr kumimoji="1" lang="en-US" altLang="zh-CN" b="0" i="1">
                            <a:latin typeface="Cambria Math" charset="0"/>
                          </a:rPr>
                          <m:t>𝑥</m:t>
                        </m:r>
                      </m:e>
                    </m:d>
                    <m:r>
                      <a:rPr kumimoji="1" lang="en-US" altLang="zh-CN" b="0" i="1" smtClean="0">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𝑦</m:t>
                        </m:r>
                      </m:e>
                    </m:acc>
                    <m:r>
                      <a:rPr lang="en-US" altLang="zh-CN" b="0" i="1" smtClean="0">
                        <a:latin typeface="Cambria Math" charset="0"/>
                      </a:rPr>
                      <m:t>=</m:t>
                    </m:r>
                    <m:f>
                      <m:fPr>
                        <m:ctrlPr>
                          <a:rPr lang="bg-BG" altLang="zh-CN" b="0" i="1" smtClean="0">
                            <a:latin typeface="Cambria Math" panose="02040503050406030204" pitchFamily="18" charset="0"/>
                          </a:rPr>
                        </m:ctrlPr>
                      </m:fPr>
                      <m:num>
                        <m:r>
                          <a:rPr lang="en-US" altLang="zh-CN" b="0" i="1" smtClean="0">
                            <a:latin typeface="Cambria Math" charset="0"/>
                          </a:rPr>
                          <m:t>1</m:t>
                        </m:r>
                      </m:num>
                      <m:den>
                        <m:r>
                          <a:rPr lang="en-US" altLang="zh-CN" b="0" i="1" smtClean="0">
                            <a:latin typeface="Cambria Math" charset="0"/>
                          </a:rPr>
                          <m:t>𝑁</m:t>
                        </m:r>
                      </m:den>
                    </m:f>
                    <m:nary>
                      <m:naryPr>
                        <m:chr m:val="∑"/>
                        <m:ctrlPr>
                          <a:rPr lang="is-IS" altLang="zh-CN" b="0" i="1" smtClean="0">
                            <a:latin typeface="Cambria Math" panose="02040503050406030204" pitchFamily="18" charset="0"/>
                          </a:rPr>
                        </m:ctrlPr>
                      </m:naryPr>
                      <m:sub>
                        <m:r>
                          <m:rPr>
                            <m:brk m:alnAt="23"/>
                          </m:rPr>
                          <a:rPr lang="en-US" altLang="zh-CN" b="0" i="1" smtClean="0">
                            <a:latin typeface="Cambria Math" charset="0"/>
                          </a:rPr>
                          <m:t>𝑖</m:t>
                        </m:r>
                        <m:r>
                          <a:rPr lang="en-US" altLang="zh-CN" b="0" i="1" smtClean="0">
                            <a:latin typeface="Cambria Math" charset="0"/>
                          </a:rPr>
                          <m:t>=1</m:t>
                        </m:r>
                      </m:sub>
                      <m:sup>
                        <m:r>
                          <a:rPr lang="en-US" altLang="zh-CN" b="0" i="1" smtClean="0">
                            <a:latin typeface="Cambria Math" charset="0"/>
                          </a:rPr>
                          <m:t>𝑁</m:t>
                        </m:r>
                      </m:sup>
                      <m:e>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𝑖</m:t>
                            </m:r>
                          </m:sub>
                        </m:sSub>
                        <m:r>
                          <a:rPr lang="en-US" altLang="zh-CN" b="0" i="1" smtClean="0">
                            <a:latin typeface="Cambria Math" charset="0"/>
                          </a:rPr>
                          <m:t>=134</m:t>
                        </m:r>
                      </m:e>
                    </m:nary>
                  </m:oMath>
                </a14:m>
                <a:endParaRPr lang="en-US" altLang="en-US" dirty="0"/>
              </a:p>
            </p:txBody>
          </p:sp>
        </mc:Choice>
        <mc:Fallback xmlns="">
          <p:sp>
            <p:nvSpPr>
              <p:cNvPr id="57347" name="Content Placeholder 2"/>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57346" name="Title 1"/>
          <p:cNvSpPr>
            <a:spLocks noGrp="1"/>
          </p:cNvSpPr>
          <p:nvPr>
            <p:ph type="title"/>
          </p:nvPr>
        </p:nvSpPr>
        <p:spPr/>
        <p:txBody>
          <a:bodyPr/>
          <a:lstStyle/>
          <a:p>
            <a:pPr eaLnBrk="1" hangingPunct="1"/>
            <a:r>
              <a:rPr lang="zh-CN" altLang="en-US" dirty="0"/>
              <a:t>例：回归</a:t>
            </a:r>
            <a:endParaRPr lang="en-US" altLang="en-US" dirty="0"/>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186716804"/>
                  </p:ext>
                </p:extLst>
              </p:nvPr>
            </p:nvGraphicFramePr>
            <p:xfrm>
              <a:off x="746126" y="2738465"/>
              <a:ext cx="3941764" cy="4023360"/>
            </p:xfrm>
            <a:graphic>
              <a:graphicData uri="http://schemas.openxmlformats.org/drawingml/2006/table">
                <a:tbl>
                  <a:tblPr firstRow="1" bandRow="1">
                    <a:tableStyleId>{5C22544A-7EE6-4342-B048-85BDC9FD1C3A}</a:tableStyleId>
                  </a:tblPr>
                  <a:tblGrid>
                    <a:gridCol w="985441">
                      <a:extLst>
                        <a:ext uri="{9D8B030D-6E8A-4147-A177-3AD203B41FA5}">
                          <a16:colId xmlns:a16="http://schemas.microsoft.com/office/drawing/2014/main" val="20000"/>
                        </a:ext>
                      </a:extLst>
                    </a:gridCol>
                    <a:gridCol w="985441">
                      <a:extLst>
                        <a:ext uri="{9D8B030D-6E8A-4147-A177-3AD203B41FA5}">
                          <a16:colId xmlns:a16="http://schemas.microsoft.com/office/drawing/2014/main" val="20001"/>
                        </a:ext>
                      </a:extLst>
                    </a:gridCol>
                    <a:gridCol w="985441">
                      <a:extLst>
                        <a:ext uri="{9D8B030D-6E8A-4147-A177-3AD203B41FA5}">
                          <a16:colId xmlns:a16="http://schemas.microsoft.com/office/drawing/2014/main" val="20002"/>
                        </a:ext>
                      </a:extLst>
                    </a:gridCol>
                    <a:gridCol w="985441">
                      <a:extLst>
                        <a:ext uri="{9D8B030D-6E8A-4147-A177-3AD203B41FA5}">
                          <a16:colId xmlns:a16="http://schemas.microsoft.com/office/drawing/2014/main" val="20003"/>
                        </a:ext>
                      </a:extLst>
                    </a:gridCol>
                  </a:tblGrid>
                  <a:tr h="330970">
                    <a:tc>
                      <a:txBody>
                        <a:bodyPr/>
                        <a:lstStyle/>
                        <a:p>
                          <a:r>
                            <a:rPr lang="en-US" altLang="zh-CN" sz="1800" dirty="0"/>
                            <a:t>Years(</a:t>
                          </a:r>
                          <a14:m>
                            <m:oMath xmlns:m="http://schemas.openxmlformats.org/officeDocument/2006/math">
                              <m:r>
                                <a:rPr lang="en-US" altLang="zh-CN" sz="1800" i="1" dirty="0" smtClean="0">
                                  <a:latin typeface="Cambria Math" charset="0"/>
                                </a:rPr>
                                <m:t>𝑥</m:t>
                              </m:r>
                            </m:oMath>
                          </a14:m>
                          <a:r>
                            <a:rPr lang="en-US" altLang="zh-CN" sz="1800" dirty="0"/>
                            <a:t>)</a:t>
                          </a:r>
                          <a:endParaRPr lang="zh-CN" altLang="en-US" sz="1800" dirty="0"/>
                        </a:p>
                      </a:txBody>
                      <a:tcPr/>
                    </a:tc>
                    <a:tc>
                      <a:txBody>
                        <a:bodyPr/>
                        <a:lstStyle/>
                        <a:p>
                          <a:r>
                            <a:rPr lang="en-US" altLang="zh-CN" sz="1800" dirty="0"/>
                            <a:t>Salary(</a:t>
                          </a:r>
                          <a14:m>
                            <m:oMath xmlns:m="http://schemas.openxmlformats.org/officeDocument/2006/math">
                              <m:r>
                                <a:rPr lang="en-US" altLang="zh-CN" sz="1800" i="1" dirty="0" smtClean="0">
                                  <a:latin typeface="Cambria Math" charset="0"/>
                                </a:rPr>
                                <m:t>𝑦</m:t>
                              </m:r>
                            </m:oMath>
                          </a14:m>
                          <a:r>
                            <a:rPr lang="en-US" altLang="zh-CN" sz="1800" dirty="0"/>
                            <a:t>)</a:t>
                          </a:r>
                          <a:endParaRPr lang="zh-CN" altLang="en-US" sz="18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charset="0"/>
                                      </a:rPr>
                                      <m:t>𝑓</m:t>
                                    </m:r>
                                  </m:e>
                                  <m:sub>
                                    <m:r>
                                      <a:rPr lang="en-US" altLang="zh-CN" sz="1800" b="0" i="1" smtClean="0">
                                        <a:latin typeface="Cambria Math" charset="0"/>
                                      </a:rPr>
                                      <m:t>0</m:t>
                                    </m:r>
                                  </m:sub>
                                </m:sSub>
                              </m:oMath>
                            </m:oMathPara>
                          </a14:m>
                          <a:endParaRPr lang="zh-CN" altLang="en-US" sz="18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charset="0"/>
                                      </a:rPr>
                                      <m:t>𝑦</m:t>
                                    </m:r>
                                    <m:r>
                                      <a:rPr lang="en-US" altLang="zh-CN" sz="1800" b="0" i="1" smtClean="0">
                                        <a:latin typeface="Cambria Math" charset="0"/>
                                      </a:rPr>
                                      <m:t>−</m:t>
                                    </m:r>
                                    <m:r>
                                      <a:rPr lang="en-US" altLang="zh-CN" sz="1800" b="0" i="1" smtClean="0">
                                        <a:latin typeface="Cambria Math" charset="0"/>
                                      </a:rPr>
                                      <m:t>𝑓</m:t>
                                    </m:r>
                                  </m:e>
                                  <m:sub>
                                    <m:r>
                                      <a:rPr lang="en-US" altLang="zh-CN" sz="1800" i="1">
                                        <a:latin typeface="Cambria Math" charset="0"/>
                                      </a:rPr>
                                      <m:t>0</m:t>
                                    </m:r>
                                  </m:sub>
                                </m:sSub>
                              </m:oMath>
                            </m:oMathPara>
                          </a14:m>
                          <a:endParaRPr lang="zh-CN" altLang="en-US" sz="1800" dirty="0"/>
                        </a:p>
                      </a:txBody>
                      <a:tcPr/>
                    </a:tc>
                    <a:extLst>
                      <a:ext uri="{0D108BD9-81ED-4DB2-BD59-A6C34878D82A}">
                        <a16:rowId xmlns:a16="http://schemas.microsoft.com/office/drawing/2014/main" val="10000"/>
                      </a:ext>
                    </a:extLst>
                  </a:tr>
                  <a:tr h="330970">
                    <a:tc>
                      <a:txBody>
                        <a:bodyPr/>
                        <a:lstStyle/>
                        <a:p>
                          <a:r>
                            <a:rPr lang="en-US" altLang="zh-CN" sz="1800" dirty="0"/>
                            <a:t>5</a:t>
                          </a:r>
                          <a:endParaRPr lang="zh-CN" altLang="en-US" sz="1800" dirty="0"/>
                        </a:p>
                      </a:txBody>
                      <a:tcPr/>
                    </a:tc>
                    <a:tc>
                      <a:txBody>
                        <a:bodyPr/>
                        <a:lstStyle/>
                        <a:p>
                          <a:r>
                            <a:rPr lang="en-US" altLang="zh-CN" sz="1800" dirty="0"/>
                            <a:t>82</a:t>
                          </a:r>
                          <a:endParaRPr lang="zh-CN" altLang="en-US" sz="1800" dirty="0"/>
                        </a:p>
                      </a:txBody>
                      <a:tcPr/>
                    </a:tc>
                    <a:tc>
                      <a:txBody>
                        <a:bodyPr/>
                        <a:lstStyle/>
                        <a:p>
                          <a:r>
                            <a:rPr lang="en-US" altLang="zh-CN" sz="1800" dirty="0"/>
                            <a:t>134</a:t>
                          </a:r>
                          <a:endParaRPr lang="zh-CN" altLang="en-US" sz="1800" dirty="0"/>
                        </a:p>
                      </a:txBody>
                      <a:tcPr/>
                    </a:tc>
                    <a:tc>
                      <a:txBody>
                        <a:bodyPr/>
                        <a:lstStyle/>
                        <a:p>
                          <a:r>
                            <a:rPr lang="en-US" altLang="zh-CN" sz="1800" dirty="0"/>
                            <a:t>-52</a:t>
                          </a:r>
                          <a:endParaRPr lang="zh-CN" altLang="en-US" sz="1800" dirty="0"/>
                        </a:p>
                      </a:txBody>
                      <a:tcPr/>
                    </a:tc>
                    <a:extLst>
                      <a:ext uri="{0D108BD9-81ED-4DB2-BD59-A6C34878D82A}">
                        <a16:rowId xmlns:a16="http://schemas.microsoft.com/office/drawing/2014/main" val="10001"/>
                      </a:ext>
                    </a:extLst>
                  </a:tr>
                  <a:tr h="330970">
                    <a:tc>
                      <a:txBody>
                        <a:bodyPr/>
                        <a:lstStyle/>
                        <a:p>
                          <a:r>
                            <a:rPr lang="en-US" altLang="zh-CN" sz="1800" dirty="0"/>
                            <a:t>7</a:t>
                          </a:r>
                          <a:endParaRPr lang="zh-CN" altLang="en-US" sz="1800" dirty="0"/>
                        </a:p>
                      </a:txBody>
                      <a:tcPr/>
                    </a:tc>
                    <a:tc>
                      <a:txBody>
                        <a:bodyPr/>
                        <a:lstStyle/>
                        <a:p>
                          <a:r>
                            <a:rPr lang="en-US" altLang="zh-CN" sz="1800" dirty="0"/>
                            <a:t>80</a:t>
                          </a:r>
                          <a:endParaRPr lang="zh-CN" altLang="en-US" sz="1800" dirty="0"/>
                        </a:p>
                      </a:txBody>
                      <a:tcPr/>
                    </a:tc>
                    <a:tc>
                      <a:txBody>
                        <a:bodyPr/>
                        <a:lstStyle/>
                        <a:p>
                          <a:r>
                            <a:rPr lang="en-US" altLang="zh-CN" sz="1800"/>
                            <a:t>134</a:t>
                          </a:r>
                          <a:endParaRPr lang="zh-CN" altLang="en-US" sz="1800" dirty="0"/>
                        </a:p>
                      </a:txBody>
                      <a:tcPr/>
                    </a:tc>
                    <a:tc>
                      <a:txBody>
                        <a:bodyPr/>
                        <a:lstStyle/>
                        <a:p>
                          <a:r>
                            <a:rPr lang="en-US" altLang="zh-CN" sz="1800" dirty="0"/>
                            <a:t>-54</a:t>
                          </a:r>
                          <a:endParaRPr lang="zh-CN" altLang="en-US" sz="1800" dirty="0"/>
                        </a:p>
                      </a:txBody>
                      <a:tcPr/>
                    </a:tc>
                    <a:extLst>
                      <a:ext uri="{0D108BD9-81ED-4DB2-BD59-A6C34878D82A}">
                        <a16:rowId xmlns:a16="http://schemas.microsoft.com/office/drawing/2014/main" val="10002"/>
                      </a:ext>
                    </a:extLst>
                  </a:tr>
                  <a:tr h="330970">
                    <a:tc>
                      <a:txBody>
                        <a:bodyPr/>
                        <a:lstStyle/>
                        <a:p>
                          <a:r>
                            <a:rPr lang="en-US" altLang="zh-CN" sz="1800" dirty="0"/>
                            <a:t>12</a:t>
                          </a:r>
                          <a:endParaRPr lang="zh-CN" altLang="en-US" sz="1800" dirty="0"/>
                        </a:p>
                      </a:txBody>
                      <a:tcPr/>
                    </a:tc>
                    <a:tc>
                      <a:txBody>
                        <a:bodyPr/>
                        <a:lstStyle/>
                        <a:p>
                          <a:r>
                            <a:rPr lang="en-US" altLang="zh-CN" sz="1800" dirty="0"/>
                            <a:t>103</a:t>
                          </a:r>
                          <a:endParaRPr lang="zh-CN" altLang="en-US" sz="1800" dirty="0"/>
                        </a:p>
                      </a:txBody>
                      <a:tcPr/>
                    </a:tc>
                    <a:tc>
                      <a:txBody>
                        <a:bodyPr/>
                        <a:lstStyle/>
                        <a:p>
                          <a:r>
                            <a:rPr lang="en-US" altLang="zh-CN" sz="1800" dirty="0"/>
                            <a:t>134</a:t>
                          </a:r>
                          <a:endParaRPr lang="zh-CN" altLang="en-US" sz="1800" dirty="0"/>
                        </a:p>
                      </a:txBody>
                      <a:tcPr/>
                    </a:tc>
                    <a:tc>
                      <a:txBody>
                        <a:bodyPr/>
                        <a:lstStyle/>
                        <a:p>
                          <a:r>
                            <a:rPr lang="en-US" altLang="zh-CN" sz="1800" dirty="0"/>
                            <a:t>-31</a:t>
                          </a:r>
                          <a:endParaRPr lang="zh-CN" altLang="en-US" sz="1800" dirty="0"/>
                        </a:p>
                      </a:txBody>
                      <a:tcPr/>
                    </a:tc>
                    <a:extLst>
                      <a:ext uri="{0D108BD9-81ED-4DB2-BD59-A6C34878D82A}">
                        <a16:rowId xmlns:a16="http://schemas.microsoft.com/office/drawing/2014/main" val="10003"/>
                      </a:ext>
                    </a:extLst>
                  </a:tr>
                  <a:tr h="330970">
                    <a:tc>
                      <a:txBody>
                        <a:bodyPr/>
                        <a:lstStyle/>
                        <a:p>
                          <a:r>
                            <a:rPr lang="en-US" altLang="zh-CN" sz="1800" dirty="0"/>
                            <a:t>23</a:t>
                          </a:r>
                          <a:endParaRPr lang="zh-CN" altLang="en-US" sz="1800" dirty="0"/>
                        </a:p>
                      </a:txBody>
                      <a:tcPr/>
                    </a:tc>
                    <a:tc>
                      <a:txBody>
                        <a:bodyPr/>
                        <a:lstStyle/>
                        <a:p>
                          <a:r>
                            <a:rPr lang="en-US" altLang="zh-CN" sz="1800" dirty="0"/>
                            <a:t>118</a:t>
                          </a:r>
                          <a:endParaRPr lang="zh-CN" altLang="en-US" sz="1800" dirty="0"/>
                        </a:p>
                      </a:txBody>
                      <a:tcPr/>
                    </a:tc>
                    <a:tc>
                      <a:txBody>
                        <a:bodyPr/>
                        <a:lstStyle/>
                        <a:p>
                          <a:r>
                            <a:rPr lang="en-US" altLang="zh-CN" sz="1800" dirty="0"/>
                            <a:t>134</a:t>
                          </a:r>
                          <a:endParaRPr lang="zh-CN" altLang="en-US" sz="1800" dirty="0"/>
                        </a:p>
                      </a:txBody>
                      <a:tcPr/>
                    </a:tc>
                    <a:tc>
                      <a:txBody>
                        <a:bodyPr/>
                        <a:lstStyle/>
                        <a:p>
                          <a:r>
                            <a:rPr lang="en-US" altLang="zh-CN" sz="1800" dirty="0"/>
                            <a:t>-16</a:t>
                          </a:r>
                          <a:endParaRPr lang="zh-CN" altLang="en-US" sz="1800" dirty="0"/>
                        </a:p>
                      </a:txBody>
                      <a:tcPr/>
                    </a:tc>
                    <a:extLst>
                      <a:ext uri="{0D108BD9-81ED-4DB2-BD59-A6C34878D82A}">
                        <a16:rowId xmlns:a16="http://schemas.microsoft.com/office/drawing/2014/main" val="10004"/>
                      </a:ext>
                    </a:extLst>
                  </a:tr>
                  <a:tr h="330970">
                    <a:tc>
                      <a:txBody>
                        <a:bodyPr/>
                        <a:lstStyle/>
                        <a:p>
                          <a:r>
                            <a:rPr lang="en-US" altLang="zh-CN" sz="1800" dirty="0"/>
                            <a:t>25</a:t>
                          </a:r>
                          <a:endParaRPr lang="zh-CN" altLang="en-US" sz="1800" dirty="0"/>
                        </a:p>
                      </a:txBody>
                      <a:tcPr/>
                    </a:tc>
                    <a:tc>
                      <a:txBody>
                        <a:bodyPr/>
                        <a:lstStyle/>
                        <a:p>
                          <a:r>
                            <a:rPr lang="en-US" altLang="zh-CN" sz="1800" dirty="0"/>
                            <a:t>172</a:t>
                          </a:r>
                          <a:endParaRPr lang="zh-CN" altLang="en-US" sz="1800" dirty="0"/>
                        </a:p>
                      </a:txBody>
                      <a:tcPr/>
                    </a:tc>
                    <a:tc>
                      <a:txBody>
                        <a:bodyPr/>
                        <a:lstStyle/>
                        <a:p>
                          <a:r>
                            <a:rPr lang="en-US" altLang="zh-CN" sz="1800" dirty="0"/>
                            <a:t>134</a:t>
                          </a:r>
                          <a:endParaRPr lang="zh-CN" altLang="en-US" sz="1800" dirty="0"/>
                        </a:p>
                      </a:txBody>
                      <a:tcPr/>
                    </a:tc>
                    <a:tc>
                      <a:txBody>
                        <a:bodyPr/>
                        <a:lstStyle/>
                        <a:p>
                          <a:r>
                            <a:rPr lang="en-US" altLang="zh-CN" sz="1800" dirty="0"/>
                            <a:t>38</a:t>
                          </a:r>
                          <a:endParaRPr lang="zh-CN" altLang="en-US" sz="1800" dirty="0"/>
                        </a:p>
                      </a:txBody>
                      <a:tcPr/>
                    </a:tc>
                    <a:extLst>
                      <a:ext uri="{0D108BD9-81ED-4DB2-BD59-A6C34878D82A}">
                        <a16:rowId xmlns:a16="http://schemas.microsoft.com/office/drawing/2014/main" val="10005"/>
                      </a:ext>
                    </a:extLst>
                  </a:tr>
                  <a:tr h="330970">
                    <a:tc>
                      <a:txBody>
                        <a:bodyPr/>
                        <a:lstStyle/>
                        <a:p>
                          <a:r>
                            <a:rPr lang="en-US" altLang="zh-CN" sz="1800" dirty="0"/>
                            <a:t>28</a:t>
                          </a:r>
                          <a:endParaRPr lang="zh-CN" altLang="en-US" sz="1800" dirty="0"/>
                        </a:p>
                      </a:txBody>
                      <a:tcPr/>
                    </a:tc>
                    <a:tc>
                      <a:txBody>
                        <a:bodyPr/>
                        <a:lstStyle/>
                        <a:p>
                          <a:r>
                            <a:rPr lang="en-US" altLang="zh-CN" sz="1800" dirty="0"/>
                            <a:t>127</a:t>
                          </a:r>
                          <a:endParaRPr lang="zh-CN" altLang="en-US" sz="1800" dirty="0"/>
                        </a:p>
                      </a:txBody>
                      <a:tcPr/>
                    </a:tc>
                    <a:tc>
                      <a:txBody>
                        <a:bodyPr/>
                        <a:lstStyle/>
                        <a:p>
                          <a:r>
                            <a:rPr lang="en-US" altLang="zh-CN" sz="1800" dirty="0"/>
                            <a:t>134</a:t>
                          </a:r>
                          <a:endParaRPr lang="zh-CN" altLang="en-US" sz="1800" dirty="0"/>
                        </a:p>
                      </a:txBody>
                      <a:tcPr/>
                    </a:tc>
                    <a:tc>
                      <a:txBody>
                        <a:bodyPr/>
                        <a:lstStyle/>
                        <a:p>
                          <a:r>
                            <a:rPr lang="en-US" altLang="zh-CN" sz="1800" dirty="0"/>
                            <a:t>-7</a:t>
                          </a:r>
                          <a:endParaRPr lang="zh-CN" altLang="en-US" sz="1800" dirty="0"/>
                        </a:p>
                      </a:txBody>
                      <a:tcPr/>
                    </a:tc>
                    <a:extLst>
                      <a:ext uri="{0D108BD9-81ED-4DB2-BD59-A6C34878D82A}">
                        <a16:rowId xmlns:a16="http://schemas.microsoft.com/office/drawing/2014/main" val="10006"/>
                      </a:ext>
                    </a:extLst>
                  </a:tr>
                  <a:tr h="330970">
                    <a:tc>
                      <a:txBody>
                        <a:bodyPr/>
                        <a:lstStyle/>
                        <a:p>
                          <a:r>
                            <a:rPr lang="en-US" altLang="zh-CN" sz="1800" dirty="0"/>
                            <a:t>29</a:t>
                          </a:r>
                          <a:endParaRPr lang="zh-CN" altLang="en-US" sz="1800" dirty="0"/>
                        </a:p>
                      </a:txBody>
                      <a:tcPr/>
                    </a:tc>
                    <a:tc>
                      <a:txBody>
                        <a:bodyPr/>
                        <a:lstStyle/>
                        <a:p>
                          <a:r>
                            <a:rPr lang="en-US" altLang="zh-CN" sz="1800" dirty="0"/>
                            <a:t>204</a:t>
                          </a:r>
                          <a:endParaRPr lang="zh-CN" altLang="en-US" sz="1800" dirty="0"/>
                        </a:p>
                      </a:txBody>
                      <a:tcPr/>
                    </a:tc>
                    <a:tc>
                      <a:txBody>
                        <a:bodyPr/>
                        <a:lstStyle/>
                        <a:p>
                          <a:r>
                            <a:rPr lang="en-US" altLang="zh-CN" sz="1800"/>
                            <a:t>134</a:t>
                          </a:r>
                          <a:endParaRPr lang="zh-CN" altLang="en-US" sz="1800" dirty="0"/>
                        </a:p>
                      </a:txBody>
                      <a:tcPr/>
                    </a:tc>
                    <a:tc>
                      <a:txBody>
                        <a:bodyPr/>
                        <a:lstStyle/>
                        <a:p>
                          <a:r>
                            <a:rPr lang="en-US" altLang="zh-CN" sz="1800" dirty="0"/>
                            <a:t>70</a:t>
                          </a:r>
                          <a:endParaRPr lang="zh-CN" altLang="en-US" sz="1800" dirty="0"/>
                        </a:p>
                      </a:txBody>
                      <a:tcPr/>
                    </a:tc>
                    <a:extLst>
                      <a:ext uri="{0D108BD9-81ED-4DB2-BD59-A6C34878D82A}">
                        <a16:rowId xmlns:a16="http://schemas.microsoft.com/office/drawing/2014/main" val="10007"/>
                      </a:ext>
                    </a:extLst>
                  </a:tr>
                  <a:tr h="330970">
                    <a:tc>
                      <a:txBody>
                        <a:bodyPr/>
                        <a:lstStyle/>
                        <a:p>
                          <a:r>
                            <a:rPr lang="en-US" altLang="zh-CN" sz="1800" dirty="0"/>
                            <a:t>34</a:t>
                          </a:r>
                          <a:endParaRPr lang="zh-CN" altLang="en-US" sz="1800" dirty="0"/>
                        </a:p>
                      </a:txBody>
                      <a:tcPr/>
                    </a:tc>
                    <a:tc>
                      <a:txBody>
                        <a:bodyPr/>
                        <a:lstStyle/>
                        <a:p>
                          <a:r>
                            <a:rPr lang="en-US" altLang="zh-CN" sz="1800" dirty="0"/>
                            <a:t>189</a:t>
                          </a:r>
                          <a:endParaRPr lang="zh-CN" altLang="en-US" sz="1800" dirty="0"/>
                        </a:p>
                      </a:txBody>
                      <a:tcPr/>
                    </a:tc>
                    <a:tc>
                      <a:txBody>
                        <a:bodyPr/>
                        <a:lstStyle/>
                        <a:p>
                          <a:r>
                            <a:rPr lang="en-US" altLang="zh-CN" sz="1800"/>
                            <a:t>134</a:t>
                          </a:r>
                          <a:endParaRPr lang="zh-CN" altLang="en-US" sz="1800" dirty="0"/>
                        </a:p>
                      </a:txBody>
                      <a:tcPr/>
                    </a:tc>
                    <a:tc>
                      <a:txBody>
                        <a:bodyPr/>
                        <a:lstStyle/>
                        <a:p>
                          <a:r>
                            <a:rPr lang="en-US" altLang="zh-CN" sz="1800" dirty="0"/>
                            <a:t>55</a:t>
                          </a:r>
                          <a:endParaRPr lang="zh-CN" altLang="en-US" sz="1800" dirty="0"/>
                        </a:p>
                      </a:txBody>
                      <a:tcPr/>
                    </a:tc>
                    <a:extLst>
                      <a:ext uri="{0D108BD9-81ED-4DB2-BD59-A6C34878D82A}">
                        <a16:rowId xmlns:a16="http://schemas.microsoft.com/office/drawing/2014/main" val="10008"/>
                      </a:ext>
                    </a:extLst>
                  </a:tr>
                  <a:tr h="330970">
                    <a:tc>
                      <a:txBody>
                        <a:bodyPr/>
                        <a:lstStyle/>
                        <a:p>
                          <a:r>
                            <a:rPr lang="en-US" altLang="zh-CN" sz="1800" dirty="0"/>
                            <a:t>35</a:t>
                          </a:r>
                          <a:endParaRPr lang="zh-CN" altLang="en-US" sz="1800" dirty="0"/>
                        </a:p>
                      </a:txBody>
                      <a:tcPr/>
                    </a:tc>
                    <a:tc>
                      <a:txBody>
                        <a:bodyPr/>
                        <a:lstStyle/>
                        <a:p>
                          <a:r>
                            <a:rPr lang="en-US" altLang="zh-CN" sz="1800" dirty="0"/>
                            <a:t>99</a:t>
                          </a:r>
                          <a:endParaRPr lang="zh-CN" altLang="en-US" sz="1800" dirty="0"/>
                        </a:p>
                      </a:txBody>
                      <a:tcPr/>
                    </a:tc>
                    <a:tc>
                      <a:txBody>
                        <a:bodyPr/>
                        <a:lstStyle/>
                        <a:p>
                          <a:r>
                            <a:rPr lang="en-US" altLang="zh-CN" sz="1800"/>
                            <a:t>134</a:t>
                          </a:r>
                          <a:endParaRPr lang="zh-CN" altLang="en-US" sz="1800" dirty="0"/>
                        </a:p>
                      </a:txBody>
                      <a:tcPr/>
                    </a:tc>
                    <a:tc>
                      <a:txBody>
                        <a:bodyPr/>
                        <a:lstStyle/>
                        <a:p>
                          <a:r>
                            <a:rPr lang="en-US" altLang="zh-CN" sz="1800" dirty="0"/>
                            <a:t>-35</a:t>
                          </a:r>
                          <a:endParaRPr lang="zh-CN" altLang="en-US" sz="1800" dirty="0"/>
                        </a:p>
                      </a:txBody>
                      <a:tcPr/>
                    </a:tc>
                    <a:extLst>
                      <a:ext uri="{0D108BD9-81ED-4DB2-BD59-A6C34878D82A}">
                        <a16:rowId xmlns:a16="http://schemas.microsoft.com/office/drawing/2014/main" val="10009"/>
                      </a:ext>
                    </a:extLst>
                  </a:tr>
                  <a:tr h="330970">
                    <a:tc>
                      <a:txBody>
                        <a:bodyPr/>
                        <a:lstStyle/>
                        <a:p>
                          <a:r>
                            <a:rPr lang="en-US" altLang="zh-CN" sz="1800" dirty="0"/>
                            <a:t>40</a:t>
                          </a:r>
                          <a:endParaRPr lang="zh-CN" altLang="en-US" sz="1800" dirty="0"/>
                        </a:p>
                      </a:txBody>
                      <a:tcPr/>
                    </a:tc>
                    <a:tc>
                      <a:txBody>
                        <a:bodyPr/>
                        <a:lstStyle/>
                        <a:p>
                          <a:r>
                            <a:rPr lang="en-US" altLang="zh-CN" sz="1800" dirty="0"/>
                            <a:t>166</a:t>
                          </a:r>
                          <a:endParaRPr lang="zh-CN" altLang="en-US" sz="1800" dirty="0"/>
                        </a:p>
                      </a:txBody>
                      <a:tcPr/>
                    </a:tc>
                    <a:tc>
                      <a:txBody>
                        <a:bodyPr/>
                        <a:lstStyle/>
                        <a:p>
                          <a:r>
                            <a:rPr lang="en-US" altLang="zh-CN" sz="1800" dirty="0"/>
                            <a:t>134</a:t>
                          </a:r>
                          <a:endParaRPr lang="zh-CN" altLang="en-US" sz="1800" dirty="0"/>
                        </a:p>
                      </a:txBody>
                      <a:tcPr/>
                    </a:tc>
                    <a:tc>
                      <a:txBody>
                        <a:bodyPr/>
                        <a:lstStyle/>
                        <a:p>
                          <a:r>
                            <a:rPr lang="en-US" altLang="zh-CN" sz="1800" dirty="0"/>
                            <a:t>32</a:t>
                          </a:r>
                          <a:endParaRPr lang="zh-CN" altLang="en-US" sz="1800" dirty="0"/>
                        </a:p>
                      </a:txBody>
                      <a:tcPr/>
                    </a:tc>
                    <a:extLst>
                      <a:ext uri="{0D108BD9-81ED-4DB2-BD59-A6C34878D82A}">
                        <a16:rowId xmlns:a16="http://schemas.microsoft.com/office/drawing/2014/main" val="10010"/>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186716804"/>
                  </p:ext>
                </p:extLst>
              </p:nvPr>
            </p:nvGraphicFramePr>
            <p:xfrm>
              <a:off x="746126" y="2738465"/>
              <a:ext cx="3941764" cy="4023360"/>
            </p:xfrm>
            <a:graphic>
              <a:graphicData uri="http://schemas.openxmlformats.org/drawingml/2006/table">
                <a:tbl>
                  <a:tblPr firstRow="1" bandRow="1">
                    <a:tableStyleId>{5C22544A-7EE6-4342-B048-85BDC9FD1C3A}</a:tableStyleId>
                  </a:tblPr>
                  <a:tblGrid>
                    <a:gridCol w="985441"/>
                    <a:gridCol w="985441"/>
                    <a:gridCol w="985441"/>
                    <a:gridCol w="985441"/>
                  </a:tblGrid>
                  <a:tr h="365760">
                    <a:tc>
                      <a:txBody>
                        <a:bodyPr/>
                        <a:lstStyle/>
                        <a:p>
                          <a:endParaRPr lang="zh-CN"/>
                        </a:p>
                      </a:txBody>
                      <a:tcPr>
                        <a:blipFill rotWithShape="0">
                          <a:blip r:embed="rId3"/>
                          <a:stretch>
                            <a:fillRect l="-617" t="-8333" r="-302469" b="-1026667"/>
                          </a:stretch>
                        </a:blipFill>
                      </a:tcPr>
                    </a:tc>
                    <a:tc>
                      <a:txBody>
                        <a:bodyPr/>
                        <a:lstStyle/>
                        <a:p>
                          <a:endParaRPr lang="zh-CN"/>
                        </a:p>
                      </a:txBody>
                      <a:tcPr>
                        <a:blipFill rotWithShape="0">
                          <a:blip r:embed="rId3"/>
                          <a:stretch>
                            <a:fillRect l="-100617" t="-8333" r="-202469" b="-1026667"/>
                          </a:stretch>
                        </a:blipFill>
                      </a:tcPr>
                    </a:tc>
                    <a:tc>
                      <a:txBody>
                        <a:bodyPr/>
                        <a:lstStyle/>
                        <a:p>
                          <a:endParaRPr lang="zh-CN"/>
                        </a:p>
                      </a:txBody>
                      <a:tcPr>
                        <a:blipFill rotWithShape="0">
                          <a:blip r:embed="rId3"/>
                          <a:stretch>
                            <a:fillRect l="-200617" t="-8333" r="-102469" b="-1026667"/>
                          </a:stretch>
                        </a:blipFill>
                      </a:tcPr>
                    </a:tc>
                    <a:tc>
                      <a:txBody>
                        <a:bodyPr/>
                        <a:lstStyle/>
                        <a:p>
                          <a:endParaRPr lang="zh-CN"/>
                        </a:p>
                      </a:txBody>
                      <a:tcPr>
                        <a:blipFill rotWithShape="0">
                          <a:blip r:embed="rId3"/>
                          <a:stretch>
                            <a:fillRect l="-300617" t="-8333" r="-2469" b="-1026667"/>
                          </a:stretch>
                        </a:blipFill>
                      </a:tcPr>
                    </a:tc>
                  </a:tr>
                  <a:tr h="365760">
                    <a:tc>
                      <a:txBody>
                        <a:bodyPr/>
                        <a:lstStyle/>
                        <a:p>
                          <a:r>
                            <a:rPr lang="en-US" altLang="zh-CN" sz="1800" dirty="0" smtClean="0"/>
                            <a:t>5</a:t>
                          </a:r>
                          <a:endParaRPr lang="zh-CN" altLang="en-US" sz="1800" dirty="0"/>
                        </a:p>
                      </a:txBody>
                      <a:tcPr/>
                    </a:tc>
                    <a:tc>
                      <a:txBody>
                        <a:bodyPr/>
                        <a:lstStyle/>
                        <a:p>
                          <a:r>
                            <a:rPr lang="en-US" altLang="zh-CN" sz="1800" dirty="0" smtClean="0"/>
                            <a:t>82</a:t>
                          </a:r>
                          <a:endParaRPr lang="zh-CN" altLang="en-US" sz="1800" dirty="0"/>
                        </a:p>
                      </a:txBody>
                      <a:tcPr/>
                    </a:tc>
                    <a:tc>
                      <a:txBody>
                        <a:bodyPr/>
                        <a:lstStyle/>
                        <a:p>
                          <a:r>
                            <a:rPr lang="en-US" altLang="zh-CN" sz="1800" dirty="0" smtClean="0"/>
                            <a:t>134</a:t>
                          </a:r>
                          <a:endParaRPr lang="zh-CN" altLang="en-US" sz="1800" dirty="0"/>
                        </a:p>
                      </a:txBody>
                      <a:tcPr/>
                    </a:tc>
                    <a:tc>
                      <a:txBody>
                        <a:bodyPr/>
                        <a:lstStyle/>
                        <a:p>
                          <a:r>
                            <a:rPr lang="en-US" altLang="zh-CN" sz="1800" dirty="0" smtClean="0"/>
                            <a:t>-52</a:t>
                          </a:r>
                          <a:endParaRPr lang="zh-CN" altLang="en-US" sz="1800" dirty="0"/>
                        </a:p>
                      </a:txBody>
                      <a:tcPr/>
                    </a:tc>
                  </a:tr>
                  <a:tr h="365760">
                    <a:tc>
                      <a:txBody>
                        <a:bodyPr/>
                        <a:lstStyle/>
                        <a:p>
                          <a:r>
                            <a:rPr lang="en-US" altLang="zh-CN" sz="1800" dirty="0" smtClean="0"/>
                            <a:t>7</a:t>
                          </a:r>
                          <a:endParaRPr lang="zh-CN" altLang="en-US" sz="1800" dirty="0"/>
                        </a:p>
                      </a:txBody>
                      <a:tcPr/>
                    </a:tc>
                    <a:tc>
                      <a:txBody>
                        <a:bodyPr/>
                        <a:lstStyle/>
                        <a:p>
                          <a:r>
                            <a:rPr lang="en-US" altLang="zh-CN" sz="1800" dirty="0" smtClean="0"/>
                            <a:t>80</a:t>
                          </a:r>
                          <a:endParaRPr lang="zh-CN" altLang="en-US" sz="1800" dirty="0"/>
                        </a:p>
                      </a:txBody>
                      <a:tcPr/>
                    </a:tc>
                    <a:tc>
                      <a:txBody>
                        <a:bodyPr/>
                        <a:lstStyle/>
                        <a:p>
                          <a:r>
                            <a:rPr lang="en-US" altLang="zh-CN" sz="1800" smtClean="0"/>
                            <a:t>134</a:t>
                          </a:r>
                          <a:endParaRPr lang="zh-CN" altLang="en-US" sz="1800" dirty="0"/>
                        </a:p>
                      </a:txBody>
                      <a:tcPr/>
                    </a:tc>
                    <a:tc>
                      <a:txBody>
                        <a:bodyPr/>
                        <a:lstStyle/>
                        <a:p>
                          <a:r>
                            <a:rPr lang="en-US" altLang="zh-CN" sz="1800" dirty="0" smtClean="0"/>
                            <a:t>-54</a:t>
                          </a:r>
                          <a:endParaRPr lang="zh-CN" altLang="en-US" sz="1800" dirty="0"/>
                        </a:p>
                      </a:txBody>
                      <a:tcPr/>
                    </a:tc>
                  </a:tr>
                  <a:tr h="365760">
                    <a:tc>
                      <a:txBody>
                        <a:bodyPr/>
                        <a:lstStyle/>
                        <a:p>
                          <a:r>
                            <a:rPr lang="en-US" altLang="zh-CN" sz="1800" dirty="0" smtClean="0"/>
                            <a:t>12</a:t>
                          </a:r>
                          <a:endParaRPr lang="zh-CN" altLang="en-US" sz="1800" dirty="0"/>
                        </a:p>
                      </a:txBody>
                      <a:tcPr/>
                    </a:tc>
                    <a:tc>
                      <a:txBody>
                        <a:bodyPr/>
                        <a:lstStyle/>
                        <a:p>
                          <a:r>
                            <a:rPr lang="en-US" altLang="zh-CN" sz="1800" dirty="0" smtClean="0"/>
                            <a:t>103</a:t>
                          </a:r>
                          <a:endParaRPr lang="zh-CN" altLang="en-US" sz="1800" dirty="0"/>
                        </a:p>
                      </a:txBody>
                      <a:tcPr/>
                    </a:tc>
                    <a:tc>
                      <a:txBody>
                        <a:bodyPr/>
                        <a:lstStyle/>
                        <a:p>
                          <a:r>
                            <a:rPr lang="en-US" altLang="zh-CN" sz="1800" dirty="0" smtClean="0"/>
                            <a:t>134</a:t>
                          </a:r>
                          <a:endParaRPr lang="zh-CN" altLang="en-US" sz="1800" dirty="0"/>
                        </a:p>
                      </a:txBody>
                      <a:tcPr/>
                    </a:tc>
                    <a:tc>
                      <a:txBody>
                        <a:bodyPr/>
                        <a:lstStyle/>
                        <a:p>
                          <a:r>
                            <a:rPr lang="en-US" altLang="zh-CN" sz="1800" dirty="0" smtClean="0"/>
                            <a:t>-31</a:t>
                          </a:r>
                          <a:endParaRPr lang="zh-CN" altLang="en-US" sz="1800" dirty="0"/>
                        </a:p>
                      </a:txBody>
                      <a:tcPr/>
                    </a:tc>
                  </a:tr>
                  <a:tr h="365760">
                    <a:tc>
                      <a:txBody>
                        <a:bodyPr/>
                        <a:lstStyle/>
                        <a:p>
                          <a:r>
                            <a:rPr lang="en-US" altLang="zh-CN" sz="1800" dirty="0" smtClean="0"/>
                            <a:t>23</a:t>
                          </a:r>
                          <a:endParaRPr lang="zh-CN" altLang="en-US" sz="1800" dirty="0"/>
                        </a:p>
                      </a:txBody>
                      <a:tcPr/>
                    </a:tc>
                    <a:tc>
                      <a:txBody>
                        <a:bodyPr/>
                        <a:lstStyle/>
                        <a:p>
                          <a:r>
                            <a:rPr lang="en-US" altLang="zh-CN" sz="1800" dirty="0" smtClean="0"/>
                            <a:t>118</a:t>
                          </a:r>
                          <a:endParaRPr lang="zh-CN" altLang="en-US" sz="1800" dirty="0"/>
                        </a:p>
                      </a:txBody>
                      <a:tcPr/>
                    </a:tc>
                    <a:tc>
                      <a:txBody>
                        <a:bodyPr/>
                        <a:lstStyle/>
                        <a:p>
                          <a:r>
                            <a:rPr lang="en-US" altLang="zh-CN" sz="1800" dirty="0" smtClean="0"/>
                            <a:t>134</a:t>
                          </a:r>
                          <a:endParaRPr lang="zh-CN" altLang="en-US" sz="1800" dirty="0"/>
                        </a:p>
                      </a:txBody>
                      <a:tcPr/>
                    </a:tc>
                    <a:tc>
                      <a:txBody>
                        <a:bodyPr/>
                        <a:lstStyle/>
                        <a:p>
                          <a:r>
                            <a:rPr lang="en-US" altLang="zh-CN" sz="1800" dirty="0" smtClean="0"/>
                            <a:t>-16</a:t>
                          </a:r>
                          <a:endParaRPr lang="zh-CN" altLang="en-US" sz="1800" dirty="0"/>
                        </a:p>
                      </a:txBody>
                      <a:tcPr/>
                    </a:tc>
                  </a:tr>
                  <a:tr h="365760">
                    <a:tc>
                      <a:txBody>
                        <a:bodyPr/>
                        <a:lstStyle/>
                        <a:p>
                          <a:r>
                            <a:rPr lang="en-US" altLang="zh-CN" sz="1800" dirty="0" smtClean="0"/>
                            <a:t>25</a:t>
                          </a:r>
                          <a:endParaRPr lang="zh-CN" altLang="en-US" sz="1800" dirty="0"/>
                        </a:p>
                      </a:txBody>
                      <a:tcPr/>
                    </a:tc>
                    <a:tc>
                      <a:txBody>
                        <a:bodyPr/>
                        <a:lstStyle/>
                        <a:p>
                          <a:r>
                            <a:rPr lang="en-US" altLang="zh-CN" sz="1800" dirty="0" smtClean="0"/>
                            <a:t>172</a:t>
                          </a:r>
                          <a:endParaRPr lang="zh-CN" altLang="en-US" sz="1800" dirty="0"/>
                        </a:p>
                      </a:txBody>
                      <a:tcPr/>
                    </a:tc>
                    <a:tc>
                      <a:txBody>
                        <a:bodyPr/>
                        <a:lstStyle/>
                        <a:p>
                          <a:r>
                            <a:rPr lang="en-US" altLang="zh-CN" sz="1800" dirty="0" smtClean="0"/>
                            <a:t>134</a:t>
                          </a:r>
                          <a:endParaRPr lang="zh-CN" altLang="en-US" sz="1800" dirty="0"/>
                        </a:p>
                      </a:txBody>
                      <a:tcPr/>
                    </a:tc>
                    <a:tc>
                      <a:txBody>
                        <a:bodyPr/>
                        <a:lstStyle/>
                        <a:p>
                          <a:r>
                            <a:rPr lang="en-US" altLang="zh-CN" sz="1800" dirty="0" smtClean="0"/>
                            <a:t>38</a:t>
                          </a:r>
                          <a:endParaRPr lang="zh-CN" altLang="en-US" sz="1800" dirty="0"/>
                        </a:p>
                      </a:txBody>
                      <a:tcPr/>
                    </a:tc>
                  </a:tr>
                  <a:tr h="365760">
                    <a:tc>
                      <a:txBody>
                        <a:bodyPr/>
                        <a:lstStyle/>
                        <a:p>
                          <a:r>
                            <a:rPr lang="en-US" altLang="zh-CN" sz="1800" dirty="0" smtClean="0"/>
                            <a:t>28</a:t>
                          </a:r>
                          <a:endParaRPr lang="zh-CN" altLang="en-US" sz="1800" dirty="0"/>
                        </a:p>
                      </a:txBody>
                      <a:tcPr/>
                    </a:tc>
                    <a:tc>
                      <a:txBody>
                        <a:bodyPr/>
                        <a:lstStyle/>
                        <a:p>
                          <a:r>
                            <a:rPr lang="en-US" altLang="zh-CN" sz="1800" dirty="0" smtClean="0"/>
                            <a:t>127</a:t>
                          </a:r>
                          <a:endParaRPr lang="zh-CN" altLang="en-US" sz="1800" dirty="0"/>
                        </a:p>
                      </a:txBody>
                      <a:tcPr/>
                    </a:tc>
                    <a:tc>
                      <a:txBody>
                        <a:bodyPr/>
                        <a:lstStyle/>
                        <a:p>
                          <a:r>
                            <a:rPr lang="en-US" altLang="zh-CN" sz="1800" dirty="0" smtClean="0"/>
                            <a:t>134</a:t>
                          </a:r>
                          <a:endParaRPr lang="zh-CN" altLang="en-US" sz="1800" dirty="0"/>
                        </a:p>
                      </a:txBody>
                      <a:tcPr/>
                    </a:tc>
                    <a:tc>
                      <a:txBody>
                        <a:bodyPr/>
                        <a:lstStyle/>
                        <a:p>
                          <a:r>
                            <a:rPr lang="en-US" altLang="zh-CN" sz="1800" dirty="0" smtClean="0"/>
                            <a:t>-7</a:t>
                          </a:r>
                          <a:endParaRPr lang="zh-CN" altLang="en-US" sz="1800" dirty="0"/>
                        </a:p>
                      </a:txBody>
                      <a:tcPr/>
                    </a:tc>
                  </a:tr>
                  <a:tr h="365760">
                    <a:tc>
                      <a:txBody>
                        <a:bodyPr/>
                        <a:lstStyle/>
                        <a:p>
                          <a:r>
                            <a:rPr lang="en-US" altLang="zh-CN" sz="1800" dirty="0" smtClean="0"/>
                            <a:t>29</a:t>
                          </a:r>
                          <a:endParaRPr lang="zh-CN" altLang="en-US" sz="1800" dirty="0"/>
                        </a:p>
                      </a:txBody>
                      <a:tcPr/>
                    </a:tc>
                    <a:tc>
                      <a:txBody>
                        <a:bodyPr/>
                        <a:lstStyle/>
                        <a:p>
                          <a:r>
                            <a:rPr lang="en-US" altLang="zh-CN" sz="1800" dirty="0" smtClean="0"/>
                            <a:t>204</a:t>
                          </a:r>
                          <a:endParaRPr lang="zh-CN" altLang="en-US" sz="1800" dirty="0"/>
                        </a:p>
                      </a:txBody>
                      <a:tcPr/>
                    </a:tc>
                    <a:tc>
                      <a:txBody>
                        <a:bodyPr/>
                        <a:lstStyle/>
                        <a:p>
                          <a:r>
                            <a:rPr lang="en-US" altLang="zh-CN" sz="1800" smtClean="0"/>
                            <a:t>134</a:t>
                          </a:r>
                          <a:endParaRPr lang="zh-CN" altLang="en-US" sz="1800" dirty="0"/>
                        </a:p>
                      </a:txBody>
                      <a:tcPr/>
                    </a:tc>
                    <a:tc>
                      <a:txBody>
                        <a:bodyPr/>
                        <a:lstStyle/>
                        <a:p>
                          <a:r>
                            <a:rPr lang="en-US" altLang="zh-CN" sz="1800" dirty="0" smtClean="0"/>
                            <a:t>70</a:t>
                          </a:r>
                          <a:endParaRPr lang="zh-CN" altLang="en-US" sz="1800" dirty="0"/>
                        </a:p>
                      </a:txBody>
                      <a:tcPr/>
                    </a:tc>
                  </a:tr>
                  <a:tr h="365760">
                    <a:tc>
                      <a:txBody>
                        <a:bodyPr/>
                        <a:lstStyle/>
                        <a:p>
                          <a:r>
                            <a:rPr lang="en-US" altLang="zh-CN" sz="1800" dirty="0" smtClean="0"/>
                            <a:t>34</a:t>
                          </a:r>
                          <a:endParaRPr lang="zh-CN" altLang="en-US" sz="1800" dirty="0"/>
                        </a:p>
                      </a:txBody>
                      <a:tcPr/>
                    </a:tc>
                    <a:tc>
                      <a:txBody>
                        <a:bodyPr/>
                        <a:lstStyle/>
                        <a:p>
                          <a:r>
                            <a:rPr lang="en-US" altLang="zh-CN" sz="1800" dirty="0" smtClean="0"/>
                            <a:t>189</a:t>
                          </a:r>
                          <a:endParaRPr lang="zh-CN" altLang="en-US" sz="1800" dirty="0"/>
                        </a:p>
                      </a:txBody>
                      <a:tcPr/>
                    </a:tc>
                    <a:tc>
                      <a:txBody>
                        <a:bodyPr/>
                        <a:lstStyle/>
                        <a:p>
                          <a:r>
                            <a:rPr lang="en-US" altLang="zh-CN" sz="1800" smtClean="0"/>
                            <a:t>134</a:t>
                          </a:r>
                          <a:endParaRPr lang="zh-CN" altLang="en-US" sz="1800" dirty="0"/>
                        </a:p>
                      </a:txBody>
                      <a:tcPr/>
                    </a:tc>
                    <a:tc>
                      <a:txBody>
                        <a:bodyPr/>
                        <a:lstStyle/>
                        <a:p>
                          <a:r>
                            <a:rPr lang="en-US" altLang="zh-CN" sz="1800" dirty="0" smtClean="0"/>
                            <a:t>55</a:t>
                          </a:r>
                          <a:endParaRPr lang="zh-CN" altLang="en-US" sz="1800" dirty="0"/>
                        </a:p>
                      </a:txBody>
                      <a:tcPr/>
                    </a:tc>
                  </a:tr>
                  <a:tr h="365760">
                    <a:tc>
                      <a:txBody>
                        <a:bodyPr/>
                        <a:lstStyle/>
                        <a:p>
                          <a:r>
                            <a:rPr lang="en-US" altLang="zh-CN" sz="1800" dirty="0" smtClean="0"/>
                            <a:t>35</a:t>
                          </a:r>
                          <a:endParaRPr lang="zh-CN" altLang="en-US" sz="1800" dirty="0"/>
                        </a:p>
                      </a:txBody>
                      <a:tcPr/>
                    </a:tc>
                    <a:tc>
                      <a:txBody>
                        <a:bodyPr/>
                        <a:lstStyle/>
                        <a:p>
                          <a:r>
                            <a:rPr lang="en-US" altLang="zh-CN" sz="1800" dirty="0" smtClean="0"/>
                            <a:t>99</a:t>
                          </a:r>
                          <a:endParaRPr lang="zh-CN" altLang="en-US" sz="1800" dirty="0"/>
                        </a:p>
                      </a:txBody>
                      <a:tcPr/>
                    </a:tc>
                    <a:tc>
                      <a:txBody>
                        <a:bodyPr/>
                        <a:lstStyle/>
                        <a:p>
                          <a:r>
                            <a:rPr lang="en-US" altLang="zh-CN" sz="1800" smtClean="0"/>
                            <a:t>134</a:t>
                          </a:r>
                          <a:endParaRPr lang="zh-CN" altLang="en-US" sz="1800" dirty="0"/>
                        </a:p>
                      </a:txBody>
                      <a:tcPr/>
                    </a:tc>
                    <a:tc>
                      <a:txBody>
                        <a:bodyPr/>
                        <a:lstStyle/>
                        <a:p>
                          <a:r>
                            <a:rPr lang="en-US" altLang="zh-CN" sz="1800" dirty="0" smtClean="0"/>
                            <a:t>-35</a:t>
                          </a:r>
                          <a:endParaRPr lang="zh-CN" altLang="en-US" sz="1800" dirty="0"/>
                        </a:p>
                      </a:txBody>
                      <a:tcPr/>
                    </a:tc>
                  </a:tr>
                  <a:tr h="365760">
                    <a:tc>
                      <a:txBody>
                        <a:bodyPr/>
                        <a:lstStyle/>
                        <a:p>
                          <a:r>
                            <a:rPr lang="en-US" altLang="zh-CN" sz="1800" dirty="0" smtClean="0"/>
                            <a:t>40</a:t>
                          </a:r>
                          <a:endParaRPr lang="zh-CN" altLang="en-US" sz="1800" dirty="0"/>
                        </a:p>
                      </a:txBody>
                      <a:tcPr/>
                    </a:tc>
                    <a:tc>
                      <a:txBody>
                        <a:bodyPr/>
                        <a:lstStyle/>
                        <a:p>
                          <a:r>
                            <a:rPr lang="en-US" altLang="zh-CN" sz="1800" dirty="0" smtClean="0"/>
                            <a:t>166</a:t>
                          </a:r>
                          <a:endParaRPr lang="zh-CN" altLang="en-US" sz="1800" dirty="0"/>
                        </a:p>
                      </a:txBody>
                      <a:tcPr/>
                    </a:tc>
                    <a:tc>
                      <a:txBody>
                        <a:bodyPr/>
                        <a:lstStyle/>
                        <a:p>
                          <a:r>
                            <a:rPr lang="en-US" altLang="zh-CN" sz="1800" dirty="0" smtClean="0"/>
                            <a:t>134</a:t>
                          </a:r>
                          <a:endParaRPr lang="zh-CN" altLang="en-US" sz="1800" dirty="0"/>
                        </a:p>
                      </a:txBody>
                      <a:tcPr/>
                    </a:tc>
                    <a:tc>
                      <a:txBody>
                        <a:bodyPr/>
                        <a:lstStyle/>
                        <a:p>
                          <a:r>
                            <a:rPr lang="en-US" altLang="zh-CN" sz="1800" dirty="0" smtClean="0"/>
                            <a:t>32</a:t>
                          </a:r>
                          <a:endParaRPr lang="zh-CN" altLang="en-US" sz="1800" dirty="0"/>
                        </a:p>
                      </a:txBody>
                      <a:tcPr/>
                    </a:tc>
                  </a:tr>
                </a:tbl>
              </a:graphicData>
            </a:graphic>
          </p:graphicFrame>
        </mc:Fallback>
      </mc:AlternateContent>
    </p:spTree>
    <p:extLst>
      <p:ext uri="{BB962C8B-B14F-4D97-AF65-F5344CB8AC3E}">
        <p14:creationId xmlns:p14="http://schemas.microsoft.com/office/powerpoint/2010/main" val="847684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47" name="Content Placeholder 2"/>
              <p:cNvSpPr>
                <a:spLocks noGrp="1"/>
              </p:cNvSpPr>
              <p:nvPr>
                <p:ph sz="quarter" idx="10"/>
              </p:nvPr>
            </p:nvSpPr>
            <p:spPr/>
            <p:txBody>
              <a:bodyPr/>
              <a:lstStyle/>
              <a:p>
                <a:r>
                  <a:rPr lang="zh-CN" altLang="en-US" dirty="0"/>
                  <a:t>数据：薪水（</a:t>
                </a:r>
                <a:r>
                  <a:rPr lang="en-US" altLang="zh-CN" dirty="0"/>
                  <a:t>Salary</a:t>
                </a:r>
                <a:r>
                  <a:rPr lang="zh-CN" altLang="en-US" dirty="0"/>
                  <a:t>）与工作年限（</a:t>
                </a:r>
                <a:r>
                  <a:rPr lang="en-US" altLang="zh-CN" dirty="0"/>
                  <a:t>Years</a:t>
                </a:r>
                <a:r>
                  <a:rPr lang="zh-CN" altLang="en-US" dirty="0"/>
                  <a:t>）于之间的关系</a:t>
                </a:r>
                <a:endParaRPr lang="en-US" altLang="zh-CN" dirty="0"/>
              </a:p>
              <a:p>
                <a:pPr lvl="1"/>
                <a:r>
                  <a:rPr lang="en-US" altLang="zh-CN" dirty="0"/>
                  <a:t> </a:t>
                </a:r>
                <a:r>
                  <a:rPr lang="zh-CN" altLang="en-US" dirty="0"/>
                  <a:t>初始化（最小化</a:t>
                </a:r>
                <a:r>
                  <a:rPr lang="en-US" altLang="zh-CN" dirty="0"/>
                  <a:t>MSE</a:t>
                </a:r>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𝑓</m:t>
                        </m:r>
                      </m:e>
                      <m:sub>
                        <m:r>
                          <a:rPr lang="en-US" altLang="zh-CN" b="0" i="1" smtClean="0">
                            <a:latin typeface="Cambria Math" charset="0"/>
                          </a:rPr>
                          <m:t>0</m:t>
                        </m:r>
                      </m:sub>
                    </m:sSub>
                    <m:d>
                      <m:dPr>
                        <m:ctrlPr>
                          <a:rPr lang="mr-IN" altLang="zh-CN" i="1">
                            <a:latin typeface="Cambria Math" panose="02040503050406030204" pitchFamily="18" charset="0"/>
                          </a:rPr>
                        </m:ctrlPr>
                      </m:dPr>
                      <m:e>
                        <m:r>
                          <a:rPr kumimoji="1" lang="en-US" altLang="zh-CN" b="0" i="1">
                            <a:latin typeface="Cambria Math" charset="0"/>
                          </a:rPr>
                          <m:t>𝑥</m:t>
                        </m:r>
                      </m:e>
                    </m:d>
                    <m:r>
                      <a:rPr kumimoji="1" lang="en-US" altLang="zh-CN" b="0" i="1" smtClean="0">
                        <a:latin typeface="Cambria Math"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charset="0"/>
                          </a:rPr>
                          <m:t>𝑦</m:t>
                        </m:r>
                      </m:e>
                    </m:acc>
                  </m:oMath>
                </a14:m>
                <a:endParaRPr lang="en-US" altLang="en-US" dirty="0"/>
              </a:p>
              <a:p>
                <a:pPr lvl="1"/>
                <a:r>
                  <a:rPr lang="en-US" altLang="zh-CN" dirty="0"/>
                  <a:t> </a:t>
                </a:r>
                <a:r>
                  <a:rPr lang="zh-CN" altLang="en-US" dirty="0"/>
                  <a:t>训练数据</a:t>
                </a:r>
                <a14:m>
                  <m:oMath xmlns:m="http://schemas.openxmlformats.org/officeDocument/2006/math">
                    <m:sSubSup>
                      <m:sSubSupPr>
                        <m:ctrlPr>
                          <a:rPr lang="en-US" altLang="zh-CN" i="1" smtClean="0">
                            <a:latin typeface="Cambria Math" panose="02040503050406030204" pitchFamily="18" charset="0"/>
                          </a:rPr>
                        </m:ctrlPr>
                      </m:sSubSupPr>
                      <m:e>
                        <m:d>
                          <m:dPr>
                            <m:begChr m:val="{"/>
                            <m:endChr m:val="}"/>
                            <m:ctrlPr>
                              <a:rPr lang="en-US" altLang="zh-CN"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0" i="1">
                                    <a:latin typeface="Cambria Math" charset="0"/>
                                  </a:rPr>
                                  <m:t>𝑥</m:t>
                                </m:r>
                              </m:e>
                              <m:sub>
                                <m:r>
                                  <a:rPr kumimoji="1" lang="en-US" altLang="zh-CN" i="1">
                                    <a:latin typeface="Cambria Math" charset="0"/>
                                  </a:rPr>
                                  <m:t>𝑖</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𝑟</m:t>
                                </m:r>
                              </m:e>
                              <m:sub>
                                <m:r>
                                  <a:rPr kumimoji="1" lang="en-US" altLang="zh-CN" b="0" i="1" smtClean="0">
                                    <a:latin typeface="Cambria Math" charset="0"/>
                                  </a:rPr>
                                  <m:t>𝑖</m:t>
                                </m:r>
                              </m:sub>
                            </m:sSub>
                          </m:e>
                        </m:d>
                      </m:e>
                      <m:sub>
                        <m:r>
                          <a:rPr lang="en-US" altLang="zh-CN" b="0" i="1" smtClean="0">
                            <a:latin typeface="Cambria Math" charset="0"/>
                          </a:rPr>
                          <m:t>𝑖</m:t>
                        </m:r>
                        <m:r>
                          <a:rPr lang="en-US" altLang="zh-CN" b="0" i="1" smtClean="0">
                            <a:latin typeface="Cambria Math" charset="0"/>
                          </a:rPr>
                          <m:t>=1</m:t>
                        </m:r>
                      </m:sub>
                      <m:sup>
                        <m:r>
                          <a:rPr lang="en-US" altLang="zh-CN" b="0" i="1" smtClean="0">
                            <a:latin typeface="Cambria Math" charset="0"/>
                          </a:rPr>
                          <m:t>𝑁</m:t>
                        </m:r>
                      </m:sup>
                    </m:sSubSup>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charset="0"/>
                            <a:ea typeface="Cambria Math" charset="0"/>
                            <a:cs typeface="Cambria Math" charset="0"/>
                          </a:rPr>
                          <m:t>𝜙</m:t>
                        </m:r>
                      </m:e>
                      <m:sub>
                        <m:r>
                          <a:rPr lang="en-US" altLang="zh-CN" b="0" i="1" smtClean="0">
                            <a:latin typeface="Cambria Math" charset="0"/>
                          </a:rPr>
                          <m:t>1</m:t>
                        </m:r>
                      </m:sub>
                    </m:sSub>
                    <m:d>
                      <m:dPr>
                        <m:ctrlPr>
                          <a:rPr lang="mr-IN" altLang="zh-CN" i="1">
                            <a:latin typeface="Cambria Math" panose="02040503050406030204" pitchFamily="18" charset="0"/>
                          </a:rPr>
                        </m:ctrlPr>
                      </m:dPr>
                      <m:e>
                        <m:r>
                          <a:rPr kumimoji="1" lang="en-US" altLang="zh-CN" i="1">
                            <a:latin typeface="Cambria Math" charset="0"/>
                          </a:rPr>
                          <m:t>𝑥</m:t>
                        </m:r>
                      </m:e>
                    </m:d>
                    <m:r>
                      <a:rPr lang="en-US" altLang="zh-CN" b="0" i="1" smtClean="0">
                        <a:latin typeface="Cambria Math" charset="0"/>
                      </a:rPr>
                      <m:t>=</m:t>
                    </m:r>
                    <m:d>
                      <m:dPr>
                        <m:begChr m:val="{"/>
                        <m:endChr m:val=""/>
                        <m:ctrlPr>
                          <a:rPr kumimoji="1" lang="en-US" altLang="zh-CN" i="1">
                            <a:latin typeface="Cambria Math" panose="02040503050406030204" pitchFamily="18" charset="0"/>
                          </a:rPr>
                        </m:ctrlPr>
                      </m:dPr>
                      <m:e>
                        <m:m>
                          <m:mPr>
                            <m:mcs>
                              <m:mc>
                                <m:mcPr>
                                  <m:count m:val="2"/>
                                  <m:mcJc m:val="center"/>
                                </m:mcPr>
                              </m:mc>
                            </m:mcs>
                            <m:ctrlPr>
                              <a:rPr kumimoji="1" lang="uk-UA" altLang="zh-CN" i="1">
                                <a:latin typeface="Cambria Math" panose="02040503050406030204" pitchFamily="18" charset="0"/>
                              </a:rPr>
                            </m:ctrlPr>
                          </m:mPr>
                          <m:mr>
                            <m:e>
                              <m:r>
                                <m:rPr>
                                  <m:brk m:alnAt="7"/>
                                </m:rPr>
                                <a:rPr kumimoji="1" lang="en-US" altLang="zh-CN" i="1">
                                  <a:latin typeface="Cambria Math" charset="0"/>
                                </a:rPr>
                                <m:t>−</m:t>
                              </m:r>
                              <m:r>
                                <a:rPr kumimoji="1" lang="en-US" altLang="zh-CN" i="1">
                                  <a:latin typeface="Cambria Math" charset="0"/>
                                </a:rPr>
                                <m:t>38.5</m:t>
                              </m:r>
                            </m:e>
                            <m:e>
                              <m:r>
                                <a:rPr kumimoji="1" lang="en-US" altLang="zh-CN" i="1">
                                  <a:latin typeface="Cambria Math" charset="0"/>
                                </a:rPr>
                                <m:t>𝑥</m:t>
                              </m:r>
                              <m:r>
                                <a:rPr kumimoji="1" lang="en-US" altLang="zh-CN" i="1">
                                  <a:latin typeface="Cambria Math" charset="0"/>
                                  <a:ea typeface="Cambria Math" charset="0"/>
                                  <a:cs typeface="Cambria Math" charset="0"/>
                                </a:rPr>
                                <m:t>≤</m:t>
                              </m:r>
                              <m:r>
                                <a:rPr kumimoji="1" lang="en-US" altLang="zh-CN" i="1">
                                  <a:latin typeface="Cambria Math" charset="0"/>
                                </a:rPr>
                                <m:t>23</m:t>
                              </m:r>
                            </m:e>
                          </m:mr>
                          <m:mr>
                            <m:e>
                              <m:r>
                                <a:rPr kumimoji="1" lang="en-US" altLang="zh-CN" i="1">
                                  <a:latin typeface="Cambria Math" charset="0"/>
                                </a:rPr>
                                <m:t>25.5</m:t>
                              </m:r>
                            </m:e>
                            <m:e>
                              <m:r>
                                <a:rPr kumimoji="1" lang="en-US" altLang="zh-CN" i="1">
                                  <a:latin typeface="Cambria Math" charset="0"/>
                                </a:rPr>
                                <m:t>𝑥</m:t>
                              </m:r>
                              <m:r>
                                <a:rPr kumimoji="1" lang="en-US" altLang="zh-CN" i="1">
                                  <a:latin typeface="Cambria Math" charset="0"/>
                                </a:rPr>
                                <m:t>&gt;23</m:t>
                              </m:r>
                            </m:e>
                          </m:mr>
                        </m:m>
                      </m:e>
                    </m:d>
                    <m:r>
                      <a:rPr kumimoji="1" lang="zh-CN" altLang="en-US" b="0" i="1" smtClean="0">
                        <a:latin typeface="Cambria Math" charset="0"/>
                      </a:rPr>
                      <m:t>，</m:t>
                    </m:r>
                    <m:sSub>
                      <m:sSubPr>
                        <m:ctrlPr>
                          <a:rPr lang="en-US" altLang="zh-CN" i="1">
                            <a:latin typeface="Cambria Math" panose="02040503050406030204" pitchFamily="18" charset="0"/>
                          </a:rPr>
                        </m:ctrlPr>
                      </m:sSubPr>
                      <m:e>
                        <m:r>
                          <a:rPr lang="en-US" altLang="zh-CN" b="0" i="1" smtClean="0">
                            <a:latin typeface="Cambria Math" charset="0"/>
                          </a:rPr>
                          <m:t>𝑓</m:t>
                        </m:r>
                      </m:e>
                      <m:sub>
                        <m:r>
                          <a:rPr lang="en-US" altLang="zh-CN" b="0" i="1" smtClean="0">
                            <a:latin typeface="Cambria Math" charset="0"/>
                          </a:rPr>
                          <m:t>1</m:t>
                        </m:r>
                      </m:sub>
                    </m:sSub>
                    <m:d>
                      <m:dPr>
                        <m:ctrlPr>
                          <a:rPr lang="mr-IN" altLang="zh-CN" i="1">
                            <a:latin typeface="Cambria Math" panose="02040503050406030204" pitchFamily="18" charset="0"/>
                          </a:rPr>
                        </m:ctrlPr>
                      </m:dPr>
                      <m:e>
                        <m:r>
                          <a:rPr kumimoji="1" lang="en-US" altLang="zh-CN" i="1">
                            <a:latin typeface="Cambria Math" charset="0"/>
                          </a:rPr>
                          <m:t>𝑥</m:t>
                        </m:r>
                      </m:e>
                    </m:d>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𝑓</m:t>
                        </m:r>
                      </m:e>
                      <m:sub>
                        <m:r>
                          <a:rPr lang="en-US" altLang="zh-CN" b="0" i="1" smtClean="0">
                            <a:latin typeface="Cambria Math" charset="0"/>
                          </a:rPr>
                          <m:t>0</m:t>
                        </m:r>
                      </m:sub>
                    </m:sSub>
                    <m:d>
                      <m:dPr>
                        <m:ctrlPr>
                          <a:rPr lang="mr-IN" altLang="zh-CN" i="1">
                            <a:latin typeface="Cambria Math" panose="02040503050406030204" pitchFamily="18" charset="0"/>
                          </a:rPr>
                        </m:ctrlPr>
                      </m:dPr>
                      <m:e>
                        <m:r>
                          <a:rPr kumimoji="1" lang="en-US" altLang="zh-CN" i="1">
                            <a:latin typeface="Cambria Math" charset="0"/>
                          </a:rPr>
                          <m:t>𝑥</m:t>
                        </m:r>
                      </m:e>
                    </m:d>
                    <m:r>
                      <a:rPr lang="en-US" altLang="zh-CN" b="0" i="1" smtClean="0">
                        <a:solidFill>
                          <a:schemeClr val="tx1"/>
                        </a:solidFill>
                        <a:latin typeface="Cambria Math"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charset="0"/>
                          </a:rPr>
                          <m:t>𝜙</m:t>
                        </m:r>
                      </m:e>
                      <m:sub>
                        <m:r>
                          <a:rPr lang="en-US" altLang="zh-CN" b="0" i="1" smtClean="0">
                            <a:solidFill>
                              <a:srgbClr val="C00000"/>
                            </a:solidFill>
                            <a:latin typeface="Cambria Math" charset="0"/>
                          </a:rPr>
                          <m:t>1</m:t>
                        </m:r>
                      </m:sub>
                    </m:sSub>
                    <m:d>
                      <m:dPr>
                        <m:ctrlPr>
                          <a:rPr lang="mr-IN" altLang="zh-CN" i="1">
                            <a:solidFill>
                              <a:srgbClr val="C00000"/>
                            </a:solidFill>
                            <a:latin typeface="Cambria Math" panose="02040503050406030204" pitchFamily="18" charset="0"/>
                          </a:rPr>
                        </m:ctrlPr>
                      </m:dPr>
                      <m:e>
                        <m:r>
                          <a:rPr lang="en-US" altLang="zh-CN" b="0" i="1">
                            <a:solidFill>
                              <a:srgbClr val="C00000"/>
                            </a:solidFill>
                            <a:latin typeface="Cambria Math" charset="0"/>
                          </a:rPr>
                          <m:t>𝑥</m:t>
                        </m:r>
                      </m:e>
                    </m:d>
                  </m:oMath>
                </a14:m>
                <a:endParaRPr lang="en-US" altLang="en-US" dirty="0"/>
              </a:p>
            </p:txBody>
          </p:sp>
        </mc:Choice>
        <mc:Fallback xmlns="">
          <p:sp>
            <p:nvSpPr>
              <p:cNvPr id="57347" name="Content Placeholder 2"/>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57346" name="Title 1"/>
          <p:cNvSpPr>
            <a:spLocks noGrp="1"/>
          </p:cNvSpPr>
          <p:nvPr>
            <p:ph type="title"/>
          </p:nvPr>
        </p:nvSpPr>
        <p:spPr/>
        <p:txBody>
          <a:bodyPr/>
          <a:lstStyle/>
          <a:p>
            <a:pPr eaLnBrk="1" hangingPunct="1"/>
            <a:r>
              <a:rPr lang="zh-CN" altLang="en-US" dirty="0"/>
              <a:t>例：回归</a:t>
            </a:r>
            <a:endParaRPr lang="en-US" altLang="en-US" dirty="0"/>
          </a:p>
        </p:txBody>
      </p:sp>
      <p:pic>
        <p:nvPicPr>
          <p:cNvPr id="8" name="Picture 2" descr="https://s3-ap-south-1.amazonaws.com/av-blog-media/wp-content/uploads/2018/0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3169920"/>
            <a:ext cx="6272555" cy="291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矩形 2"/>
              <p:cNvSpPr/>
              <p:nvPr/>
            </p:nvSpPr>
            <p:spPr>
              <a:xfrm>
                <a:off x="8987305" y="3178148"/>
                <a:ext cx="821314"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charset="0"/>
                              <a:ea typeface="Cambria Math" charset="0"/>
                              <a:cs typeface="Cambria Math" charset="0"/>
                            </a:rPr>
                            <m:t>𝜙</m:t>
                          </m:r>
                        </m:e>
                        <m:sub>
                          <m:r>
                            <a:rPr lang="en-US" altLang="zh-CN" i="1">
                              <a:latin typeface="Cambria Math" charset="0"/>
                            </a:rPr>
                            <m:t>1</m:t>
                          </m:r>
                        </m:sub>
                      </m:sSub>
                      <m:d>
                        <m:dPr>
                          <m:ctrlPr>
                            <a:rPr lang="mr-IN" altLang="zh-CN" i="1">
                              <a:latin typeface="Cambria Math" panose="02040503050406030204" pitchFamily="18" charset="0"/>
                            </a:rPr>
                          </m:ctrlPr>
                        </m:dPr>
                        <m:e>
                          <m:r>
                            <a:rPr kumimoji="1" lang="en-US" altLang="zh-CN" b="1" i="1">
                              <a:latin typeface="Cambria Math" charset="0"/>
                            </a:rPr>
                            <m:t>𝒙</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8987305" y="3178148"/>
                <a:ext cx="821314" cy="369332"/>
              </a:xfrm>
              <a:prstGeom prst="rect">
                <a:avLst/>
              </a:prstGeom>
              <a:blipFill rotWithShape="0">
                <a:blip r:embed="rId4"/>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821654" y="3838546"/>
                <a:ext cx="1140569" cy="338554"/>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charset="0"/>
                            </a:rPr>
                            <m:t>𝑟</m:t>
                          </m:r>
                          <m:r>
                            <a:rPr kumimoji="1" lang="en-US" altLang="zh-CN" sz="1600" b="0" i="1" smtClean="0">
                              <a:solidFill>
                                <a:srgbClr val="09405E"/>
                              </a:solidFill>
                              <a:latin typeface="Cambria Math" charset="0"/>
                            </a:rPr>
                            <m:t>=</m:t>
                          </m:r>
                          <m:r>
                            <a:rPr lang="en-US" altLang="zh-CN" sz="1600" b="0" i="1" smtClean="0">
                              <a:latin typeface="Cambria Math" charset="0"/>
                            </a:rPr>
                            <m:t>𝑦</m:t>
                          </m:r>
                          <m:r>
                            <a:rPr lang="en-US" altLang="zh-CN" sz="1600" b="0" i="1" smtClean="0">
                              <a:latin typeface="Cambria Math" charset="0"/>
                            </a:rPr>
                            <m:t>−</m:t>
                          </m:r>
                          <m:r>
                            <a:rPr lang="en-US" altLang="zh-CN" sz="1600" b="0" i="1" smtClean="0">
                              <a:latin typeface="Cambria Math" charset="0"/>
                            </a:rPr>
                            <m:t>𝑓</m:t>
                          </m:r>
                        </m:e>
                        <m:sub>
                          <m:r>
                            <a:rPr lang="en-US" altLang="zh-CN" sz="1600" i="1">
                              <a:latin typeface="Cambria Math" charset="0"/>
                            </a:rPr>
                            <m:t>0</m:t>
                          </m:r>
                        </m:sub>
                      </m:sSub>
                    </m:oMath>
                  </m:oMathPara>
                </a14:m>
                <a:endParaRPr lang="zh-CN" altLang="en-US" sz="1600" dirty="0"/>
              </a:p>
            </p:txBody>
          </p:sp>
        </mc:Choice>
        <mc:Fallback xmlns="">
          <p:sp>
            <p:nvSpPr>
              <p:cNvPr id="10" name="矩形 9"/>
              <p:cNvSpPr>
                <a:spLocks noRot="1" noChangeAspect="1" noMove="1" noResize="1" noEditPoints="1" noAdjustHandles="1" noChangeArrowheads="1" noChangeShapeType="1" noTextEdit="1"/>
              </p:cNvSpPr>
              <p:nvPr/>
            </p:nvSpPr>
            <p:spPr>
              <a:xfrm>
                <a:off x="8821654" y="3838546"/>
                <a:ext cx="1140569" cy="338554"/>
              </a:xfrm>
              <a:prstGeom prst="rect">
                <a:avLst/>
              </a:prstGeom>
              <a:blipFill rotWithShape="0">
                <a:blip r:embed="rId5"/>
                <a:stretch>
                  <a:fillRect b="-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extLst>
                  <p:ext uri="{D42A27DB-BD31-4B8C-83A1-F6EECF244321}">
                    <p14:modId xmlns:p14="http://schemas.microsoft.com/office/powerpoint/2010/main" val="31080055"/>
                  </p:ext>
                </p:extLst>
              </p:nvPr>
            </p:nvGraphicFramePr>
            <p:xfrm>
              <a:off x="630236" y="3169920"/>
              <a:ext cx="5837489" cy="3688080"/>
            </p:xfrm>
            <a:graphic>
              <a:graphicData uri="http://schemas.openxmlformats.org/drawingml/2006/table">
                <a:tbl>
                  <a:tblPr firstRow="1" bandRow="1">
                    <a:tableStyleId>{5C22544A-7EE6-4342-B048-85BDC9FD1C3A}</a:tableStyleId>
                  </a:tblPr>
                  <a:tblGrid>
                    <a:gridCol w="833927">
                      <a:extLst>
                        <a:ext uri="{9D8B030D-6E8A-4147-A177-3AD203B41FA5}">
                          <a16:colId xmlns:a16="http://schemas.microsoft.com/office/drawing/2014/main" val="20000"/>
                        </a:ext>
                      </a:extLst>
                    </a:gridCol>
                    <a:gridCol w="920896">
                      <a:extLst>
                        <a:ext uri="{9D8B030D-6E8A-4147-A177-3AD203B41FA5}">
                          <a16:colId xmlns:a16="http://schemas.microsoft.com/office/drawing/2014/main" val="20001"/>
                        </a:ext>
                      </a:extLst>
                    </a:gridCol>
                    <a:gridCol w="746958">
                      <a:extLst>
                        <a:ext uri="{9D8B030D-6E8A-4147-A177-3AD203B41FA5}">
                          <a16:colId xmlns:a16="http://schemas.microsoft.com/office/drawing/2014/main" val="20002"/>
                        </a:ext>
                      </a:extLst>
                    </a:gridCol>
                    <a:gridCol w="833927">
                      <a:extLst>
                        <a:ext uri="{9D8B030D-6E8A-4147-A177-3AD203B41FA5}">
                          <a16:colId xmlns:a16="http://schemas.microsoft.com/office/drawing/2014/main" val="20003"/>
                        </a:ext>
                      </a:extLst>
                    </a:gridCol>
                    <a:gridCol w="833927">
                      <a:extLst>
                        <a:ext uri="{9D8B030D-6E8A-4147-A177-3AD203B41FA5}">
                          <a16:colId xmlns:a16="http://schemas.microsoft.com/office/drawing/2014/main" val="20004"/>
                        </a:ext>
                      </a:extLst>
                    </a:gridCol>
                    <a:gridCol w="833927">
                      <a:extLst>
                        <a:ext uri="{9D8B030D-6E8A-4147-A177-3AD203B41FA5}">
                          <a16:colId xmlns:a16="http://schemas.microsoft.com/office/drawing/2014/main" val="20005"/>
                        </a:ext>
                      </a:extLst>
                    </a:gridCol>
                    <a:gridCol w="833927">
                      <a:extLst>
                        <a:ext uri="{9D8B030D-6E8A-4147-A177-3AD203B41FA5}">
                          <a16:colId xmlns:a16="http://schemas.microsoft.com/office/drawing/2014/main" val="20006"/>
                        </a:ext>
                      </a:extLst>
                    </a:gridCol>
                  </a:tblGrid>
                  <a:tr h="330970">
                    <a:tc>
                      <a:txBody>
                        <a:bodyPr/>
                        <a:lstStyle/>
                        <a:p>
                          <a:r>
                            <a:rPr lang="en-US" altLang="zh-CN" sz="1600" dirty="0"/>
                            <a:t>Years(</a:t>
                          </a:r>
                          <a14:m>
                            <m:oMath xmlns:m="http://schemas.openxmlformats.org/officeDocument/2006/math">
                              <m:r>
                                <a:rPr lang="en-US" altLang="zh-CN" sz="1600" i="1" dirty="0" smtClean="0">
                                  <a:latin typeface="Cambria Math" charset="0"/>
                                </a:rPr>
                                <m:t>𝑥</m:t>
                              </m:r>
                            </m:oMath>
                          </a14:m>
                          <a:r>
                            <a:rPr lang="en-US" altLang="zh-CN" sz="1600" dirty="0"/>
                            <a:t>)</a:t>
                          </a:r>
                          <a:endParaRPr lang="zh-CN" altLang="en-US" sz="1600" dirty="0"/>
                        </a:p>
                      </a:txBody>
                      <a:tcPr/>
                    </a:tc>
                    <a:tc>
                      <a:txBody>
                        <a:bodyPr/>
                        <a:lstStyle/>
                        <a:p>
                          <a:r>
                            <a:rPr lang="en-US" altLang="zh-CN" sz="1600" dirty="0"/>
                            <a:t>Salary(</a:t>
                          </a:r>
                          <a14:m>
                            <m:oMath xmlns:m="http://schemas.openxmlformats.org/officeDocument/2006/math">
                              <m:r>
                                <a:rPr lang="en-US" altLang="zh-CN" sz="1600" i="1" dirty="0" smtClean="0">
                                  <a:latin typeface="Cambria Math" charset="0"/>
                                </a:rPr>
                                <m:t>𝑦</m:t>
                              </m:r>
                            </m:oMath>
                          </a14:m>
                          <a:r>
                            <a:rPr lang="en-US" altLang="zh-CN" sz="1600" dirty="0"/>
                            <a:t>)</a:t>
                          </a:r>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charset="0"/>
                                      </a:rPr>
                                      <m:t>𝑓</m:t>
                                    </m:r>
                                  </m:e>
                                  <m:sub>
                                    <m:r>
                                      <a:rPr lang="en-US" altLang="zh-CN" sz="1600" b="0" i="1" smtClean="0">
                                        <a:latin typeface="Cambria Math" charset="0"/>
                                      </a:rPr>
                                      <m:t>0</m:t>
                                    </m:r>
                                  </m:sub>
                                </m:sSub>
                              </m:oMath>
                            </m:oMathPara>
                          </a14:m>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charset="0"/>
                                      </a:rPr>
                                      <m:t>𝑦</m:t>
                                    </m:r>
                                    <m:r>
                                      <a:rPr lang="en-US" altLang="zh-CN" sz="1600" b="0" i="1" smtClean="0">
                                        <a:latin typeface="Cambria Math" charset="0"/>
                                      </a:rPr>
                                      <m:t>−</m:t>
                                    </m:r>
                                    <m:r>
                                      <a:rPr lang="en-US" altLang="zh-CN" sz="1600" b="0" i="1" smtClean="0">
                                        <a:latin typeface="Cambria Math" charset="0"/>
                                      </a:rPr>
                                      <m:t>𝑓</m:t>
                                    </m:r>
                                  </m:e>
                                  <m:sub>
                                    <m:r>
                                      <a:rPr lang="en-US" altLang="zh-CN" sz="1600" i="1">
                                        <a:latin typeface="Cambria Math" charset="0"/>
                                      </a:rPr>
                                      <m:t>0</m:t>
                                    </m:r>
                                  </m:sub>
                                </m:sSub>
                              </m:oMath>
                            </m:oMathPara>
                          </a14:m>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smtClean="0">
                                        <a:latin typeface="Cambria Math" charset="0"/>
                                        <a:ea typeface="Cambria Math" charset="0"/>
                                        <a:cs typeface="Cambria Math" charset="0"/>
                                      </a:rPr>
                                      <m:t>𝜙</m:t>
                                    </m:r>
                                  </m:e>
                                  <m:sub>
                                    <m:r>
                                      <a:rPr lang="en-US" altLang="zh-CN" sz="1600" b="0" i="1" smtClean="0">
                                        <a:latin typeface="Cambria Math" charset="0"/>
                                      </a:rPr>
                                      <m:t>1</m:t>
                                    </m:r>
                                  </m:sub>
                                </m:sSub>
                              </m:oMath>
                            </m:oMathPara>
                          </a14:m>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charset="0"/>
                                      </a:rPr>
                                      <m:t>𝑓</m:t>
                                    </m:r>
                                  </m:e>
                                  <m:sub>
                                    <m:r>
                                      <a:rPr lang="en-US" altLang="zh-CN" sz="1600" b="0" i="1" smtClean="0">
                                        <a:latin typeface="Cambria Math" charset="0"/>
                                      </a:rPr>
                                      <m:t>1</m:t>
                                    </m:r>
                                  </m:sub>
                                </m:sSub>
                              </m:oMath>
                            </m:oMathPara>
                          </a14:m>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charset="0"/>
                                      </a:rPr>
                                      <m:t>𝑦</m:t>
                                    </m:r>
                                    <m:r>
                                      <a:rPr lang="en-US" altLang="zh-CN" sz="1600" b="0" i="1" smtClean="0">
                                        <a:latin typeface="Cambria Math" charset="0"/>
                                      </a:rPr>
                                      <m:t>−</m:t>
                                    </m:r>
                                    <m:r>
                                      <a:rPr lang="en-US" altLang="zh-CN" sz="1600" b="0" i="1" smtClean="0">
                                        <a:latin typeface="Cambria Math" charset="0"/>
                                      </a:rPr>
                                      <m:t>𝑓</m:t>
                                    </m:r>
                                  </m:e>
                                  <m:sub>
                                    <m:r>
                                      <a:rPr lang="en-US" altLang="zh-CN" sz="1600" b="1" i="1" smtClean="0">
                                        <a:latin typeface="Cambria Math" charset="0"/>
                                      </a:rPr>
                                      <m:t>𝟏</m:t>
                                    </m:r>
                                  </m:sub>
                                </m:sSub>
                              </m:oMath>
                            </m:oMathPara>
                          </a14:m>
                          <a:endParaRPr lang="zh-CN" altLang="en-US" sz="1600" dirty="0"/>
                        </a:p>
                      </a:txBody>
                      <a:tcPr/>
                    </a:tc>
                    <a:extLst>
                      <a:ext uri="{0D108BD9-81ED-4DB2-BD59-A6C34878D82A}">
                        <a16:rowId xmlns:a16="http://schemas.microsoft.com/office/drawing/2014/main" val="10000"/>
                      </a:ext>
                    </a:extLst>
                  </a:tr>
                  <a:tr h="330970">
                    <a:tc>
                      <a:txBody>
                        <a:bodyPr/>
                        <a:lstStyle/>
                        <a:p>
                          <a:r>
                            <a:rPr lang="en-US" altLang="zh-CN" sz="1600" dirty="0"/>
                            <a:t>5</a:t>
                          </a:r>
                          <a:endParaRPr lang="zh-CN" altLang="en-US" sz="1600" dirty="0"/>
                        </a:p>
                      </a:txBody>
                      <a:tcPr/>
                    </a:tc>
                    <a:tc>
                      <a:txBody>
                        <a:bodyPr/>
                        <a:lstStyle/>
                        <a:p>
                          <a:r>
                            <a:rPr lang="en-US" altLang="zh-CN" sz="1600" dirty="0"/>
                            <a:t>82</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-52</a:t>
                          </a:r>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r>
                                  <m:rPr>
                                    <m:brk m:alnAt="7"/>
                                  </m:rPr>
                                  <a:rPr kumimoji="1" lang="en-US" altLang="zh-CN" sz="1600" i="1" smtClean="0">
                                    <a:latin typeface="Cambria Math" charset="0"/>
                                  </a:rPr>
                                  <m:t>−</m:t>
                                </m:r>
                                <m:r>
                                  <a:rPr kumimoji="1" lang="en-US" altLang="zh-CN" sz="1600" i="1">
                                    <a:latin typeface="Cambria Math" charset="0"/>
                                  </a:rPr>
                                  <m:t>38.</m:t>
                                </m:r>
                                <m:r>
                                  <a:rPr kumimoji="1" lang="en-US" altLang="zh-CN" sz="1600" b="0" i="1" smtClean="0">
                                    <a:latin typeface="Cambria Math" charset="0"/>
                                  </a:rPr>
                                  <m:t>2</m:t>
                                </m:r>
                                <m:r>
                                  <a:rPr kumimoji="1" lang="en-US" altLang="zh-CN" sz="1600" i="1">
                                    <a:latin typeface="Cambria Math" charset="0"/>
                                  </a:rPr>
                                  <m:t>5</m:t>
                                </m:r>
                              </m:oMath>
                            </m:oMathPara>
                          </a14:m>
                          <a:endParaRPr lang="zh-CN" altLang="en-US" sz="1600" dirty="0"/>
                        </a:p>
                      </a:txBody>
                      <a:tcPr/>
                    </a:tc>
                    <a:tc>
                      <a:txBody>
                        <a:bodyPr/>
                        <a:lstStyle/>
                        <a:p>
                          <a:r>
                            <a:rPr lang="en-US" altLang="zh-CN" sz="1600" dirty="0"/>
                            <a:t>95.75</a:t>
                          </a:r>
                          <a:endParaRPr lang="zh-CN" altLang="en-US" sz="1600" dirty="0"/>
                        </a:p>
                      </a:txBody>
                      <a:tcPr/>
                    </a:tc>
                    <a:tc>
                      <a:txBody>
                        <a:bodyPr/>
                        <a:lstStyle/>
                        <a:p>
                          <a:r>
                            <a:rPr lang="en-US" altLang="zh-CN" sz="1600" dirty="0"/>
                            <a:t>-13.75</a:t>
                          </a:r>
                          <a:endParaRPr lang="zh-CN" altLang="en-US" sz="1600" dirty="0"/>
                        </a:p>
                      </a:txBody>
                      <a:tcPr/>
                    </a:tc>
                    <a:extLst>
                      <a:ext uri="{0D108BD9-81ED-4DB2-BD59-A6C34878D82A}">
                        <a16:rowId xmlns:a16="http://schemas.microsoft.com/office/drawing/2014/main" val="10001"/>
                      </a:ext>
                    </a:extLst>
                  </a:tr>
                  <a:tr h="330970">
                    <a:tc>
                      <a:txBody>
                        <a:bodyPr/>
                        <a:lstStyle/>
                        <a:p>
                          <a:r>
                            <a:rPr lang="en-US" altLang="zh-CN" sz="1600" dirty="0"/>
                            <a:t>7</a:t>
                          </a:r>
                          <a:endParaRPr lang="zh-CN" altLang="en-US" sz="1600" dirty="0"/>
                        </a:p>
                      </a:txBody>
                      <a:tcPr/>
                    </a:tc>
                    <a:tc>
                      <a:txBody>
                        <a:bodyPr/>
                        <a:lstStyle/>
                        <a:p>
                          <a:r>
                            <a:rPr lang="en-US" altLang="zh-CN" sz="1600" dirty="0"/>
                            <a:t>80</a:t>
                          </a:r>
                          <a:endParaRPr lang="zh-CN" altLang="en-US" sz="1600" dirty="0"/>
                        </a:p>
                      </a:txBody>
                      <a:tcPr/>
                    </a:tc>
                    <a:tc>
                      <a:txBody>
                        <a:bodyPr/>
                        <a:lstStyle/>
                        <a:p>
                          <a:r>
                            <a:rPr lang="en-US" altLang="zh-CN" sz="1600"/>
                            <a:t>134</a:t>
                          </a:r>
                          <a:endParaRPr lang="zh-CN" altLang="en-US" sz="1600" dirty="0"/>
                        </a:p>
                      </a:txBody>
                      <a:tcPr/>
                    </a:tc>
                    <a:tc>
                      <a:txBody>
                        <a:bodyPr/>
                        <a:lstStyle/>
                        <a:p>
                          <a:r>
                            <a:rPr lang="en-US" altLang="zh-CN" sz="1600" dirty="0"/>
                            <a:t>-54</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kumimoji="1" lang="en-US" altLang="zh-CN" sz="1600" i="1" smtClean="0">
                                    <a:latin typeface="Cambria Math" charset="0"/>
                                  </a:rPr>
                                  <m:t>−</m:t>
                                </m:r>
                                <m:r>
                                  <a:rPr kumimoji="1" lang="en-US" altLang="zh-CN" sz="1600" i="1">
                                    <a:latin typeface="Cambria Math" charset="0"/>
                                  </a:rPr>
                                  <m:t>38.</m:t>
                                </m:r>
                                <m:r>
                                  <a:rPr kumimoji="1" lang="en-US" altLang="zh-CN" sz="1600" b="0" i="1" smtClean="0">
                                    <a:latin typeface="Cambria Math" charset="0"/>
                                  </a:rPr>
                                  <m:t>2</m:t>
                                </m:r>
                                <m:r>
                                  <a:rPr kumimoji="1" lang="en-US" altLang="zh-CN" sz="1600" i="1">
                                    <a:latin typeface="Cambria Math" charset="0"/>
                                  </a:rPr>
                                  <m:t>5</m:t>
                                </m:r>
                              </m:oMath>
                            </m:oMathPara>
                          </a14:m>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95.75</a:t>
                          </a:r>
                          <a:endParaRPr lang="zh-CN" altLang="en-US" sz="1600" dirty="0"/>
                        </a:p>
                      </a:txBody>
                      <a:tcPr/>
                    </a:tc>
                    <a:tc>
                      <a:txBody>
                        <a:bodyPr/>
                        <a:lstStyle/>
                        <a:p>
                          <a:r>
                            <a:rPr lang="en-US" altLang="zh-CN" sz="1600" dirty="0"/>
                            <a:t>-15.75</a:t>
                          </a:r>
                          <a:endParaRPr lang="zh-CN" altLang="en-US" sz="1600" dirty="0"/>
                        </a:p>
                      </a:txBody>
                      <a:tcPr/>
                    </a:tc>
                    <a:extLst>
                      <a:ext uri="{0D108BD9-81ED-4DB2-BD59-A6C34878D82A}">
                        <a16:rowId xmlns:a16="http://schemas.microsoft.com/office/drawing/2014/main" val="10002"/>
                      </a:ext>
                    </a:extLst>
                  </a:tr>
                  <a:tr h="330970">
                    <a:tc>
                      <a:txBody>
                        <a:bodyPr/>
                        <a:lstStyle/>
                        <a:p>
                          <a:r>
                            <a:rPr lang="en-US" altLang="zh-CN" sz="1600" dirty="0"/>
                            <a:t>12</a:t>
                          </a:r>
                          <a:endParaRPr lang="zh-CN" altLang="en-US" sz="1600" dirty="0"/>
                        </a:p>
                      </a:txBody>
                      <a:tcPr/>
                    </a:tc>
                    <a:tc>
                      <a:txBody>
                        <a:bodyPr/>
                        <a:lstStyle/>
                        <a:p>
                          <a:r>
                            <a:rPr lang="en-US" altLang="zh-CN" sz="1600" dirty="0"/>
                            <a:t>103</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-31</a:t>
                          </a:r>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r>
                                  <m:rPr>
                                    <m:brk m:alnAt="7"/>
                                  </m:rPr>
                                  <a:rPr kumimoji="1" lang="en-US" altLang="zh-CN" sz="1600" i="1" smtClean="0">
                                    <a:latin typeface="Cambria Math" charset="0"/>
                                  </a:rPr>
                                  <m:t>−</m:t>
                                </m:r>
                                <m:r>
                                  <a:rPr kumimoji="1" lang="en-US" altLang="zh-CN" sz="1600" i="1">
                                    <a:latin typeface="Cambria Math" charset="0"/>
                                  </a:rPr>
                                  <m:t>38.</m:t>
                                </m:r>
                                <m:r>
                                  <a:rPr kumimoji="1" lang="en-US" altLang="zh-CN" sz="1600" b="0" i="1" smtClean="0">
                                    <a:latin typeface="Cambria Math" charset="0"/>
                                  </a:rPr>
                                  <m:t>2</m:t>
                                </m:r>
                                <m:r>
                                  <a:rPr kumimoji="1" lang="en-US" altLang="zh-CN" sz="1600" i="1">
                                    <a:latin typeface="Cambria Math" charset="0"/>
                                  </a:rPr>
                                  <m:t>5</m:t>
                                </m:r>
                              </m:oMath>
                            </m:oMathPara>
                          </a14:m>
                          <a:endParaRPr lang="zh-CN" altLang="en-US" sz="1600" dirty="0"/>
                        </a:p>
                      </a:txBody>
                      <a:tcPr/>
                    </a:tc>
                    <a:tc>
                      <a:txBody>
                        <a:bodyPr/>
                        <a:lstStyle/>
                        <a:p>
                          <a:r>
                            <a:rPr lang="en-US" altLang="zh-CN" sz="1600" dirty="0"/>
                            <a:t>95.75</a:t>
                          </a:r>
                          <a:endParaRPr lang="zh-CN" altLang="en-US" sz="1600" dirty="0"/>
                        </a:p>
                      </a:txBody>
                      <a:tcPr/>
                    </a:tc>
                    <a:tc>
                      <a:txBody>
                        <a:bodyPr/>
                        <a:lstStyle/>
                        <a:p>
                          <a:r>
                            <a:rPr lang="en-US" altLang="zh-CN" sz="1600" dirty="0"/>
                            <a:t>7.25</a:t>
                          </a:r>
                          <a:endParaRPr lang="zh-CN" altLang="en-US" sz="1600" dirty="0"/>
                        </a:p>
                      </a:txBody>
                      <a:tcPr/>
                    </a:tc>
                    <a:extLst>
                      <a:ext uri="{0D108BD9-81ED-4DB2-BD59-A6C34878D82A}">
                        <a16:rowId xmlns:a16="http://schemas.microsoft.com/office/drawing/2014/main" val="10003"/>
                      </a:ext>
                    </a:extLst>
                  </a:tr>
                  <a:tr h="330970">
                    <a:tc>
                      <a:txBody>
                        <a:bodyPr/>
                        <a:lstStyle/>
                        <a:p>
                          <a:r>
                            <a:rPr lang="en-US" altLang="zh-CN" sz="1600" dirty="0"/>
                            <a:t>23</a:t>
                          </a:r>
                          <a:endParaRPr lang="zh-CN" altLang="en-US" sz="1600" dirty="0"/>
                        </a:p>
                      </a:txBody>
                      <a:tcPr/>
                    </a:tc>
                    <a:tc>
                      <a:txBody>
                        <a:bodyPr/>
                        <a:lstStyle/>
                        <a:p>
                          <a:r>
                            <a:rPr lang="en-US" altLang="zh-CN" sz="1600" dirty="0"/>
                            <a:t>118</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-16</a:t>
                          </a:r>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r>
                                  <m:rPr>
                                    <m:brk m:alnAt="7"/>
                                  </m:rPr>
                                  <a:rPr kumimoji="1" lang="en-US" altLang="zh-CN" sz="1600" i="1" smtClean="0">
                                    <a:latin typeface="Cambria Math" charset="0"/>
                                  </a:rPr>
                                  <m:t>−</m:t>
                                </m:r>
                                <m:r>
                                  <a:rPr kumimoji="1" lang="en-US" altLang="zh-CN" sz="1600" i="1">
                                    <a:latin typeface="Cambria Math" charset="0"/>
                                  </a:rPr>
                                  <m:t>38.</m:t>
                                </m:r>
                                <m:r>
                                  <a:rPr kumimoji="1" lang="en-US" altLang="zh-CN" sz="1600" b="0" i="1" smtClean="0">
                                    <a:latin typeface="Cambria Math" charset="0"/>
                                  </a:rPr>
                                  <m:t>2</m:t>
                                </m:r>
                                <m:r>
                                  <a:rPr kumimoji="1" lang="en-US" altLang="zh-CN" sz="1600" i="1">
                                    <a:latin typeface="Cambria Math" charset="0"/>
                                  </a:rPr>
                                  <m:t>5</m:t>
                                </m:r>
                              </m:oMath>
                            </m:oMathPara>
                          </a14:m>
                          <a:endParaRPr lang="zh-CN" altLang="en-US" sz="1600" dirty="0"/>
                        </a:p>
                      </a:txBody>
                      <a:tcPr/>
                    </a:tc>
                    <a:tc>
                      <a:txBody>
                        <a:bodyPr/>
                        <a:lstStyle/>
                        <a:p>
                          <a:r>
                            <a:rPr lang="en-US" altLang="zh-CN" sz="1600" dirty="0"/>
                            <a:t>95.75</a:t>
                          </a:r>
                          <a:endParaRPr lang="zh-CN" altLang="en-US" sz="1600" dirty="0"/>
                        </a:p>
                      </a:txBody>
                      <a:tcPr/>
                    </a:tc>
                    <a:tc>
                      <a:txBody>
                        <a:bodyPr/>
                        <a:lstStyle/>
                        <a:p>
                          <a:r>
                            <a:rPr lang="en-US" altLang="zh-CN" sz="1600" dirty="0"/>
                            <a:t>22.25</a:t>
                          </a:r>
                          <a:endParaRPr lang="zh-CN" altLang="en-US" sz="1600" dirty="0"/>
                        </a:p>
                      </a:txBody>
                      <a:tcPr/>
                    </a:tc>
                    <a:extLst>
                      <a:ext uri="{0D108BD9-81ED-4DB2-BD59-A6C34878D82A}">
                        <a16:rowId xmlns:a16="http://schemas.microsoft.com/office/drawing/2014/main" val="10004"/>
                      </a:ext>
                    </a:extLst>
                  </a:tr>
                  <a:tr h="330970">
                    <a:tc>
                      <a:txBody>
                        <a:bodyPr/>
                        <a:lstStyle/>
                        <a:p>
                          <a:r>
                            <a:rPr lang="en-US" altLang="zh-CN" sz="1600" dirty="0"/>
                            <a:t>25</a:t>
                          </a:r>
                          <a:endParaRPr lang="zh-CN" altLang="en-US" sz="1600" dirty="0"/>
                        </a:p>
                      </a:txBody>
                      <a:tcPr/>
                    </a:tc>
                    <a:tc>
                      <a:txBody>
                        <a:bodyPr/>
                        <a:lstStyle/>
                        <a:p>
                          <a:r>
                            <a:rPr lang="en-US" altLang="zh-CN" sz="1600" dirty="0"/>
                            <a:t>172</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38</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12.5</a:t>
                          </a:r>
                          <a:endParaRPr lang="zh-CN" altLang="en-US" sz="1600" dirty="0"/>
                        </a:p>
                      </a:txBody>
                      <a:tcPr/>
                    </a:tc>
                    <a:extLst>
                      <a:ext uri="{0D108BD9-81ED-4DB2-BD59-A6C34878D82A}">
                        <a16:rowId xmlns:a16="http://schemas.microsoft.com/office/drawing/2014/main" val="10005"/>
                      </a:ext>
                    </a:extLst>
                  </a:tr>
                  <a:tr h="330970">
                    <a:tc>
                      <a:txBody>
                        <a:bodyPr/>
                        <a:lstStyle/>
                        <a:p>
                          <a:r>
                            <a:rPr lang="en-US" altLang="zh-CN" sz="1600" dirty="0"/>
                            <a:t>28</a:t>
                          </a:r>
                          <a:endParaRPr lang="zh-CN" altLang="en-US" sz="1600" dirty="0"/>
                        </a:p>
                      </a:txBody>
                      <a:tcPr/>
                    </a:tc>
                    <a:tc>
                      <a:txBody>
                        <a:bodyPr/>
                        <a:lstStyle/>
                        <a:p>
                          <a:r>
                            <a:rPr lang="en-US" altLang="zh-CN" sz="1600" dirty="0"/>
                            <a:t>127</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-7</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-32.5</a:t>
                          </a:r>
                          <a:endParaRPr lang="zh-CN" altLang="en-US" sz="1600" dirty="0"/>
                        </a:p>
                      </a:txBody>
                      <a:tcPr/>
                    </a:tc>
                    <a:extLst>
                      <a:ext uri="{0D108BD9-81ED-4DB2-BD59-A6C34878D82A}">
                        <a16:rowId xmlns:a16="http://schemas.microsoft.com/office/drawing/2014/main" val="10006"/>
                      </a:ext>
                    </a:extLst>
                  </a:tr>
                  <a:tr h="330970">
                    <a:tc>
                      <a:txBody>
                        <a:bodyPr/>
                        <a:lstStyle/>
                        <a:p>
                          <a:r>
                            <a:rPr lang="en-US" altLang="zh-CN" sz="1600" dirty="0"/>
                            <a:t>29</a:t>
                          </a:r>
                          <a:endParaRPr lang="zh-CN" altLang="en-US" sz="1600" dirty="0"/>
                        </a:p>
                      </a:txBody>
                      <a:tcPr/>
                    </a:tc>
                    <a:tc>
                      <a:txBody>
                        <a:bodyPr/>
                        <a:lstStyle/>
                        <a:p>
                          <a:r>
                            <a:rPr lang="en-US" altLang="zh-CN" sz="1600" dirty="0"/>
                            <a:t>204</a:t>
                          </a:r>
                          <a:endParaRPr lang="zh-CN" altLang="en-US" sz="1600" dirty="0"/>
                        </a:p>
                      </a:txBody>
                      <a:tcPr/>
                    </a:tc>
                    <a:tc>
                      <a:txBody>
                        <a:bodyPr/>
                        <a:lstStyle/>
                        <a:p>
                          <a:r>
                            <a:rPr lang="en-US" altLang="zh-CN" sz="1600"/>
                            <a:t>134</a:t>
                          </a:r>
                          <a:endParaRPr lang="zh-CN" altLang="en-US" sz="1600" dirty="0"/>
                        </a:p>
                      </a:txBody>
                      <a:tcPr/>
                    </a:tc>
                    <a:tc>
                      <a:txBody>
                        <a:bodyPr/>
                        <a:lstStyle/>
                        <a:p>
                          <a:r>
                            <a:rPr lang="en-US" altLang="zh-CN" sz="1600" dirty="0"/>
                            <a:t>70</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44.5</a:t>
                          </a:r>
                          <a:endParaRPr lang="zh-CN" altLang="en-US" sz="1600" dirty="0"/>
                        </a:p>
                      </a:txBody>
                      <a:tcPr/>
                    </a:tc>
                    <a:extLst>
                      <a:ext uri="{0D108BD9-81ED-4DB2-BD59-A6C34878D82A}">
                        <a16:rowId xmlns:a16="http://schemas.microsoft.com/office/drawing/2014/main" val="10007"/>
                      </a:ext>
                    </a:extLst>
                  </a:tr>
                  <a:tr h="330970">
                    <a:tc>
                      <a:txBody>
                        <a:bodyPr/>
                        <a:lstStyle/>
                        <a:p>
                          <a:r>
                            <a:rPr lang="en-US" altLang="zh-CN" sz="1600" dirty="0"/>
                            <a:t>34</a:t>
                          </a:r>
                          <a:endParaRPr lang="zh-CN" altLang="en-US" sz="1600" dirty="0"/>
                        </a:p>
                      </a:txBody>
                      <a:tcPr/>
                    </a:tc>
                    <a:tc>
                      <a:txBody>
                        <a:bodyPr/>
                        <a:lstStyle/>
                        <a:p>
                          <a:r>
                            <a:rPr lang="en-US" altLang="zh-CN" sz="1600" dirty="0"/>
                            <a:t>189</a:t>
                          </a:r>
                          <a:endParaRPr lang="zh-CN" altLang="en-US" sz="1600" dirty="0"/>
                        </a:p>
                      </a:txBody>
                      <a:tcPr/>
                    </a:tc>
                    <a:tc>
                      <a:txBody>
                        <a:bodyPr/>
                        <a:lstStyle/>
                        <a:p>
                          <a:r>
                            <a:rPr lang="en-US" altLang="zh-CN" sz="1600"/>
                            <a:t>134</a:t>
                          </a:r>
                          <a:endParaRPr lang="zh-CN" altLang="en-US" sz="1600" dirty="0"/>
                        </a:p>
                      </a:txBody>
                      <a:tcPr/>
                    </a:tc>
                    <a:tc>
                      <a:txBody>
                        <a:bodyPr/>
                        <a:lstStyle/>
                        <a:p>
                          <a:r>
                            <a:rPr lang="en-US" altLang="zh-CN" sz="1600" dirty="0"/>
                            <a:t>55</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29.5</a:t>
                          </a:r>
                          <a:endParaRPr lang="zh-CN" altLang="en-US" sz="1600" dirty="0"/>
                        </a:p>
                      </a:txBody>
                      <a:tcPr/>
                    </a:tc>
                    <a:extLst>
                      <a:ext uri="{0D108BD9-81ED-4DB2-BD59-A6C34878D82A}">
                        <a16:rowId xmlns:a16="http://schemas.microsoft.com/office/drawing/2014/main" val="10008"/>
                      </a:ext>
                    </a:extLst>
                  </a:tr>
                  <a:tr h="330970">
                    <a:tc>
                      <a:txBody>
                        <a:bodyPr/>
                        <a:lstStyle/>
                        <a:p>
                          <a:r>
                            <a:rPr lang="en-US" altLang="zh-CN" sz="1600" dirty="0"/>
                            <a:t>35</a:t>
                          </a:r>
                          <a:endParaRPr lang="zh-CN" altLang="en-US" sz="1600" dirty="0"/>
                        </a:p>
                      </a:txBody>
                      <a:tcPr/>
                    </a:tc>
                    <a:tc>
                      <a:txBody>
                        <a:bodyPr/>
                        <a:lstStyle/>
                        <a:p>
                          <a:r>
                            <a:rPr lang="en-US" altLang="zh-CN" sz="1600" dirty="0"/>
                            <a:t>99</a:t>
                          </a:r>
                          <a:endParaRPr lang="zh-CN" altLang="en-US" sz="1600" dirty="0"/>
                        </a:p>
                      </a:txBody>
                      <a:tcPr/>
                    </a:tc>
                    <a:tc>
                      <a:txBody>
                        <a:bodyPr/>
                        <a:lstStyle/>
                        <a:p>
                          <a:r>
                            <a:rPr lang="en-US" altLang="zh-CN" sz="1600"/>
                            <a:t>134</a:t>
                          </a:r>
                          <a:endParaRPr lang="zh-CN" altLang="en-US" sz="1600" dirty="0"/>
                        </a:p>
                      </a:txBody>
                      <a:tcPr/>
                    </a:tc>
                    <a:tc>
                      <a:txBody>
                        <a:bodyPr/>
                        <a:lstStyle/>
                        <a:p>
                          <a:r>
                            <a:rPr lang="en-US" altLang="zh-CN" sz="1600" dirty="0"/>
                            <a:t>-35</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-60.5</a:t>
                          </a:r>
                          <a:endParaRPr lang="zh-CN" altLang="en-US" sz="1600" dirty="0"/>
                        </a:p>
                      </a:txBody>
                      <a:tcPr/>
                    </a:tc>
                    <a:extLst>
                      <a:ext uri="{0D108BD9-81ED-4DB2-BD59-A6C34878D82A}">
                        <a16:rowId xmlns:a16="http://schemas.microsoft.com/office/drawing/2014/main" val="10009"/>
                      </a:ext>
                    </a:extLst>
                  </a:tr>
                  <a:tr h="330970">
                    <a:tc>
                      <a:txBody>
                        <a:bodyPr/>
                        <a:lstStyle/>
                        <a:p>
                          <a:r>
                            <a:rPr lang="en-US" altLang="zh-CN" sz="1600" dirty="0"/>
                            <a:t>40</a:t>
                          </a:r>
                          <a:endParaRPr lang="zh-CN" altLang="en-US" sz="1600" dirty="0"/>
                        </a:p>
                      </a:txBody>
                      <a:tcPr/>
                    </a:tc>
                    <a:tc>
                      <a:txBody>
                        <a:bodyPr/>
                        <a:lstStyle/>
                        <a:p>
                          <a:r>
                            <a:rPr lang="en-US" altLang="zh-CN" sz="1600" dirty="0"/>
                            <a:t>166</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32</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6.5</a:t>
                          </a:r>
                          <a:endParaRPr lang="zh-CN" altLang="en-US" sz="1600" dirty="0"/>
                        </a:p>
                      </a:txBody>
                      <a:tcPr/>
                    </a:tc>
                    <a:extLst>
                      <a:ext uri="{0D108BD9-81ED-4DB2-BD59-A6C34878D82A}">
                        <a16:rowId xmlns:a16="http://schemas.microsoft.com/office/drawing/2014/main" val="10010"/>
                      </a:ext>
                    </a:extLst>
                  </a:tr>
                </a:tbl>
              </a:graphicData>
            </a:graphic>
          </p:graphicFrame>
        </mc:Choice>
        <mc:Fallback xmlns="">
          <p:graphicFrame>
            <p:nvGraphicFramePr>
              <p:cNvPr id="18" name="表格 17"/>
              <p:cNvGraphicFramePr>
                <a:graphicFrameLocks noGrp="1"/>
              </p:cNvGraphicFramePr>
              <p:nvPr>
                <p:extLst>
                  <p:ext uri="{D42A27DB-BD31-4B8C-83A1-F6EECF244321}">
                    <p14:modId xmlns:p14="http://schemas.microsoft.com/office/powerpoint/2010/main" val="31080055"/>
                  </p:ext>
                </p:extLst>
              </p:nvPr>
            </p:nvGraphicFramePr>
            <p:xfrm>
              <a:off x="630236" y="3169920"/>
              <a:ext cx="5837489" cy="3688080"/>
            </p:xfrm>
            <a:graphic>
              <a:graphicData uri="http://schemas.openxmlformats.org/drawingml/2006/table">
                <a:tbl>
                  <a:tblPr firstRow="1" bandRow="1">
                    <a:tableStyleId>{5C22544A-7EE6-4342-B048-85BDC9FD1C3A}</a:tableStyleId>
                  </a:tblPr>
                  <a:tblGrid>
                    <a:gridCol w="833927"/>
                    <a:gridCol w="920896"/>
                    <a:gridCol w="746958"/>
                    <a:gridCol w="833927"/>
                    <a:gridCol w="833927"/>
                    <a:gridCol w="833927"/>
                    <a:gridCol w="833927"/>
                  </a:tblGrid>
                  <a:tr h="335280">
                    <a:tc>
                      <a:txBody>
                        <a:bodyPr/>
                        <a:lstStyle/>
                        <a:p>
                          <a:endParaRPr lang="zh-CN"/>
                        </a:p>
                      </a:txBody>
                      <a:tcPr>
                        <a:blipFill rotWithShape="0">
                          <a:blip r:embed="rId6"/>
                          <a:stretch>
                            <a:fillRect l="-730" t="-5455" r="-602920" b="-1023636"/>
                          </a:stretch>
                        </a:blipFill>
                      </a:tcPr>
                    </a:tc>
                    <a:tc>
                      <a:txBody>
                        <a:bodyPr/>
                        <a:lstStyle/>
                        <a:p>
                          <a:endParaRPr lang="zh-CN"/>
                        </a:p>
                      </a:txBody>
                      <a:tcPr>
                        <a:blipFill rotWithShape="0">
                          <a:blip r:embed="rId6"/>
                          <a:stretch>
                            <a:fillRect l="-91391" t="-5455" r="-447020" b="-1023636"/>
                          </a:stretch>
                        </a:blipFill>
                      </a:tcPr>
                    </a:tc>
                    <a:tc>
                      <a:txBody>
                        <a:bodyPr/>
                        <a:lstStyle/>
                        <a:p>
                          <a:endParaRPr lang="zh-CN"/>
                        </a:p>
                      </a:txBody>
                      <a:tcPr>
                        <a:blipFill rotWithShape="0">
                          <a:blip r:embed="rId6"/>
                          <a:stretch>
                            <a:fillRect l="-234959" t="-5455" r="-448780" b="-1023636"/>
                          </a:stretch>
                        </a:blipFill>
                      </a:tcPr>
                    </a:tc>
                    <a:tc>
                      <a:txBody>
                        <a:bodyPr/>
                        <a:lstStyle/>
                        <a:p>
                          <a:endParaRPr lang="zh-CN"/>
                        </a:p>
                      </a:txBody>
                      <a:tcPr>
                        <a:blipFill rotWithShape="0">
                          <a:blip r:embed="rId6"/>
                          <a:stretch>
                            <a:fillRect l="-302941" t="-5455" r="-305882" b="-1023636"/>
                          </a:stretch>
                        </a:blipFill>
                      </a:tcPr>
                    </a:tc>
                    <a:tc>
                      <a:txBody>
                        <a:bodyPr/>
                        <a:lstStyle/>
                        <a:p>
                          <a:endParaRPr lang="zh-CN"/>
                        </a:p>
                      </a:txBody>
                      <a:tcPr>
                        <a:blipFill rotWithShape="0">
                          <a:blip r:embed="rId6"/>
                          <a:stretch>
                            <a:fillRect l="-400000" t="-5455" r="-203650" b="-1023636"/>
                          </a:stretch>
                        </a:blipFill>
                      </a:tcPr>
                    </a:tc>
                    <a:tc>
                      <a:txBody>
                        <a:bodyPr/>
                        <a:lstStyle/>
                        <a:p>
                          <a:endParaRPr lang="zh-CN"/>
                        </a:p>
                      </a:txBody>
                      <a:tcPr>
                        <a:blipFill rotWithShape="0">
                          <a:blip r:embed="rId6"/>
                          <a:stretch>
                            <a:fillRect l="-500000" t="-5455" r="-103650" b="-1023636"/>
                          </a:stretch>
                        </a:blipFill>
                      </a:tcPr>
                    </a:tc>
                    <a:tc>
                      <a:txBody>
                        <a:bodyPr/>
                        <a:lstStyle/>
                        <a:p>
                          <a:endParaRPr lang="zh-CN"/>
                        </a:p>
                      </a:txBody>
                      <a:tcPr>
                        <a:blipFill rotWithShape="0">
                          <a:blip r:embed="rId6"/>
                          <a:stretch>
                            <a:fillRect l="-600000" t="-5455" r="-3650" b="-1023636"/>
                          </a:stretch>
                        </a:blipFill>
                      </a:tcPr>
                    </a:tc>
                  </a:tr>
                  <a:tr h="335280">
                    <a:tc>
                      <a:txBody>
                        <a:bodyPr/>
                        <a:lstStyle/>
                        <a:p>
                          <a:r>
                            <a:rPr lang="en-US" altLang="zh-CN" sz="1600" dirty="0" smtClean="0"/>
                            <a:t>5</a:t>
                          </a:r>
                          <a:endParaRPr lang="zh-CN" altLang="en-US" sz="1600" dirty="0"/>
                        </a:p>
                      </a:txBody>
                      <a:tcPr/>
                    </a:tc>
                    <a:tc>
                      <a:txBody>
                        <a:bodyPr/>
                        <a:lstStyle/>
                        <a:p>
                          <a:r>
                            <a:rPr lang="en-US" altLang="zh-CN" sz="1600" dirty="0" smtClean="0"/>
                            <a:t>82</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-52</a:t>
                          </a:r>
                          <a:endParaRPr lang="zh-CN" altLang="en-US" sz="1600" dirty="0"/>
                        </a:p>
                      </a:txBody>
                      <a:tcPr/>
                    </a:tc>
                    <a:tc>
                      <a:txBody>
                        <a:bodyPr/>
                        <a:lstStyle/>
                        <a:p>
                          <a:endParaRPr lang="zh-CN"/>
                        </a:p>
                      </a:txBody>
                      <a:tcPr>
                        <a:blipFill rotWithShape="0">
                          <a:blip r:embed="rId6"/>
                          <a:stretch>
                            <a:fillRect l="-400000" t="-105455" r="-203650" b="-923636"/>
                          </a:stretch>
                        </a:blipFill>
                      </a:tcPr>
                    </a:tc>
                    <a:tc>
                      <a:txBody>
                        <a:bodyPr/>
                        <a:lstStyle/>
                        <a:p>
                          <a:r>
                            <a:rPr lang="en-US" altLang="zh-CN" sz="1600" dirty="0" smtClean="0"/>
                            <a:t>95.75</a:t>
                          </a:r>
                          <a:endParaRPr lang="zh-CN" altLang="en-US" sz="1600" dirty="0"/>
                        </a:p>
                      </a:txBody>
                      <a:tcPr/>
                    </a:tc>
                    <a:tc>
                      <a:txBody>
                        <a:bodyPr/>
                        <a:lstStyle/>
                        <a:p>
                          <a:r>
                            <a:rPr lang="en-US" altLang="zh-CN" sz="1600" dirty="0" smtClean="0"/>
                            <a:t>-13.75</a:t>
                          </a:r>
                          <a:endParaRPr lang="zh-CN" altLang="en-US" sz="1600" dirty="0"/>
                        </a:p>
                      </a:txBody>
                      <a:tcPr/>
                    </a:tc>
                  </a:tr>
                  <a:tr h="335280">
                    <a:tc>
                      <a:txBody>
                        <a:bodyPr/>
                        <a:lstStyle/>
                        <a:p>
                          <a:r>
                            <a:rPr lang="en-US" altLang="zh-CN" sz="1600" dirty="0" smtClean="0"/>
                            <a:t>7</a:t>
                          </a:r>
                          <a:endParaRPr lang="zh-CN" altLang="en-US" sz="1600" dirty="0"/>
                        </a:p>
                      </a:txBody>
                      <a:tcPr/>
                    </a:tc>
                    <a:tc>
                      <a:txBody>
                        <a:bodyPr/>
                        <a:lstStyle/>
                        <a:p>
                          <a:r>
                            <a:rPr lang="en-US" altLang="zh-CN" sz="1600" dirty="0" smtClean="0"/>
                            <a:t>80</a:t>
                          </a:r>
                          <a:endParaRPr lang="zh-CN" altLang="en-US" sz="1600" dirty="0"/>
                        </a:p>
                      </a:txBody>
                      <a:tcPr/>
                    </a:tc>
                    <a:tc>
                      <a:txBody>
                        <a:bodyPr/>
                        <a:lstStyle/>
                        <a:p>
                          <a:r>
                            <a:rPr lang="en-US" altLang="zh-CN" sz="1600" smtClean="0"/>
                            <a:t>134</a:t>
                          </a:r>
                          <a:endParaRPr lang="zh-CN" altLang="en-US" sz="1600" dirty="0"/>
                        </a:p>
                      </a:txBody>
                      <a:tcPr/>
                    </a:tc>
                    <a:tc>
                      <a:txBody>
                        <a:bodyPr/>
                        <a:lstStyle/>
                        <a:p>
                          <a:r>
                            <a:rPr lang="en-US" altLang="zh-CN" sz="1600" dirty="0" smtClean="0"/>
                            <a:t>-54</a:t>
                          </a:r>
                          <a:endParaRPr lang="zh-CN" altLang="en-US" sz="1600" dirty="0"/>
                        </a:p>
                      </a:txBody>
                      <a:tcPr/>
                    </a:tc>
                    <a:tc>
                      <a:txBody>
                        <a:bodyPr/>
                        <a:lstStyle/>
                        <a:p>
                          <a:endParaRPr lang="zh-CN"/>
                        </a:p>
                      </a:txBody>
                      <a:tcPr>
                        <a:blipFill rotWithShape="0">
                          <a:blip r:embed="rId6"/>
                          <a:stretch>
                            <a:fillRect l="-400000" t="-205455" r="-203650" b="-823636"/>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95.75</a:t>
                          </a:r>
                          <a:endParaRPr lang="zh-CN" altLang="en-US" sz="1600" dirty="0" smtClean="0"/>
                        </a:p>
                      </a:txBody>
                      <a:tcPr/>
                    </a:tc>
                    <a:tc>
                      <a:txBody>
                        <a:bodyPr/>
                        <a:lstStyle/>
                        <a:p>
                          <a:r>
                            <a:rPr lang="en-US" altLang="zh-CN" sz="1600" dirty="0" smtClean="0"/>
                            <a:t>-15.75</a:t>
                          </a:r>
                          <a:endParaRPr lang="zh-CN" altLang="en-US" sz="1600" dirty="0"/>
                        </a:p>
                      </a:txBody>
                      <a:tcPr/>
                    </a:tc>
                  </a:tr>
                  <a:tr h="335280">
                    <a:tc>
                      <a:txBody>
                        <a:bodyPr/>
                        <a:lstStyle/>
                        <a:p>
                          <a:r>
                            <a:rPr lang="en-US" altLang="zh-CN" sz="1600" dirty="0" smtClean="0"/>
                            <a:t>12</a:t>
                          </a:r>
                          <a:endParaRPr lang="zh-CN" altLang="en-US" sz="1600" dirty="0"/>
                        </a:p>
                      </a:txBody>
                      <a:tcPr/>
                    </a:tc>
                    <a:tc>
                      <a:txBody>
                        <a:bodyPr/>
                        <a:lstStyle/>
                        <a:p>
                          <a:r>
                            <a:rPr lang="en-US" altLang="zh-CN" sz="1600" dirty="0" smtClean="0"/>
                            <a:t>103</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-31</a:t>
                          </a:r>
                          <a:endParaRPr lang="zh-CN" altLang="en-US" sz="1600" dirty="0"/>
                        </a:p>
                      </a:txBody>
                      <a:tcPr/>
                    </a:tc>
                    <a:tc>
                      <a:txBody>
                        <a:bodyPr/>
                        <a:lstStyle/>
                        <a:p>
                          <a:endParaRPr lang="zh-CN"/>
                        </a:p>
                      </a:txBody>
                      <a:tcPr>
                        <a:blipFill rotWithShape="0">
                          <a:blip r:embed="rId6"/>
                          <a:stretch>
                            <a:fillRect l="-400000" t="-305455" r="-203650" b="-723636"/>
                          </a:stretch>
                        </a:blipFill>
                      </a:tcPr>
                    </a:tc>
                    <a:tc>
                      <a:txBody>
                        <a:bodyPr/>
                        <a:lstStyle/>
                        <a:p>
                          <a:r>
                            <a:rPr lang="en-US" altLang="zh-CN" sz="1600" dirty="0" smtClean="0"/>
                            <a:t>95.75</a:t>
                          </a:r>
                          <a:endParaRPr lang="zh-CN" altLang="en-US" sz="1600" dirty="0"/>
                        </a:p>
                      </a:txBody>
                      <a:tcPr/>
                    </a:tc>
                    <a:tc>
                      <a:txBody>
                        <a:bodyPr/>
                        <a:lstStyle/>
                        <a:p>
                          <a:r>
                            <a:rPr lang="en-US" altLang="zh-CN" sz="1600" dirty="0" smtClean="0"/>
                            <a:t>7.25</a:t>
                          </a:r>
                          <a:endParaRPr lang="zh-CN" altLang="en-US" sz="1600" dirty="0"/>
                        </a:p>
                      </a:txBody>
                      <a:tcPr/>
                    </a:tc>
                  </a:tr>
                  <a:tr h="335280">
                    <a:tc>
                      <a:txBody>
                        <a:bodyPr/>
                        <a:lstStyle/>
                        <a:p>
                          <a:r>
                            <a:rPr lang="en-US" altLang="zh-CN" sz="1600" dirty="0" smtClean="0"/>
                            <a:t>23</a:t>
                          </a:r>
                          <a:endParaRPr lang="zh-CN" altLang="en-US" sz="1600" dirty="0"/>
                        </a:p>
                      </a:txBody>
                      <a:tcPr/>
                    </a:tc>
                    <a:tc>
                      <a:txBody>
                        <a:bodyPr/>
                        <a:lstStyle/>
                        <a:p>
                          <a:r>
                            <a:rPr lang="en-US" altLang="zh-CN" sz="1600" dirty="0" smtClean="0"/>
                            <a:t>118</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-16</a:t>
                          </a:r>
                          <a:endParaRPr lang="zh-CN" altLang="en-US" sz="1600" dirty="0"/>
                        </a:p>
                      </a:txBody>
                      <a:tcPr/>
                    </a:tc>
                    <a:tc>
                      <a:txBody>
                        <a:bodyPr/>
                        <a:lstStyle/>
                        <a:p>
                          <a:endParaRPr lang="zh-CN"/>
                        </a:p>
                      </a:txBody>
                      <a:tcPr>
                        <a:blipFill rotWithShape="0">
                          <a:blip r:embed="rId6"/>
                          <a:stretch>
                            <a:fillRect l="-400000" t="-405455" r="-203650" b="-623636"/>
                          </a:stretch>
                        </a:blipFill>
                      </a:tcPr>
                    </a:tc>
                    <a:tc>
                      <a:txBody>
                        <a:bodyPr/>
                        <a:lstStyle/>
                        <a:p>
                          <a:r>
                            <a:rPr lang="en-US" altLang="zh-CN" sz="1600" dirty="0" smtClean="0"/>
                            <a:t>95.75</a:t>
                          </a:r>
                          <a:endParaRPr lang="zh-CN" altLang="en-US" sz="1600" dirty="0"/>
                        </a:p>
                      </a:txBody>
                      <a:tcPr/>
                    </a:tc>
                    <a:tc>
                      <a:txBody>
                        <a:bodyPr/>
                        <a:lstStyle/>
                        <a:p>
                          <a:r>
                            <a:rPr lang="en-US" altLang="zh-CN" sz="1600" dirty="0" smtClean="0"/>
                            <a:t>22.25</a:t>
                          </a:r>
                          <a:endParaRPr lang="zh-CN" altLang="en-US" sz="1600" dirty="0"/>
                        </a:p>
                      </a:txBody>
                      <a:tcPr/>
                    </a:tc>
                  </a:tr>
                  <a:tr h="335280">
                    <a:tc>
                      <a:txBody>
                        <a:bodyPr/>
                        <a:lstStyle/>
                        <a:p>
                          <a:r>
                            <a:rPr lang="en-US" altLang="zh-CN" sz="1600" dirty="0" smtClean="0"/>
                            <a:t>25</a:t>
                          </a:r>
                          <a:endParaRPr lang="zh-CN" altLang="en-US" sz="1600" dirty="0"/>
                        </a:p>
                      </a:txBody>
                      <a:tcPr/>
                    </a:tc>
                    <a:tc>
                      <a:txBody>
                        <a:bodyPr/>
                        <a:lstStyle/>
                        <a:p>
                          <a:r>
                            <a:rPr lang="en-US" altLang="zh-CN" sz="1600" dirty="0" smtClean="0"/>
                            <a:t>172</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38</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12.5</a:t>
                          </a:r>
                          <a:endParaRPr lang="zh-CN" altLang="en-US" sz="1600" dirty="0"/>
                        </a:p>
                      </a:txBody>
                      <a:tcPr/>
                    </a:tc>
                  </a:tr>
                  <a:tr h="335280">
                    <a:tc>
                      <a:txBody>
                        <a:bodyPr/>
                        <a:lstStyle/>
                        <a:p>
                          <a:r>
                            <a:rPr lang="en-US" altLang="zh-CN" sz="1600" dirty="0" smtClean="0"/>
                            <a:t>28</a:t>
                          </a:r>
                          <a:endParaRPr lang="zh-CN" altLang="en-US" sz="1600" dirty="0"/>
                        </a:p>
                      </a:txBody>
                      <a:tcPr/>
                    </a:tc>
                    <a:tc>
                      <a:txBody>
                        <a:bodyPr/>
                        <a:lstStyle/>
                        <a:p>
                          <a:r>
                            <a:rPr lang="en-US" altLang="zh-CN" sz="1600" dirty="0" smtClean="0"/>
                            <a:t>127</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-7</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-32.5</a:t>
                          </a:r>
                          <a:endParaRPr lang="zh-CN" altLang="en-US" sz="1600" dirty="0"/>
                        </a:p>
                      </a:txBody>
                      <a:tcPr/>
                    </a:tc>
                  </a:tr>
                  <a:tr h="335280">
                    <a:tc>
                      <a:txBody>
                        <a:bodyPr/>
                        <a:lstStyle/>
                        <a:p>
                          <a:r>
                            <a:rPr lang="en-US" altLang="zh-CN" sz="1600" dirty="0" smtClean="0"/>
                            <a:t>29</a:t>
                          </a:r>
                          <a:endParaRPr lang="zh-CN" altLang="en-US" sz="1600" dirty="0"/>
                        </a:p>
                      </a:txBody>
                      <a:tcPr/>
                    </a:tc>
                    <a:tc>
                      <a:txBody>
                        <a:bodyPr/>
                        <a:lstStyle/>
                        <a:p>
                          <a:r>
                            <a:rPr lang="en-US" altLang="zh-CN" sz="1600" dirty="0" smtClean="0"/>
                            <a:t>204</a:t>
                          </a:r>
                          <a:endParaRPr lang="zh-CN" altLang="en-US" sz="1600" dirty="0"/>
                        </a:p>
                      </a:txBody>
                      <a:tcPr/>
                    </a:tc>
                    <a:tc>
                      <a:txBody>
                        <a:bodyPr/>
                        <a:lstStyle/>
                        <a:p>
                          <a:r>
                            <a:rPr lang="en-US" altLang="zh-CN" sz="1600" smtClean="0"/>
                            <a:t>134</a:t>
                          </a:r>
                          <a:endParaRPr lang="zh-CN" altLang="en-US" sz="1600" dirty="0"/>
                        </a:p>
                      </a:txBody>
                      <a:tcPr/>
                    </a:tc>
                    <a:tc>
                      <a:txBody>
                        <a:bodyPr/>
                        <a:lstStyle/>
                        <a:p>
                          <a:r>
                            <a:rPr lang="en-US" altLang="zh-CN" sz="1600" dirty="0" smtClean="0"/>
                            <a:t>70</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44.5</a:t>
                          </a:r>
                          <a:endParaRPr lang="zh-CN" altLang="en-US" sz="1600" dirty="0"/>
                        </a:p>
                      </a:txBody>
                      <a:tcPr/>
                    </a:tc>
                  </a:tr>
                  <a:tr h="335280">
                    <a:tc>
                      <a:txBody>
                        <a:bodyPr/>
                        <a:lstStyle/>
                        <a:p>
                          <a:r>
                            <a:rPr lang="en-US" altLang="zh-CN" sz="1600" dirty="0" smtClean="0"/>
                            <a:t>34</a:t>
                          </a:r>
                          <a:endParaRPr lang="zh-CN" altLang="en-US" sz="1600" dirty="0"/>
                        </a:p>
                      </a:txBody>
                      <a:tcPr/>
                    </a:tc>
                    <a:tc>
                      <a:txBody>
                        <a:bodyPr/>
                        <a:lstStyle/>
                        <a:p>
                          <a:r>
                            <a:rPr lang="en-US" altLang="zh-CN" sz="1600" dirty="0" smtClean="0"/>
                            <a:t>189</a:t>
                          </a:r>
                          <a:endParaRPr lang="zh-CN" altLang="en-US" sz="1600" dirty="0"/>
                        </a:p>
                      </a:txBody>
                      <a:tcPr/>
                    </a:tc>
                    <a:tc>
                      <a:txBody>
                        <a:bodyPr/>
                        <a:lstStyle/>
                        <a:p>
                          <a:r>
                            <a:rPr lang="en-US" altLang="zh-CN" sz="1600" smtClean="0"/>
                            <a:t>134</a:t>
                          </a:r>
                          <a:endParaRPr lang="zh-CN" altLang="en-US" sz="1600" dirty="0"/>
                        </a:p>
                      </a:txBody>
                      <a:tcPr/>
                    </a:tc>
                    <a:tc>
                      <a:txBody>
                        <a:bodyPr/>
                        <a:lstStyle/>
                        <a:p>
                          <a:r>
                            <a:rPr lang="en-US" altLang="zh-CN" sz="1600" dirty="0" smtClean="0"/>
                            <a:t>55</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29.5</a:t>
                          </a:r>
                          <a:endParaRPr lang="zh-CN" altLang="en-US" sz="1600" dirty="0"/>
                        </a:p>
                      </a:txBody>
                      <a:tcPr/>
                    </a:tc>
                  </a:tr>
                  <a:tr h="335280">
                    <a:tc>
                      <a:txBody>
                        <a:bodyPr/>
                        <a:lstStyle/>
                        <a:p>
                          <a:r>
                            <a:rPr lang="en-US" altLang="zh-CN" sz="1600" dirty="0" smtClean="0"/>
                            <a:t>35</a:t>
                          </a:r>
                          <a:endParaRPr lang="zh-CN" altLang="en-US" sz="1600" dirty="0"/>
                        </a:p>
                      </a:txBody>
                      <a:tcPr/>
                    </a:tc>
                    <a:tc>
                      <a:txBody>
                        <a:bodyPr/>
                        <a:lstStyle/>
                        <a:p>
                          <a:r>
                            <a:rPr lang="en-US" altLang="zh-CN" sz="1600" dirty="0" smtClean="0"/>
                            <a:t>99</a:t>
                          </a:r>
                          <a:endParaRPr lang="zh-CN" altLang="en-US" sz="1600" dirty="0"/>
                        </a:p>
                      </a:txBody>
                      <a:tcPr/>
                    </a:tc>
                    <a:tc>
                      <a:txBody>
                        <a:bodyPr/>
                        <a:lstStyle/>
                        <a:p>
                          <a:r>
                            <a:rPr lang="en-US" altLang="zh-CN" sz="1600" smtClean="0"/>
                            <a:t>134</a:t>
                          </a:r>
                          <a:endParaRPr lang="zh-CN" altLang="en-US" sz="1600" dirty="0"/>
                        </a:p>
                      </a:txBody>
                      <a:tcPr/>
                    </a:tc>
                    <a:tc>
                      <a:txBody>
                        <a:bodyPr/>
                        <a:lstStyle/>
                        <a:p>
                          <a:r>
                            <a:rPr lang="en-US" altLang="zh-CN" sz="1600" dirty="0" smtClean="0"/>
                            <a:t>-35</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-60.5</a:t>
                          </a:r>
                          <a:endParaRPr lang="zh-CN" altLang="en-US" sz="1600" dirty="0"/>
                        </a:p>
                      </a:txBody>
                      <a:tcPr/>
                    </a:tc>
                  </a:tr>
                  <a:tr h="335280">
                    <a:tc>
                      <a:txBody>
                        <a:bodyPr/>
                        <a:lstStyle/>
                        <a:p>
                          <a:r>
                            <a:rPr lang="en-US" altLang="zh-CN" sz="1600" dirty="0" smtClean="0"/>
                            <a:t>40</a:t>
                          </a:r>
                          <a:endParaRPr lang="zh-CN" altLang="en-US" sz="1600" dirty="0"/>
                        </a:p>
                      </a:txBody>
                      <a:tcPr/>
                    </a:tc>
                    <a:tc>
                      <a:txBody>
                        <a:bodyPr/>
                        <a:lstStyle/>
                        <a:p>
                          <a:r>
                            <a:rPr lang="en-US" altLang="zh-CN" sz="1600" dirty="0" smtClean="0"/>
                            <a:t>166</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32</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6.5</a:t>
                          </a:r>
                          <a:endParaRPr lang="zh-CN" altLang="en-US" sz="1600" dirty="0"/>
                        </a:p>
                      </a:txBody>
                      <a:tcPr/>
                    </a:tc>
                  </a:tr>
                </a:tbl>
              </a:graphicData>
            </a:graphic>
          </p:graphicFrame>
        </mc:Fallback>
      </mc:AlternateContent>
      <p:sp>
        <p:nvSpPr>
          <p:cNvPr id="6" name="矩形 5"/>
          <p:cNvSpPr/>
          <p:nvPr/>
        </p:nvSpPr>
        <p:spPr bwMode="auto">
          <a:xfrm>
            <a:off x="3126658" y="3169920"/>
            <a:ext cx="835742" cy="368808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118629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47" name="Content Placeholder 2"/>
              <p:cNvSpPr>
                <a:spLocks noGrp="1"/>
              </p:cNvSpPr>
              <p:nvPr>
                <p:ph sz="quarter" idx="10"/>
              </p:nvPr>
            </p:nvSpPr>
            <p:spPr/>
            <p:txBody>
              <a:bodyPr/>
              <a:lstStyle/>
              <a:p>
                <a:r>
                  <a:rPr lang="zh-CN" altLang="en-US" dirty="0"/>
                  <a:t>数据：薪水（</a:t>
                </a:r>
                <a:r>
                  <a:rPr lang="en-US" altLang="zh-CN" dirty="0"/>
                  <a:t>Salary</a:t>
                </a:r>
                <a:r>
                  <a:rPr lang="zh-CN" altLang="en-US" dirty="0"/>
                  <a:t>）与工作年限（</a:t>
                </a:r>
                <a:r>
                  <a:rPr lang="en-US" altLang="zh-CN" dirty="0"/>
                  <a:t>Years</a:t>
                </a:r>
                <a:r>
                  <a:rPr lang="zh-CN" altLang="en-US" dirty="0"/>
                  <a:t>）于之间的关系</a:t>
                </a:r>
                <a:endParaRPr lang="en-US" altLang="zh-CN" dirty="0"/>
              </a:p>
              <a:p>
                <a:pPr lvl="1"/>
                <a:r>
                  <a:rPr lang="en-US" altLang="zh-CN" dirty="0"/>
                  <a:t>  </a:t>
                </a:r>
                <a:r>
                  <a:rPr lang="zh-CN" altLang="en-US" dirty="0"/>
                  <a:t>训练数据</a:t>
                </a:r>
                <a14:m>
                  <m:oMath xmlns:m="http://schemas.openxmlformats.org/officeDocument/2006/math">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0" i="1">
                                    <a:latin typeface="Cambria Math" charset="0"/>
                                  </a:rPr>
                                  <m:t>𝑥</m:t>
                                </m:r>
                              </m:e>
                              <m:sub>
                                <m:r>
                                  <a:rPr kumimoji="1" lang="en-US" altLang="zh-CN" i="1">
                                    <a:latin typeface="Cambria Math" charset="0"/>
                                  </a:rPr>
                                  <m:t>𝑖</m:t>
                                </m:r>
                              </m:sub>
                            </m:sSub>
                            <m:r>
                              <a:rPr kumimoji="1" lang="en-US" altLang="zh-CN" i="1">
                                <a:latin typeface="Cambria Math" charset="0"/>
                              </a:rPr>
                              <m:t>,</m:t>
                            </m:r>
                            <m:sSub>
                              <m:sSubPr>
                                <m:ctrlPr>
                                  <a:rPr kumimoji="1" lang="en-US" altLang="zh-CN" i="1">
                                    <a:latin typeface="Cambria Math" panose="02040503050406030204" pitchFamily="18" charset="0"/>
                                  </a:rPr>
                                </m:ctrlPr>
                              </m:sSubPr>
                              <m:e>
                                <m:r>
                                  <a:rPr kumimoji="1" lang="en-US" altLang="zh-CN" i="1">
                                    <a:latin typeface="Cambria Math" charset="0"/>
                                  </a:rPr>
                                  <m:t>𝑟</m:t>
                                </m:r>
                              </m:e>
                              <m:sub>
                                <m:r>
                                  <a:rPr kumimoji="1" lang="en-US" altLang="zh-CN" i="1">
                                    <a:latin typeface="Cambria Math" charset="0"/>
                                  </a:rPr>
                                  <m:t>𝑖</m:t>
                                </m:r>
                              </m:sub>
                            </m:sSub>
                          </m:e>
                        </m:d>
                      </m:e>
                      <m:sub>
                        <m:r>
                          <a:rPr lang="en-US" altLang="zh-CN" i="1">
                            <a:latin typeface="Cambria Math" charset="0"/>
                          </a:rPr>
                          <m:t>𝑖</m:t>
                        </m:r>
                        <m:r>
                          <a:rPr lang="en-US" altLang="zh-CN" i="1">
                            <a:latin typeface="Cambria Math" charset="0"/>
                          </a:rPr>
                          <m:t>=1</m:t>
                        </m:r>
                      </m:sub>
                      <m:sup>
                        <m:r>
                          <a:rPr lang="en-US" altLang="zh-CN" i="1">
                            <a:latin typeface="Cambria Math" charset="0"/>
                          </a:rPr>
                          <m:t>𝑁</m:t>
                        </m:r>
                      </m:sup>
                    </m:sSubSup>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𝜙</m:t>
                        </m:r>
                      </m:e>
                      <m:sub>
                        <m:r>
                          <a:rPr lang="en-US" altLang="zh-CN" b="0" i="1" smtClean="0">
                            <a:latin typeface="Cambria Math" charset="0"/>
                            <a:ea typeface="Cambria Math" charset="0"/>
                            <a:cs typeface="Cambria Math" charset="0"/>
                          </a:rPr>
                          <m:t>2</m:t>
                        </m:r>
                      </m:sub>
                    </m:sSub>
                    <m:d>
                      <m:dPr>
                        <m:ctrlPr>
                          <a:rPr lang="mr-IN" altLang="zh-CN" i="1">
                            <a:latin typeface="Cambria Math" panose="02040503050406030204" pitchFamily="18" charset="0"/>
                          </a:rPr>
                        </m:ctrlPr>
                      </m:dPr>
                      <m:e>
                        <m:r>
                          <a:rPr kumimoji="1" lang="en-US" altLang="zh-CN" i="1">
                            <a:latin typeface="Cambria Math" charset="0"/>
                          </a:rPr>
                          <m:t>𝑥</m:t>
                        </m:r>
                      </m:e>
                    </m:d>
                    <m:r>
                      <a:rPr lang="en-US" altLang="zh-CN" i="1">
                        <a:latin typeface="Cambria Math" charset="0"/>
                      </a:rPr>
                      <m:t>=</m:t>
                    </m:r>
                    <m:d>
                      <m:dPr>
                        <m:begChr m:val="{"/>
                        <m:endChr m:val=""/>
                        <m:ctrlPr>
                          <a:rPr kumimoji="1" lang="en-US" altLang="zh-CN" i="1">
                            <a:latin typeface="Cambria Math" panose="02040503050406030204" pitchFamily="18" charset="0"/>
                          </a:rPr>
                        </m:ctrlPr>
                      </m:dPr>
                      <m:e>
                        <m:m>
                          <m:mPr>
                            <m:mcs>
                              <m:mc>
                                <m:mcPr>
                                  <m:count m:val="2"/>
                                  <m:mcJc m:val="center"/>
                                </m:mcPr>
                              </m:mc>
                            </m:mcs>
                            <m:ctrlPr>
                              <a:rPr kumimoji="1" lang="uk-UA" altLang="zh-CN" i="1">
                                <a:latin typeface="Cambria Math" panose="02040503050406030204" pitchFamily="18" charset="0"/>
                              </a:rPr>
                            </m:ctrlPr>
                          </m:mPr>
                          <m:mr>
                            <m:e>
                              <m:r>
                                <a:rPr kumimoji="1" lang="en-US" altLang="zh-CN" b="0" i="1" smtClean="0">
                                  <a:latin typeface="Cambria Math" charset="0"/>
                                </a:rPr>
                                <m:t>6.75</m:t>
                              </m:r>
                            </m:e>
                            <m:e>
                              <m:r>
                                <a:rPr kumimoji="1" lang="en-US" altLang="zh-CN" i="1">
                                  <a:latin typeface="Cambria Math" charset="0"/>
                                </a:rPr>
                                <m:t>𝑥</m:t>
                              </m:r>
                              <m:r>
                                <a:rPr kumimoji="1" lang="en-US" altLang="zh-CN" i="1">
                                  <a:latin typeface="Cambria Math" charset="0"/>
                                  <a:ea typeface="Cambria Math" charset="0"/>
                                  <a:cs typeface="Cambria Math" charset="0"/>
                                </a:rPr>
                                <m:t>≤</m:t>
                              </m:r>
                              <m:r>
                                <a:rPr kumimoji="1" lang="en-US" altLang="zh-CN" b="0" i="1" smtClean="0">
                                  <a:latin typeface="Cambria Math" charset="0"/>
                                </a:rPr>
                                <m:t>34</m:t>
                              </m:r>
                            </m:e>
                          </m:mr>
                          <m:mr>
                            <m:e>
                              <m:r>
                                <a:rPr kumimoji="1" lang="en-US" altLang="zh-CN" b="0" i="1" smtClean="0">
                                  <a:latin typeface="Cambria Math" charset="0"/>
                                </a:rPr>
                                <m:t>−27</m:t>
                              </m:r>
                            </m:e>
                            <m:e>
                              <m:r>
                                <a:rPr kumimoji="1" lang="en-US" altLang="zh-CN" i="1">
                                  <a:latin typeface="Cambria Math" charset="0"/>
                                </a:rPr>
                                <m:t>𝑥</m:t>
                              </m:r>
                              <m:r>
                                <a:rPr kumimoji="1" lang="en-US" altLang="zh-CN" i="1">
                                  <a:latin typeface="Cambria Math" charset="0"/>
                                </a:rPr>
                                <m:t>&gt;34</m:t>
                              </m:r>
                            </m:e>
                          </m:mr>
                        </m:m>
                      </m:e>
                    </m:d>
                    <m:r>
                      <a:rPr kumimoji="1" lang="zh-CN" altLang="en-US"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𝑓</m:t>
                        </m:r>
                      </m:e>
                      <m:sub>
                        <m:r>
                          <a:rPr lang="en-US" altLang="zh-CN" b="0" i="1" smtClean="0">
                            <a:latin typeface="Cambria Math" charset="0"/>
                          </a:rPr>
                          <m:t>2</m:t>
                        </m:r>
                      </m:sub>
                    </m:sSub>
                    <m:d>
                      <m:dPr>
                        <m:ctrlPr>
                          <a:rPr lang="mr-IN" altLang="zh-CN" i="1">
                            <a:latin typeface="Cambria Math" panose="02040503050406030204" pitchFamily="18" charset="0"/>
                          </a:rPr>
                        </m:ctrlPr>
                      </m:dPr>
                      <m:e>
                        <m:r>
                          <a:rPr kumimoji="1" lang="en-US" altLang="zh-CN" i="1">
                            <a:latin typeface="Cambria Math" charset="0"/>
                          </a:rPr>
                          <m:t>𝑥</m:t>
                        </m:r>
                      </m:e>
                    </m:d>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𝑓</m:t>
                        </m:r>
                      </m:e>
                      <m:sub>
                        <m:r>
                          <a:rPr lang="en-US" altLang="zh-CN" b="0" i="1" smtClean="0">
                            <a:latin typeface="Cambria Math" charset="0"/>
                          </a:rPr>
                          <m:t>1</m:t>
                        </m:r>
                      </m:sub>
                    </m:sSub>
                    <m:d>
                      <m:dPr>
                        <m:ctrlPr>
                          <a:rPr lang="mr-IN" altLang="zh-CN" i="1">
                            <a:latin typeface="Cambria Math" panose="02040503050406030204" pitchFamily="18" charset="0"/>
                          </a:rPr>
                        </m:ctrlPr>
                      </m:dPr>
                      <m:e>
                        <m:r>
                          <a:rPr kumimoji="1" lang="en-US" altLang="zh-CN" i="1">
                            <a:latin typeface="Cambria Math" charset="0"/>
                          </a:rPr>
                          <m:t>𝑥</m:t>
                        </m:r>
                      </m:e>
                    </m:d>
                    <m:r>
                      <a:rPr lang="en-US" altLang="zh-CN" i="1">
                        <a:solidFill>
                          <a:schemeClr val="tx1"/>
                        </a:solidFill>
                        <a:latin typeface="Cambria Math"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charset="0"/>
                          </a:rPr>
                          <m:t>𝜙</m:t>
                        </m:r>
                      </m:e>
                      <m:sub>
                        <m:r>
                          <a:rPr lang="en-US" altLang="zh-CN" b="0" i="1" smtClean="0">
                            <a:solidFill>
                              <a:srgbClr val="C00000"/>
                            </a:solidFill>
                            <a:latin typeface="Cambria Math" charset="0"/>
                          </a:rPr>
                          <m:t>2</m:t>
                        </m:r>
                      </m:sub>
                    </m:sSub>
                    <m:d>
                      <m:dPr>
                        <m:ctrlPr>
                          <a:rPr lang="mr-IN" altLang="zh-CN" i="1">
                            <a:solidFill>
                              <a:srgbClr val="C00000"/>
                            </a:solidFill>
                            <a:latin typeface="Cambria Math" panose="02040503050406030204" pitchFamily="18" charset="0"/>
                          </a:rPr>
                        </m:ctrlPr>
                      </m:dPr>
                      <m:e>
                        <m:r>
                          <a:rPr lang="en-US" altLang="zh-CN" i="1">
                            <a:solidFill>
                              <a:srgbClr val="C00000"/>
                            </a:solidFill>
                            <a:latin typeface="Cambria Math" charset="0"/>
                          </a:rPr>
                          <m:t>𝑥</m:t>
                        </m:r>
                      </m:e>
                    </m:d>
                  </m:oMath>
                </a14:m>
                <a:endParaRPr lang="en-US" altLang="en-US" dirty="0"/>
              </a:p>
              <a:p>
                <a:pPr lvl="1"/>
                <a:endParaRPr lang="en-US" altLang="en-US" dirty="0"/>
              </a:p>
            </p:txBody>
          </p:sp>
        </mc:Choice>
        <mc:Fallback xmlns="">
          <p:sp>
            <p:nvSpPr>
              <p:cNvPr id="57347" name="Content Placeholder 2"/>
              <p:cNvSpPr>
                <a:spLocks noGrp="1" noRot="1" noChangeAspect="1" noMove="1" noResize="1" noEditPoints="1" noAdjustHandles="1" noChangeArrowheads="1" noChangeShapeType="1" noTextEdit="1"/>
              </p:cNvSpPr>
              <p:nvPr>
                <p:ph sz="quarter" idx="10"/>
              </p:nvPr>
            </p:nvSpPr>
            <p:spPr>
              <a:blipFill rotWithShape="0">
                <a:blip r:embed="rId2"/>
                <a:stretch>
                  <a:fillRect l="-964"/>
                </a:stretch>
              </a:blipFill>
            </p:spPr>
            <p:txBody>
              <a:bodyPr/>
              <a:lstStyle/>
              <a:p>
                <a:r>
                  <a:rPr lang="zh-CN" altLang="en-US">
                    <a:noFill/>
                  </a:rPr>
                  <a:t> </a:t>
                </a:r>
              </a:p>
            </p:txBody>
          </p:sp>
        </mc:Fallback>
      </mc:AlternateContent>
      <p:sp>
        <p:nvSpPr>
          <p:cNvPr id="57346" name="Title 1"/>
          <p:cNvSpPr>
            <a:spLocks noGrp="1"/>
          </p:cNvSpPr>
          <p:nvPr>
            <p:ph type="title"/>
          </p:nvPr>
        </p:nvSpPr>
        <p:spPr/>
        <p:txBody>
          <a:bodyPr/>
          <a:lstStyle/>
          <a:p>
            <a:pPr eaLnBrk="1" hangingPunct="1"/>
            <a:r>
              <a:rPr lang="zh-CN" altLang="en-US" dirty="0"/>
              <a:t>例：回归</a:t>
            </a:r>
            <a:endParaRPr lang="en-US" altLang="en-US" dirty="0"/>
          </a:p>
        </p:txBody>
      </p:sp>
      <p:pic>
        <p:nvPicPr>
          <p:cNvPr id="13" name="Picture 6" descr="https://s3-ap-south-1.amazonaws.com/av-blog-media/wp-content/uploads/2018/09/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4235" y="3490501"/>
            <a:ext cx="5082430" cy="2894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矩形 2"/>
              <p:cNvSpPr/>
              <p:nvPr/>
            </p:nvSpPr>
            <p:spPr>
              <a:xfrm>
                <a:off x="9323446" y="3438738"/>
                <a:ext cx="824007"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charset="0"/>
                              <a:ea typeface="Cambria Math" charset="0"/>
                              <a:cs typeface="Cambria Math" charset="0"/>
                            </a:rPr>
                            <m:t>𝜙</m:t>
                          </m:r>
                        </m:e>
                        <m:sub>
                          <m:r>
                            <a:rPr lang="en-US" altLang="zh-CN" b="0" i="1" smtClean="0">
                              <a:latin typeface="Cambria Math" charset="0"/>
                            </a:rPr>
                            <m:t>2</m:t>
                          </m:r>
                        </m:sub>
                      </m:sSub>
                      <m:d>
                        <m:dPr>
                          <m:ctrlPr>
                            <a:rPr lang="mr-IN" altLang="zh-CN" i="1">
                              <a:latin typeface="Cambria Math" panose="02040503050406030204" pitchFamily="18" charset="0"/>
                            </a:rPr>
                          </m:ctrlPr>
                        </m:dPr>
                        <m:e>
                          <m:r>
                            <a:rPr kumimoji="1" lang="en-US" altLang="zh-CN" b="0" i="1">
                              <a:latin typeface="Cambria Math" charset="0"/>
                            </a:rPr>
                            <m:t>𝑥</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9323446" y="3438738"/>
                <a:ext cx="824007" cy="369332"/>
              </a:xfrm>
              <a:prstGeom prst="rect">
                <a:avLst/>
              </a:prstGeom>
              <a:blipFill rotWithShape="0">
                <a:blip r:embed="rId4"/>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9329582" y="4052477"/>
                <a:ext cx="1135824" cy="338554"/>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charset="0"/>
                            </a:rPr>
                            <m:t>𝑟</m:t>
                          </m:r>
                          <m:r>
                            <a:rPr kumimoji="1" lang="en-US" altLang="zh-CN" sz="1600" b="0" i="1" smtClean="0">
                              <a:solidFill>
                                <a:srgbClr val="09405E"/>
                              </a:solidFill>
                              <a:latin typeface="Cambria Math" charset="0"/>
                            </a:rPr>
                            <m:t>=</m:t>
                          </m:r>
                          <m:r>
                            <a:rPr lang="en-US" altLang="zh-CN" sz="1600" b="0" i="1" smtClean="0">
                              <a:latin typeface="Cambria Math" charset="0"/>
                            </a:rPr>
                            <m:t>𝑦</m:t>
                          </m:r>
                          <m:r>
                            <a:rPr lang="en-US" altLang="zh-CN" sz="1600" b="0" i="1" smtClean="0">
                              <a:latin typeface="Cambria Math" charset="0"/>
                            </a:rPr>
                            <m:t>−</m:t>
                          </m:r>
                          <m:r>
                            <a:rPr lang="en-US" altLang="zh-CN" sz="1600" b="0" i="1" smtClean="0">
                              <a:latin typeface="Cambria Math" charset="0"/>
                            </a:rPr>
                            <m:t>𝑓</m:t>
                          </m:r>
                        </m:e>
                        <m:sub>
                          <m:r>
                            <a:rPr lang="en-US" altLang="zh-CN" sz="1600" b="0" i="1" smtClean="0">
                              <a:latin typeface="Cambria Math" charset="0"/>
                            </a:rPr>
                            <m:t>1</m:t>
                          </m:r>
                        </m:sub>
                      </m:sSub>
                    </m:oMath>
                  </m:oMathPara>
                </a14:m>
                <a:endParaRPr lang="zh-CN" altLang="en-US" sz="1600" dirty="0"/>
              </a:p>
            </p:txBody>
          </p:sp>
        </mc:Choice>
        <mc:Fallback xmlns="">
          <p:sp>
            <p:nvSpPr>
              <p:cNvPr id="10" name="矩形 9"/>
              <p:cNvSpPr>
                <a:spLocks noRot="1" noChangeAspect="1" noMove="1" noResize="1" noEditPoints="1" noAdjustHandles="1" noChangeArrowheads="1" noChangeShapeType="1" noTextEdit="1"/>
              </p:cNvSpPr>
              <p:nvPr/>
            </p:nvSpPr>
            <p:spPr>
              <a:xfrm>
                <a:off x="9329582" y="4052477"/>
                <a:ext cx="1135824" cy="338554"/>
              </a:xfrm>
              <a:prstGeom prst="rect">
                <a:avLst/>
              </a:prstGeom>
              <a:blipFill rotWithShape="0">
                <a:blip r:embed="rId5"/>
                <a:stretch>
                  <a:fillRect b="-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extLst>
                  <p:ext uri="{D42A27DB-BD31-4B8C-83A1-F6EECF244321}">
                    <p14:modId xmlns:p14="http://schemas.microsoft.com/office/powerpoint/2010/main" val="1469896803"/>
                  </p:ext>
                </p:extLst>
              </p:nvPr>
            </p:nvGraphicFramePr>
            <p:xfrm>
              <a:off x="62331" y="2606916"/>
              <a:ext cx="7591536" cy="3931920"/>
            </p:xfrm>
            <a:graphic>
              <a:graphicData uri="http://schemas.openxmlformats.org/drawingml/2006/table">
                <a:tbl>
                  <a:tblPr firstRow="1" bandRow="1">
                    <a:tableStyleId>{5C22544A-7EE6-4342-B048-85BDC9FD1C3A}</a:tableStyleId>
                  </a:tblPr>
                  <a:tblGrid>
                    <a:gridCol w="699669">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26533">
                      <a:extLst>
                        <a:ext uri="{9D8B030D-6E8A-4147-A177-3AD203B41FA5}">
                          <a16:colId xmlns:a16="http://schemas.microsoft.com/office/drawing/2014/main" val="20002"/>
                        </a:ext>
                      </a:extLst>
                    </a:gridCol>
                    <a:gridCol w="643467">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694267">
                      <a:extLst>
                        <a:ext uri="{9D8B030D-6E8A-4147-A177-3AD203B41FA5}">
                          <a16:colId xmlns:a16="http://schemas.microsoft.com/office/drawing/2014/main" val="20005"/>
                        </a:ext>
                      </a:extLst>
                    </a:gridCol>
                    <a:gridCol w="846666">
                      <a:extLst>
                        <a:ext uri="{9D8B030D-6E8A-4147-A177-3AD203B41FA5}">
                          <a16:colId xmlns:a16="http://schemas.microsoft.com/office/drawing/2014/main" val="20006"/>
                        </a:ext>
                      </a:extLst>
                    </a:gridCol>
                    <a:gridCol w="880534">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330970">
                    <a:tc>
                      <a:txBody>
                        <a:bodyPr/>
                        <a:lstStyle/>
                        <a:p>
                          <a:r>
                            <a:rPr lang="en-US" altLang="zh-CN" sz="1600" dirty="0"/>
                            <a:t>Years</a:t>
                          </a:r>
                        </a:p>
                        <a:p>
                          <a:r>
                            <a:rPr lang="en-US" altLang="zh-CN" sz="1600" dirty="0"/>
                            <a:t>(</a:t>
                          </a:r>
                          <a14:m>
                            <m:oMath xmlns:m="http://schemas.openxmlformats.org/officeDocument/2006/math">
                              <m:r>
                                <a:rPr lang="en-US" altLang="zh-CN" sz="1600" i="1" dirty="0" smtClean="0">
                                  <a:latin typeface="Cambria Math" charset="0"/>
                                </a:rPr>
                                <m:t>𝑥</m:t>
                              </m:r>
                            </m:oMath>
                          </a14:m>
                          <a:r>
                            <a:rPr lang="en-US" altLang="zh-CN" sz="1600" dirty="0"/>
                            <a:t>)</a:t>
                          </a:r>
                          <a:endParaRPr lang="zh-CN" altLang="en-US" sz="1600" dirty="0"/>
                        </a:p>
                      </a:txBody>
                      <a:tcPr/>
                    </a:tc>
                    <a:tc>
                      <a:txBody>
                        <a:bodyPr/>
                        <a:lstStyle/>
                        <a:p>
                          <a:r>
                            <a:rPr lang="en-US" altLang="zh-CN" sz="1600" dirty="0"/>
                            <a:t>Salary</a:t>
                          </a:r>
                        </a:p>
                        <a:p>
                          <a:r>
                            <a:rPr lang="en-US" altLang="zh-CN" sz="1600" dirty="0"/>
                            <a:t>(</a:t>
                          </a:r>
                          <a14:m>
                            <m:oMath xmlns:m="http://schemas.openxmlformats.org/officeDocument/2006/math">
                              <m:r>
                                <a:rPr lang="en-US" altLang="zh-CN" sz="1600" i="1" dirty="0" smtClean="0">
                                  <a:latin typeface="Cambria Math" charset="0"/>
                                </a:rPr>
                                <m:t>𝑦</m:t>
                              </m:r>
                            </m:oMath>
                          </a14:m>
                          <a:r>
                            <a:rPr lang="en-US" altLang="zh-CN" sz="1600" dirty="0"/>
                            <a:t>)</a:t>
                          </a:r>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charset="0"/>
                                      </a:rPr>
                                      <m:t>𝑓</m:t>
                                    </m:r>
                                  </m:e>
                                  <m:sub>
                                    <m:r>
                                      <a:rPr lang="en-US" altLang="zh-CN" sz="1600" b="0" i="1" smtClean="0">
                                        <a:latin typeface="Cambria Math" charset="0"/>
                                      </a:rPr>
                                      <m:t>0</m:t>
                                    </m:r>
                                  </m:sub>
                                </m:sSub>
                              </m:oMath>
                            </m:oMathPara>
                          </a14:m>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charset="0"/>
                                      </a:rPr>
                                      <m:t>𝑦</m:t>
                                    </m:r>
                                    <m:r>
                                      <a:rPr lang="en-US" altLang="zh-CN" sz="1600" b="0" i="1" smtClean="0">
                                        <a:latin typeface="Cambria Math" charset="0"/>
                                      </a:rPr>
                                      <m:t>−</m:t>
                                    </m:r>
                                    <m:r>
                                      <a:rPr lang="en-US" altLang="zh-CN" sz="1600" b="0" i="1" smtClean="0">
                                        <a:latin typeface="Cambria Math" charset="0"/>
                                      </a:rPr>
                                      <m:t>𝑓</m:t>
                                    </m:r>
                                  </m:e>
                                  <m:sub>
                                    <m:r>
                                      <a:rPr lang="en-US" altLang="zh-CN" sz="1600" i="1">
                                        <a:latin typeface="Cambria Math" charset="0"/>
                                      </a:rPr>
                                      <m:t>0</m:t>
                                    </m:r>
                                  </m:sub>
                                </m:sSub>
                              </m:oMath>
                            </m:oMathPara>
                          </a14:m>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smtClean="0">
                                        <a:latin typeface="Cambria Math" charset="0"/>
                                        <a:ea typeface="Cambria Math" charset="0"/>
                                        <a:cs typeface="Cambria Math" charset="0"/>
                                      </a:rPr>
                                      <m:t>𝜙</m:t>
                                    </m:r>
                                  </m:e>
                                  <m:sub>
                                    <m:r>
                                      <a:rPr lang="en-US" altLang="zh-CN" sz="1600" b="0" i="1" smtClean="0">
                                        <a:latin typeface="Cambria Math" charset="0"/>
                                      </a:rPr>
                                      <m:t>1</m:t>
                                    </m:r>
                                  </m:sub>
                                </m:sSub>
                              </m:oMath>
                            </m:oMathPara>
                          </a14:m>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charset="0"/>
                                      </a:rPr>
                                      <m:t>𝑓</m:t>
                                    </m:r>
                                  </m:e>
                                  <m:sub>
                                    <m:r>
                                      <a:rPr lang="en-US" altLang="zh-CN" sz="1600" b="0" i="1" smtClean="0">
                                        <a:latin typeface="Cambria Math" charset="0"/>
                                      </a:rPr>
                                      <m:t>1</m:t>
                                    </m:r>
                                  </m:sub>
                                </m:sSub>
                              </m:oMath>
                            </m:oMathPara>
                          </a14:m>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charset="0"/>
                                      </a:rPr>
                                      <m:t>𝑦</m:t>
                                    </m:r>
                                    <m:r>
                                      <a:rPr lang="en-US" altLang="zh-CN" sz="1600" b="0" i="1" smtClean="0">
                                        <a:latin typeface="Cambria Math" charset="0"/>
                                      </a:rPr>
                                      <m:t>−</m:t>
                                    </m:r>
                                    <m:r>
                                      <a:rPr lang="en-US" altLang="zh-CN" sz="1600" b="0" i="1" smtClean="0">
                                        <a:latin typeface="Cambria Math" charset="0"/>
                                      </a:rPr>
                                      <m:t>𝑓</m:t>
                                    </m:r>
                                  </m:e>
                                  <m:sub>
                                    <m:r>
                                      <a:rPr lang="en-US" altLang="zh-CN" sz="1600" b="1" i="1" smtClean="0">
                                        <a:latin typeface="Cambria Math" charset="0"/>
                                      </a:rPr>
                                      <m:t>𝟏</m:t>
                                    </m:r>
                                  </m:sub>
                                </m:sSub>
                              </m:oMath>
                            </m:oMathPara>
                          </a14:m>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smtClean="0">
                                        <a:latin typeface="Cambria Math" charset="0"/>
                                        <a:ea typeface="Cambria Math" charset="0"/>
                                        <a:cs typeface="Cambria Math" charset="0"/>
                                      </a:rPr>
                                      <m:t>𝜙</m:t>
                                    </m:r>
                                  </m:e>
                                  <m:sub>
                                    <m:r>
                                      <a:rPr lang="en-US" altLang="zh-CN" sz="1600" b="0" i="1" smtClean="0">
                                        <a:latin typeface="Cambria Math" charset="0"/>
                                        <a:ea typeface="Cambria Math" charset="0"/>
                                        <a:cs typeface="Cambria Math" charset="0"/>
                                      </a:rPr>
                                      <m:t>2</m:t>
                                    </m:r>
                                  </m:sub>
                                </m:sSub>
                              </m:oMath>
                            </m:oMathPara>
                          </a14:m>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charset="0"/>
                                      </a:rPr>
                                      <m:t>𝑓</m:t>
                                    </m:r>
                                  </m:e>
                                  <m:sub>
                                    <m:r>
                                      <a:rPr lang="en-US" altLang="zh-CN" sz="1600" b="0" i="1" smtClean="0">
                                        <a:latin typeface="Cambria Math" charset="0"/>
                                      </a:rPr>
                                      <m:t>2</m:t>
                                    </m:r>
                                  </m:sub>
                                </m:sSub>
                              </m:oMath>
                            </m:oMathPara>
                          </a14:m>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charset="0"/>
                                      </a:rPr>
                                      <m:t>𝑦</m:t>
                                    </m:r>
                                    <m:r>
                                      <a:rPr lang="en-US" altLang="zh-CN" sz="1600" b="0" i="1" smtClean="0">
                                        <a:latin typeface="Cambria Math" charset="0"/>
                                      </a:rPr>
                                      <m:t>−</m:t>
                                    </m:r>
                                    <m:r>
                                      <a:rPr lang="en-US" altLang="zh-CN" sz="1600" b="0" i="1" smtClean="0">
                                        <a:latin typeface="Cambria Math" charset="0"/>
                                      </a:rPr>
                                      <m:t>𝑓</m:t>
                                    </m:r>
                                  </m:e>
                                  <m:sub>
                                    <m:r>
                                      <a:rPr lang="en-US" altLang="zh-CN" sz="1600" b="1" i="1" smtClean="0">
                                        <a:latin typeface="Cambria Math" charset="0"/>
                                      </a:rPr>
                                      <m:t>𝟐</m:t>
                                    </m:r>
                                  </m:sub>
                                </m:sSub>
                              </m:oMath>
                            </m:oMathPara>
                          </a14:m>
                          <a:endParaRPr lang="zh-CN" altLang="en-US" sz="1600" dirty="0"/>
                        </a:p>
                      </a:txBody>
                      <a:tcPr/>
                    </a:tc>
                    <a:extLst>
                      <a:ext uri="{0D108BD9-81ED-4DB2-BD59-A6C34878D82A}">
                        <a16:rowId xmlns:a16="http://schemas.microsoft.com/office/drawing/2014/main" val="10000"/>
                      </a:ext>
                    </a:extLst>
                  </a:tr>
                  <a:tr h="330970">
                    <a:tc>
                      <a:txBody>
                        <a:bodyPr/>
                        <a:lstStyle/>
                        <a:p>
                          <a:r>
                            <a:rPr lang="en-US" altLang="zh-CN" sz="1600" dirty="0"/>
                            <a:t>5</a:t>
                          </a:r>
                          <a:endParaRPr lang="zh-CN" altLang="en-US" sz="1600" dirty="0"/>
                        </a:p>
                      </a:txBody>
                      <a:tcPr/>
                    </a:tc>
                    <a:tc>
                      <a:txBody>
                        <a:bodyPr/>
                        <a:lstStyle/>
                        <a:p>
                          <a:r>
                            <a:rPr lang="en-US" altLang="zh-CN" sz="1600" dirty="0"/>
                            <a:t>82</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-52</a:t>
                          </a:r>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r>
                                  <m:rPr>
                                    <m:brk m:alnAt="7"/>
                                  </m:rPr>
                                  <a:rPr kumimoji="1" lang="en-US" altLang="zh-CN" sz="1600" i="1" smtClean="0">
                                    <a:latin typeface="Cambria Math" charset="0"/>
                                  </a:rPr>
                                  <m:t>−</m:t>
                                </m:r>
                                <m:r>
                                  <a:rPr kumimoji="1" lang="en-US" altLang="zh-CN" sz="1600" i="1">
                                    <a:latin typeface="Cambria Math" charset="0"/>
                                  </a:rPr>
                                  <m:t>38.</m:t>
                                </m:r>
                                <m:r>
                                  <a:rPr kumimoji="1" lang="en-US" altLang="zh-CN" sz="1600" b="0" i="1" smtClean="0">
                                    <a:latin typeface="Cambria Math" charset="0"/>
                                  </a:rPr>
                                  <m:t>2</m:t>
                                </m:r>
                                <m:r>
                                  <a:rPr kumimoji="1" lang="en-US" altLang="zh-CN" sz="1600" i="1">
                                    <a:latin typeface="Cambria Math" charset="0"/>
                                  </a:rPr>
                                  <m:t>5</m:t>
                                </m:r>
                              </m:oMath>
                            </m:oMathPara>
                          </a14:m>
                          <a:endParaRPr lang="zh-CN" altLang="en-US" sz="1600" dirty="0"/>
                        </a:p>
                      </a:txBody>
                      <a:tcPr/>
                    </a:tc>
                    <a:tc>
                      <a:txBody>
                        <a:bodyPr/>
                        <a:lstStyle/>
                        <a:p>
                          <a:r>
                            <a:rPr lang="en-US" altLang="zh-CN" sz="1600" dirty="0"/>
                            <a:t>95.75</a:t>
                          </a:r>
                          <a:endParaRPr lang="zh-CN" altLang="en-US" sz="1600" dirty="0"/>
                        </a:p>
                      </a:txBody>
                      <a:tcPr/>
                    </a:tc>
                    <a:tc>
                      <a:txBody>
                        <a:bodyPr/>
                        <a:lstStyle/>
                        <a:p>
                          <a:r>
                            <a:rPr lang="en-US" altLang="zh-CN" sz="1600" dirty="0"/>
                            <a:t>-13.75</a:t>
                          </a:r>
                          <a:endParaRPr lang="zh-CN" altLang="en-US" sz="1600" dirty="0"/>
                        </a:p>
                      </a:txBody>
                      <a:tcPr/>
                    </a:tc>
                    <a:tc>
                      <a:txBody>
                        <a:bodyPr/>
                        <a:lstStyle/>
                        <a:p>
                          <a:r>
                            <a:rPr lang="en-US" altLang="zh-CN" sz="1600" dirty="0"/>
                            <a:t>6.75</a:t>
                          </a:r>
                          <a:endParaRPr lang="zh-CN" altLang="en-US" sz="1600" dirty="0"/>
                        </a:p>
                      </a:txBody>
                      <a:tcPr/>
                    </a:tc>
                    <a:tc>
                      <a:txBody>
                        <a:bodyPr/>
                        <a:lstStyle/>
                        <a:p>
                          <a:r>
                            <a:rPr lang="en-US" altLang="zh-CN" sz="1600" dirty="0"/>
                            <a:t>102.50</a:t>
                          </a:r>
                          <a:endParaRPr lang="zh-CN" altLang="en-US" sz="1600" dirty="0"/>
                        </a:p>
                      </a:txBody>
                      <a:tcPr/>
                    </a:tc>
                    <a:tc>
                      <a:txBody>
                        <a:bodyPr/>
                        <a:lstStyle/>
                        <a:p>
                          <a:r>
                            <a:rPr lang="en-US" altLang="zh-CN" sz="1600" dirty="0"/>
                            <a:t>-20.50</a:t>
                          </a:r>
                          <a:endParaRPr lang="zh-CN" altLang="en-US" sz="1600" dirty="0"/>
                        </a:p>
                      </a:txBody>
                      <a:tcPr/>
                    </a:tc>
                    <a:extLst>
                      <a:ext uri="{0D108BD9-81ED-4DB2-BD59-A6C34878D82A}">
                        <a16:rowId xmlns:a16="http://schemas.microsoft.com/office/drawing/2014/main" val="10001"/>
                      </a:ext>
                    </a:extLst>
                  </a:tr>
                  <a:tr h="330970">
                    <a:tc>
                      <a:txBody>
                        <a:bodyPr/>
                        <a:lstStyle/>
                        <a:p>
                          <a:r>
                            <a:rPr lang="en-US" altLang="zh-CN" sz="1600" dirty="0"/>
                            <a:t>7</a:t>
                          </a:r>
                          <a:endParaRPr lang="zh-CN" altLang="en-US" sz="1600" dirty="0"/>
                        </a:p>
                      </a:txBody>
                      <a:tcPr/>
                    </a:tc>
                    <a:tc>
                      <a:txBody>
                        <a:bodyPr/>
                        <a:lstStyle/>
                        <a:p>
                          <a:r>
                            <a:rPr lang="en-US" altLang="zh-CN" sz="1600" dirty="0"/>
                            <a:t>80</a:t>
                          </a:r>
                          <a:endParaRPr lang="zh-CN" altLang="en-US" sz="1600" dirty="0"/>
                        </a:p>
                      </a:txBody>
                      <a:tcPr/>
                    </a:tc>
                    <a:tc>
                      <a:txBody>
                        <a:bodyPr/>
                        <a:lstStyle/>
                        <a:p>
                          <a:r>
                            <a:rPr lang="en-US" altLang="zh-CN" sz="1600"/>
                            <a:t>134</a:t>
                          </a:r>
                          <a:endParaRPr lang="zh-CN" altLang="en-US" sz="1600" dirty="0"/>
                        </a:p>
                      </a:txBody>
                      <a:tcPr/>
                    </a:tc>
                    <a:tc>
                      <a:txBody>
                        <a:bodyPr/>
                        <a:lstStyle/>
                        <a:p>
                          <a:r>
                            <a:rPr lang="en-US" altLang="zh-CN" sz="1600" dirty="0"/>
                            <a:t>-54</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kumimoji="1" lang="en-US" altLang="zh-CN" sz="1600" i="1" smtClean="0">
                                    <a:latin typeface="Cambria Math" charset="0"/>
                                  </a:rPr>
                                  <m:t>−</m:t>
                                </m:r>
                                <m:r>
                                  <a:rPr kumimoji="1" lang="en-US" altLang="zh-CN" sz="1600" i="1">
                                    <a:latin typeface="Cambria Math" charset="0"/>
                                  </a:rPr>
                                  <m:t>38.</m:t>
                                </m:r>
                                <m:r>
                                  <a:rPr kumimoji="1" lang="en-US" altLang="zh-CN" sz="1600" b="0" i="1" smtClean="0">
                                    <a:latin typeface="Cambria Math" charset="0"/>
                                  </a:rPr>
                                  <m:t>2</m:t>
                                </m:r>
                                <m:r>
                                  <a:rPr kumimoji="1" lang="en-US" altLang="zh-CN" sz="1600" i="1">
                                    <a:latin typeface="Cambria Math" charset="0"/>
                                  </a:rPr>
                                  <m:t>5</m:t>
                                </m:r>
                              </m:oMath>
                            </m:oMathPara>
                          </a14:m>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95.75</a:t>
                          </a:r>
                          <a:endParaRPr lang="zh-CN" altLang="en-US" sz="1600" dirty="0"/>
                        </a:p>
                      </a:txBody>
                      <a:tcPr/>
                    </a:tc>
                    <a:tc>
                      <a:txBody>
                        <a:bodyPr/>
                        <a:lstStyle/>
                        <a:p>
                          <a:r>
                            <a:rPr lang="en-US" altLang="zh-CN" sz="1600" dirty="0"/>
                            <a:t>-15.75</a:t>
                          </a:r>
                          <a:endParaRPr lang="zh-CN" altLang="en-US" sz="1600" dirty="0"/>
                        </a:p>
                      </a:txBody>
                      <a:tcPr/>
                    </a:tc>
                    <a:tc>
                      <a:txBody>
                        <a:bodyPr/>
                        <a:lstStyle/>
                        <a:p>
                          <a:r>
                            <a:rPr lang="en-US" altLang="zh-CN" sz="1600" dirty="0"/>
                            <a:t>6.75</a:t>
                          </a:r>
                          <a:endParaRPr lang="zh-CN" altLang="en-US" sz="1600" dirty="0"/>
                        </a:p>
                      </a:txBody>
                      <a:tcPr/>
                    </a:tc>
                    <a:tc>
                      <a:txBody>
                        <a:bodyPr/>
                        <a:lstStyle/>
                        <a:p>
                          <a:r>
                            <a:rPr lang="en-US" altLang="zh-CN" sz="1600" dirty="0"/>
                            <a:t>102.50</a:t>
                          </a:r>
                          <a:endParaRPr lang="zh-CN" altLang="en-US" sz="1600" dirty="0"/>
                        </a:p>
                      </a:txBody>
                      <a:tcPr/>
                    </a:tc>
                    <a:tc>
                      <a:txBody>
                        <a:bodyPr/>
                        <a:lstStyle/>
                        <a:p>
                          <a:r>
                            <a:rPr lang="en-US" altLang="zh-CN" sz="1600" dirty="0"/>
                            <a:t>-22.50</a:t>
                          </a:r>
                          <a:endParaRPr lang="zh-CN" altLang="en-US" sz="1600" dirty="0"/>
                        </a:p>
                      </a:txBody>
                      <a:tcPr/>
                    </a:tc>
                    <a:extLst>
                      <a:ext uri="{0D108BD9-81ED-4DB2-BD59-A6C34878D82A}">
                        <a16:rowId xmlns:a16="http://schemas.microsoft.com/office/drawing/2014/main" val="10002"/>
                      </a:ext>
                    </a:extLst>
                  </a:tr>
                  <a:tr h="330970">
                    <a:tc>
                      <a:txBody>
                        <a:bodyPr/>
                        <a:lstStyle/>
                        <a:p>
                          <a:r>
                            <a:rPr lang="en-US" altLang="zh-CN" sz="1600" dirty="0"/>
                            <a:t>12</a:t>
                          </a:r>
                          <a:endParaRPr lang="zh-CN" altLang="en-US" sz="1600" dirty="0"/>
                        </a:p>
                      </a:txBody>
                      <a:tcPr/>
                    </a:tc>
                    <a:tc>
                      <a:txBody>
                        <a:bodyPr/>
                        <a:lstStyle/>
                        <a:p>
                          <a:r>
                            <a:rPr lang="en-US" altLang="zh-CN" sz="1600" dirty="0"/>
                            <a:t>103</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-31</a:t>
                          </a:r>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r>
                                  <m:rPr>
                                    <m:brk m:alnAt="7"/>
                                  </m:rPr>
                                  <a:rPr kumimoji="1" lang="en-US" altLang="zh-CN" sz="1600" i="1" smtClean="0">
                                    <a:latin typeface="Cambria Math" charset="0"/>
                                  </a:rPr>
                                  <m:t>−</m:t>
                                </m:r>
                                <m:r>
                                  <a:rPr kumimoji="1" lang="en-US" altLang="zh-CN" sz="1600" i="1">
                                    <a:latin typeface="Cambria Math" charset="0"/>
                                  </a:rPr>
                                  <m:t>38.</m:t>
                                </m:r>
                                <m:r>
                                  <a:rPr kumimoji="1" lang="en-US" altLang="zh-CN" sz="1600" b="0" i="1" smtClean="0">
                                    <a:latin typeface="Cambria Math" charset="0"/>
                                  </a:rPr>
                                  <m:t>2</m:t>
                                </m:r>
                                <m:r>
                                  <a:rPr kumimoji="1" lang="en-US" altLang="zh-CN" sz="1600" i="1">
                                    <a:latin typeface="Cambria Math" charset="0"/>
                                  </a:rPr>
                                  <m:t>5</m:t>
                                </m:r>
                              </m:oMath>
                            </m:oMathPara>
                          </a14:m>
                          <a:endParaRPr lang="zh-CN" altLang="en-US" sz="1600" dirty="0"/>
                        </a:p>
                      </a:txBody>
                      <a:tcPr/>
                    </a:tc>
                    <a:tc>
                      <a:txBody>
                        <a:bodyPr/>
                        <a:lstStyle/>
                        <a:p>
                          <a:r>
                            <a:rPr lang="en-US" altLang="zh-CN" sz="1600" dirty="0"/>
                            <a:t>95.75</a:t>
                          </a:r>
                          <a:endParaRPr lang="zh-CN" altLang="en-US" sz="1600" dirty="0"/>
                        </a:p>
                      </a:txBody>
                      <a:tcPr/>
                    </a:tc>
                    <a:tc>
                      <a:txBody>
                        <a:bodyPr/>
                        <a:lstStyle/>
                        <a:p>
                          <a:r>
                            <a:rPr lang="en-US" altLang="zh-CN" sz="1600" dirty="0"/>
                            <a:t>7.25</a:t>
                          </a:r>
                          <a:endParaRPr lang="zh-CN" altLang="en-US" sz="1600" dirty="0"/>
                        </a:p>
                      </a:txBody>
                      <a:tcPr/>
                    </a:tc>
                    <a:tc>
                      <a:txBody>
                        <a:bodyPr/>
                        <a:lstStyle/>
                        <a:p>
                          <a:r>
                            <a:rPr lang="en-US" altLang="zh-CN" sz="1600" dirty="0"/>
                            <a:t>6.75</a:t>
                          </a:r>
                          <a:endParaRPr lang="zh-CN" altLang="en-US" sz="1600" dirty="0"/>
                        </a:p>
                      </a:txBody>
                      <a:tcPr/>
                    </a:tc>
                    <a:tc>
                      <a:txBody>
                        <a:bodyPr/>
                        <a:lstStyle/>
                        <a:p>
                          <a:r>
                            <a:rPr lang="en-US" altLang="zh-CN" sz="1600" dirty="0"/>
                            <a:t>102.50</a:t>
                          </a:r>
                          <a:endParaRPr lang="zh-CN" altLang="en-US" sz="1600" dirty="0"/>
                        </a:p>
                      </a:txBody>
                      <a:tcPr/>
                    </a:tc>
                    <a:tc>
                      <a:txBody>
                        <a:bodyPr/>
                        <a:lstStyle/>
                        <a:p>
                          <a:r>
                            <a:rPr lang="en-US" altLang="zh-CN" sz="1600" dirty="0"/>
                            <a:t>0.50</a:t>
                          </a:r>
                          <a:endParaRPr lang="zh-CN" altLang="en-US" sz="1600" dirty="0"/>
                        </a:p>
                      </a:txBody>
                      <a:tcPr/>
                    </a:tc>
                    <a:extLst>
                      <a:ext uri="{0D108BD9-81ED-4DB2-BD59-A6C34878D82A}">
                        <a16:rowId xmlns:a16="http://schemas.microsoft.com/office/drawing/2014/main" val="10003"/>
                      </a:ext>
                    </a:extLst>
                  </a:tr>
                  <a:tr h="330970">
                    <a:tc>
                      <a:txBody>
                        <a:bodyPr/>
                        <a:lstStyle/>
                        <a:p>
                          <a:r>
                            <a:rPr lang="en-US" altLang="zh-CN" sz="1600" dirty="0"/>
                            <a:t>23</a:t>
                          </a:r>
                          <a:endParaRPr lang="zh-CN" altLang="en-US" sz="1600" dirty="0"/>
                        </a:p>
                      </a:txBody>
                      <a:tcPr/>
                    </a:tc>
                    <a:tc>
                      <a:txBody>
                        <a:bodyPr/>
                        <a:lstStyle/>
                        <a:p>
                          <a:r>
                            <a:rPr lang="en-US" altLang="zh-CN" sz="1600" dirty="0"/>
                            <a:t>118</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-16</a:t>
                          </a:r>
                          <a:endParaRPr lang="zh-CN" altLang="en-US" sz="1600" dirty="0"/>
                        </a:p>
                      </a:txBody>
                      <a:tcPr/>
                    </a:tc>
                    <a:tc>
                      <a:txBody>
                        <a:bodyPr/>
                        <a:lstStyle/>
                        <a:p>
                          <a:pPr/>
                          <a14:m>
                            <m:oMathPara xmlns:m="http://schemas.openxmlformats.org/officeDocument/2006/math">
                              <m:oMathParaPr>
                                <m:jc m:val="centerGroup"/>
                              </m:oMathParaPr>
                              <m:oMath xmlns:m="http://schemas.openxmlformats.org/officeDocument/2006/math">
                                <m:r>
                                  <m:rPr>
                                    <m:brk m:alnAt="7"/>
                                  </m:rPr>
                                  <a:rPr kumimoji="1" lang="en-US" altLang="zh-CN" sz="1600" i="1" smtClean="0">
                                    <a:latin typeface="Cambria Math" charset="0"/>
                                  </a:rPr>
                                  <m:t>−</m:t>
                                </m:r>
                                <m:r>
                                  <a:rPr kumimoji="1" lang="en-US" altLang="zh-CN" sz="1600" i="1">
                                    <a:latin typeface="Cambria Math" charset="0"/>
                                  </a:rPr>
                                  <m:t>38.</m:t>
                                </m:r>
                                <m:r>
                                  <a:rPr kumimoji="1" lang="en-US" altLang="zh-CN" sz="1600" b="0" i="1" smtClean="0">
                                    <a:latin typeface="Cambria Math" charset="0"/>
                                  </a:rPr>
                                  <m:t>2</m:t>
                                </m:r>
                                <m:r>
                                  <a:rPr kumimoji="1" lang="en-US" altLang="zh-CN" sz="1600" i="1">
                                    <a:latin typeface="Cambria Math" charset="0"/>
                                  </a:rPr>
                                  <m:t>5</m:t>
                                </m:r>
                              </m:oMath>
                            </m:oMathPara>
                          </a14:m>
                          <a:endParaRPr lang="zh-CN" altLang="en-US" sz="1600" dirty="0"/>
                        </a:p>
                      </a:txBody>
                      <a:tcPr/>
                    </a:tc>
                    <a:tc>
                      <a:txBody>
                        <a:bodyPr/>
                        <a:lstStyle/>
                        <a:p>
                          <a:r>
                            <a:rPr lang="en-US" altLang="zh-CN" sz="1600" dirty="0"/>
                            <a:t>95.75</a:t>
                          </a:r>
                          <a:endParaRPr lang="zh-CN" altLang="en-US" sz="1600" dirty="0"/>
                        </a:p>
                      </a:txBody>
                      <a:tcPr/>
                    </a:tc>
                    <a:tc>
                      <a:txBody>
                        <a:bodyPr/>
                        <a:lstStyle/>
                        <a:p>
                          <a:r>
                            <a:rPr lang="en-US" altLang="zh-CN" sz="1600" dirty="0"/>
                            <a:t>22/25</a:t>
                          </a:r>
                          <a:endParaRPr lang="zh-CN" altLang="en-US" sz="1600" dirty="0"/>
                        </a:p>
                      </a:txBody>
                      <a:tcPr/>
                    </a:tc>
                    <a:tc>
                      <a:txBody>
                        <a:bodyPr/>
                        <a:lstStyle/>
                        <a:p>
                          <a:r>
                            <a:rPr lang="en-US" altLang="zh-CN" sz="1600" dirty="0"/>
                            <a:t>6.75</a:t>
                          </a:r>
                          <a:endParaRPr lang="zh-CN" altLang="en-US" sz="1600" dirty="0"/>
                        </a:p>
                      </a:txBody>
                      <a:tcPr/>
                    </a:tc>
                    <a:tc>
                      <a:txBody>
                        <a:bodyPr/>
                        <a:lstStyle/>
                        <a:p>
                          <a:r>
                            <a:rPr lang="en-US" altLang="zh-CN" sz="1600" dirty="0"/>
                            <a:t>102.50</a:t>
                          </a:r>
                          <a:endParaRPr lang="zh-CN" altLang="en-US" sz="1600" dirty="0"/>
                        </a:p>
                      </a:txBody>
                      <a:tcPr/>
                    </a:tc>
                    <a:tc>
                      <a:txBody>
                        <a:bodyPr/>
                        <a:lstStyle/>
                        <a:p>
                          <a:r>
                            <a:rPr lang="en-US" altLang="zh-CN" sz="1600" dirty="0"/>
                            <a:t>15.60</a:t>
                          </a:r>
                          <a:endParaRPr lang="zh-CN" altLang="en-US" sz="1600" dirty="0"/>
                        </a:p>
                      </a:txBody>
                      <a:tcPr/>
                    </a:tc>
                    <a:extLst>
                      <a:ext uri="{0D108BD9-81ED-4DB2-BD59-A6C34878D82A}">
                        <a16:rowId xmlns:a16="http://schemas.microsoft.com/office/drawing/2014/main" val="10004"/>
                      </a:ext>
                    </a:extLst>
                  </a:tr>
                  <a:tr h="330970">
                    <a:tc>
                      <a:txBody>
                        <a:bodyPr/>
                        <a:lstStyle/>
                        <a:p>
                          <a:r>
                            <a:rPr lang="en-US" altLang="zh-CN" sz="1600" dirty="0"/>
                            <a:t>25</a:t>
                          </a:r>
                          <a:endParaRPr lang="zh-CN" altLang="en-US" sz="1600" dirty="0"/>
                        </a:p>
                      </a:txBody>
                      <a:tcPr/>
                    </a:tc>
                    <a:tc>
                      <a:txBody>
                        <a:bodyPr/>
                        <a:lstStyle/>
                        <a:p>
                          <a:r>
                            <a:rPr lang="en-US" altLang="zh-CN" sz="1600" dirty="0"/>
                            <a:t>172</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38</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12.5</a:t>
                          </a:r>
                          <a:endParaRPr lang="zh-CN" altLang="en-US" sz="1600" dirty="0"/>
                        </a:p>
                      </a:txBody>
                      <a:tcPr/>
                    </a:tc>
                    <a:tc>
                      <a:txBody>
                        <a:bodyPr/>
                        <a:lstStyle/>
                        <a:p>
                          <a:r>
                            <a:rPr lang="en-US" altLang="zh-CN" sz="1600" dirty="0"/>
                            <a:t>6.75</a:t>
                          </a:r>
                          <a:endParaRPr lang="zh-CN" altLang="en-US" sz="1600" dirty="0"/>
                        </a:p>
                      </a:txBody>
                      <a:tcPr/>
                    </a:tc>
                    <a:tc>
                      <a:txBody>
                        <a:bodyPr/>
                        <a:lstStyle/>
                        <a:p>
                          <a:r>
                            <a:rPr lang="en-US" altLang="zh-CN" sz="1600" dirty="0"/>
                            <a:t>166.25</a:t>
                          </a:r>
                          <a:endParaRPr lang="zh-CN" altLang="en-US" sz="1600" dirty="0"/>
                        </a:p>
                      </a:txBody>
                      <a:tcPr/>
                    </a:tc>
                    <a:tc>
                      <a:txBody>
                        <a:bodyPr/>
                        <a:lstStyle/>
                        <a:p>
                          <a:r>
                            <a:rPr lang="en-US" altLang="zh-CN" sz="1600" dirty="0"/>
                            <a:t>5.75</a:t>
                          </a:r>
                          <a:endParaRPr lang="zh-CN" altLang="en-US" sz="1600" dirty="0"/>
                        </a:p>
                      </a:txBody>
                      <a:tcPr/>
                    </a:tc>
                    <a:extLst>
                      <a:ext uri="{0D108BD9-81ED-4DB2-BD59-A6C34878D82A}">
                        <a16:rowId xmlns:a16="http://schemas.microsoft.com/office/drawing/2014/main" val="10005"/>
                      </a:ext>
                    </a:extLst>
                  </a:tr>
                  <a:tr h="330970">
                    <a:tc>
                      <a:txBody>
                        <a:bodyPr/>
                        <a:lstStyle/>
                        <a:p>
                          <a:r>
                            <a:rPr lang="en-US" altLang="zh-CN" sz="1600" dirty="0"/>
                            <a:t>28</a:t>
                          </a:r>
                          <a:endParaRPr lang="zh-CN" altLang="en-US" sz="1600" dirty="0"/>
                        </a:p>
                      </a:txBody>
                      <a:tcPr/>
                    </a:tc>
                    <a:tc>
                      <a:txBody>
                        <a:bodyPr/>
                        <a:lstStyle/>
                        <a:p>
                          <a:r>
                            <a:rPr lang="en-US" altLang="zh-CN" sz="1600" dirty="0"/>
                            <a:t>127</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-7</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-32.5</a:t>
                          </a:r>
                          <a:endParaRPr lang="zh-CN" altLang="en-US" sz="1600" dirty="0"/>
                        </a:p>
                      </a:txBody>
                      <a:tcPr/>
                    </a:tc>
                    <a:tc>
                      <a:txBody>
                        <a:bodyPr/>
                        <a:lstStyle/>
                        <a:p>
                          <a:r>
                            <a:rPr lang="en-US" altLang="zh-CN" sz="1600" dirty="0"/>
                            <a:t>6.75</a:t>
                          </a:r>
                          <a:endParaRPr lang="zh-CN" altLang="en-US" sz="1600" dirty="0"/>
                        </a:p>
                      </a:txBody>
                      <a:tcPr/>
                    </a:tc>
                    <a:tc>
                      <a:txBody>
                        <a:bodyPr/>
                        <a:lstStyle/>
                        <a:p>
                          <a:r>
                            <a:rPr lang="en-US" altLang="zh-CN" sz="1600" dirty="0"/>
                            <a:t>166.25</a:t>
                          </a:r>
                          <a:endParaRPr lang="zh-CN" altLang="en-US" sz="1600" dirty="0"/>
                        </a:p>
                      </a:txBody>
                      <a:tcPr/>
                    </a:tc>
                    <a:tc>
                      <a:txBody>
                        <a:bodyPr/>
                        <a:lstStyle/>
                        <a:p>
                          <a:r>
                            <a:rPr lang="en-US" altLang="zh-CN" sz="1600" dirty="0"/>
                            <a:t>-39.25</a:t>
                          </a:r>
                          <a:endParaRPr lang="zh-CN" altLang="en-US" sz="1600" dirty="0"/>
                        </a:p>
                      </a:txBody>
                      <a:tcPr/>
                    </a:tc>
                    <a:extLst>
                      <a:ext uri="{0D108BD9-81ED-4DB2-BD59-A6C34878D82A}">
                        <a16:rowId xmlns:a16="http://schemas.microsoft.com/office/drawing/2014/main" val="10006"/>
                      </a:ext>
                    </a:extLst>
                  </a:tr>
                  <a:tr h="330970">
                    <a:tc>
                      <a:txBody>
                        <a:bodyPr/>
                        <a:lstStyle/>
                        <a:p>
                          <a:r>
                            <a:rPr lang="en-US" altLang="zh-CN" sz="1600" dirty="0"/>
                            <a:t>29</a:t>
                          </a:r>
                          <a:endParaRPr lang="zh-CN" altLang="en-US" sz="1600" dirty="0"/>
                        </a:p>
                      </a:txBody>
                      <a:tcPr/>
                    </a:tc>
                    <a:tc>
                      <a:txBody>
                        <a:bodyPr/>
                        <a:lstStyle/>
                        <a:p>
                          <a:r>
                            <a:rPr lang="en-US" altLang="zh-CN" sz="1600" dirty="0"/>
                            <a:t>204</a:t>
                          </a:r>
                          <a:endParaRPr lang="zh-CN" altLang="en-US" sz="1600" dirty="0"/>
                        </a:p>
                      </a:txBody>
                      <a:tcPr/>
                    </a:tc>
                    <a:tc>
                      <a:txBody>
                        <a:bodyPr/>
                        <a:lstStyle/>
                        <a:p>
                          <a:r>
                            <a:rPr lang="en-US" altLang="zh-CN" sz="1600"/>
                            <a:t>134</a:t>
                          </a:r>
                          <a:endParaRPr lang="zh-CN" altLang="en-US" sz="1600" dirty="0"/>
                        </a:p>
                      </a:txBody>
                      <a:tcPr/>
                    </a:tc>
                    <a:tc>
                      <a:txBody>
                        <a:bodyPr/>
                        <a:lstStyle/>
                        <a:p>
                          <a:r>
                            <a:rPr lang="en-US" altLang="zh-CN" sz="1600" dirty="0"/>
                            <a:t>70</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44.5</a:t>
                          </a:r>
                          <a:endParaRPr lang="zh-CN" altLang="en-US" sz="1600" dirty="0"/>
                        </a:p>
                      </a:txBody>
                      <a:tcPr/>
                    </a:tc>
                    <a:tc>
                      <a:txBody>
                        <a:bodyPr/>
                        <a:lstStyle/>
                        <a:p>
                          <a:r>
                            <a:rPr lang="en-US" altLang="zh-CN" sz="1600" dirty="0"/>
                            <a:t>6.75</a:t>
                          </a:r>
                          <a:endParaRPr lang="zh-CN" altLang="en-US" sz="1600" dirty="0"/>
                        </a:p>
                      </a:txBody>
                      <a:tcPr/>
                    </a:tc>
                    <a:tc>
                      <a:txBody>
                        <a:bodyPr/>
                        <a:lstStyle/>
                        <a:p>
                          <a:r>
                            <a:rPr lang="en-US" altLang="zh-CN" sz="1600" dirty="0"/>
                            <a:t>166.25</a:t>
                          </a:r>
                          <a:endParaRPr lang="zh-CN" altLang="en-US" sz="1600" dirty="0"/>
                        </a:p>
                      </a:txBody>
                      <a:tcPr/>
                    </a:tc>
                    <a:tc>
                      <a:txBody>
                        <a:bodyPr/>
                        <a:lstStyle/>
                        <a:p>
                          <a:r>
                            <a:rPr lang="en-US" altLang="zh-CN" sz="1600" dirty="0"/>
                            <a:t>37.75</a:t>
                          </a:r>
                          <a:endParaRPr lang="zh-CN" altLang="en-US" sz="1600" dirty="0"/>
                        </a:p>
                      </a:txBody>
                      <a:tcPr/>
                    </a:tc>
                    <a:extLst>
                      <a:ext uri="{0D108BD9-81ED-4DB2-BD59-A6C34878D82A}">
                        <a16:rowId xmlns:a16="http://schemas.microsoft.com/office/drawing/2014/main" val="10007"/>
                      </a:ext>
                    </a:extLst>
                  </a:tr>
                  <a:tr h="330970">
                    <a:tc>
                      <a:txBody>
                        <a:bodyPr/>
                        <a:lstStyle/>
                        <a:p>
                          <a:r>
                            <a:rPr lang="en-US" altLang="zh-CN" sz="1600" dirty="0"/>
                            <a:t>34</a:t>
                          </a:r>
                          <a:endParaRPr lang="zh-CN" altLang="en-US" sz="1600" dirty="0"/>
                        </a:p>
                      </a:txBody>
                      <a:tcPr/>
                    </a:tc>
                    <a:tc>
                      <a:txBody>
                        <a:bodyPr/>
                        <a:lstStyle/>
                        <a:p>
                          <a:r>
                            <a:rPr lang="en-US" altLang="zh-CN" sz="1600" dirty="0"/>
                            <a:t>189</a:t>
                          </a:r>
                          <a:endParaRPr lang="zh-CN" altLang="en-US" sz="1600" dirty="0"/>
                        </a:p>
                      </a:txBody>
                      <a:tcPr/>
                    </a:tc>
                    <a:tc>
                      <a:txBody>
                        <a:bodyPr/>
                        <a:lstStyle/>
                        <a:p>
                          <a:r>
                            <a:rPr lang="en-US" altLang="zh-CN" sz="1600"/>
                            <a:t>134</a:t>
                          </a:r>
                          <a:endParaRPr lang="zh-CN" altLang="en-US" sz="1600" dirty="0"/>
                        </a:p>
                      </a:txBody>
                      <a:tcPr/>
                    </a:tc>
                    <a:tc>
                      <a:txBody>
                        <a:bodyPr/>
                        <a:lstStyle/>
                        <a:p>
                          <a:r>
                            <a:rPr lang="en-US" altLang="zh-CN" sz="1600" dirty="0"/>
                            <a:t>55</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29.5</a:t>
                          </a:r>
                          <a:endParaRPr lang="zh-CN" altLang="en-US" sz="1600" dirty="0"/>
                        </a:p>
                      </a:txBody>
                      <a:tcPr/>
                    </a:tc>
                    <a:tc>
                      <a:txBody>
                        <a:bodyPr/>
                        <a:lstStyle/>
                        <a:p>
                          <a:r>
                            <a:rPr lang="en-US" altLang="zh-CN" sz="1600" dirty="0"/>
                            <a:t>6.75</a:t>
                          </a:r>
                          <a:endParaRPr lang="zh-CN" altLang="en-US" sz="1600" dirty="0"/>
                        </a:p>
                      </a:txBody>
                      <a:tcPr/>
                    </a:tc>
                    <a:tc>
                      <a:txBody>
                        <a:bodyPr/>
                        <a:lstStyle/>
                        <a:p>
                          <a:r>
                            <a:rPr lang="en-US" altLang="zh-CN" sz="1600" dirty="0"/>
                            <a:t>166.25</a:t>
                          </a:r>
                          <a:endParaRPr lang="zh-CN" altLang="en-US" sz="1600" dirty="0"/>
                        </a:p>
                      </a:txBody>
                      <a:tcPr/>
                    </a:tc>
                    <a:tc>
                      <a:txBody>
                        <a:bodyPr/>
                        <a:lstStyle/>
                        <a:p>
                          <a:r>
                            <a:rPr lang="en-US" altLang="zh-CN" sz="1600" dirty="0"/>
                            <a:t>22.75</a:t>
                          </a:r>
                          <a:endParaRPr lang="zh-CN" altLang="en-US" sz="1600" dirty="0"/>
                        </a:p>
                      </a:txBody>
                      <a:tcPr/>
                    </a:tc>
                    <a:extLst>
                      <a:ext uri="{0D108BD9-81ED-4DB2-BD59-A6C34878D82A}">
                        <a16:rowId xmlns:a16="http://schemas.microsoft.com/office/drawing/2014/main" val="10008"/>
                      </a:ext>
                    </a:extLst>
                  </a:tr>
                  <a:tr h="330970">
                    <a:tc>
                      <a:txBody>
                        <a:bodyPr/>
                        <a:lstStyle/>
                        <a:p>
                          <a:r>
                            <a:rPr lang="en-US" altLang="zh-CN" sz="1600" dirty="0"/>
                            <a:t>35</a:t>
                          </a:r>
                          <a:endParaRPr lang="zh-CN" altLang="en-US" sz="1600" dirty="0"/>
                        </a:p>
                      </a:txBody>
                      <a:tcPr/>
                    </a:tc>
                    <a:tc>
                      <a:txBody>
                        <a:bodyPr/>
                        <a:lstStyle/>
                        <a:p>
                          <a:r>
                            <a:rPr lang="en-US" altLang="zh-CN" sz="1600" dirty="0"/>
                            <a:t>99</a:t>
                          </a:r>
                          <a:endParaRPr lang="zh-CN" altLang="en-US" sz="1600" dirty="0"/>
                        </a:p>
                      </a:txBody>
                      <a:tcPr/>
                    </a:tc>
                    <a:tc>
                      <a:txBody>
                        <a:bodyPr/>
                        <a:lstStyle/>
                        <a:p>
                          <a:r>
                            <a:rPr lang="en-US" altLang="zh-CN" sz="1600"/>
                            <a:t>134</a:t>
                          </a:r>
                          <a:endParaRPr lang="zh-CN" altLang="en-US" sz="1600" dirty="0"/>
                        </a:p>
                      </a:txBody>
                      <a:tcPr/>
                    </a:tc>
                    <a:tc>
                      <a:txBody>
                        <a:bodyPr/>
                        <a:lstStyle/>
                        <a:p>
                          <a:r>
                            <a:rPr lang="en-US" altLang="zh-CN" sz="1600" dirty="0"/>
                            <a:t>-35</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-60.5</a:t>
                          </a:r>
                          <a:endParaRPr lang="zh-CN" altLang="en-US" sz="1600" dirty="0"/>
                        </a:p>
                      </a:txBody>
                      <a:tcPr/>
                    </a:tc>
                    <a:tc>
                      <a:txBody>
                        <a:bodyPr/>
                        <a:lstStyle/>
                        <a:p>
                          <a:r>
                            <a:rPr lang="en-US" altLang="zh-CN" sz="1600" dirty="0"/>
                            <a:t>-27.00</a:t>
                          </a:r>
                          <a:endParaRPr lang="zh-CN" altLang="en-US" sz="1600" dirty="0"/>
                        </a:p>
                      </a:txBody>
                      <a:tcPr/>
                    </a:tc>
                    <a:tc>
                      <a:txBody>
                        <a:bodyPr/>
                        <a:lstStyle/>
                        <a:p>
                          <a:r>
                            <a:rPr lang="en-US" altLang="zh-CN" sz="1600" dirty="0"/>
                            <a:t>132.50</a:t>
                          </a:r>
                          <a:endParaRPr lang="zh-CN" altLang="en-US" sz="1600" dirty="0"/>
                        </a:p>
                      </a:txBody>
                      <a:tcPr/>
                    </a:tc>
                    <a:tc>
                      <a:txBody>
                        <a:bodyPr/>
                        <a:lstStyle/>
                        <a:p>
                          <a:r>
                            <a:rPr lang="en-US" altLang="zh-CN" sz="1600" dirty="0"/>
                            <a:t>-33.50</a:t>
                          </a:r>
                          <a:endParaRPr lang="zh-CN" altLang="en-US" sz="1600" dirty="0"/>
                        </a:p>
                      </a:txBody>
                      <a:tcPr/>
                    </a:tc>
                    <a:extLst>
                      <a:ext uri="{0D108BD9-81ED-4DB2-BD59-A6C34878D82A}">
                        <a16:rowId xmlns:a16="http://schemas.microsoft.com/office/drawing/2014/main" val="10009"/>
                      </a:ext>
                    </a:extLst>
                  </a:tr>
                  <a:tr h="330970">
                    <a:tc>
                      <a:txBody>
                        <a:bodyPr/>
                        <a:lstStyle/>
                        <a:p>
                          <a:r>
                            <a:rPr lang="en-US" altLang="zh-CN" sz="1600" dirty="0"/>
                            <a:t>40</a:t>
                          </a:r>
                          <a:endParaRPr lang="zh-CN" altLang="en-US" sz="1600" dirty="0"/>
                        </a:p>
                      </a:txBody>
                      <a:tcPr/>
                    </a:tc>
                    <a:tc>
                      <a:txBody>
                        <a:bodyPr/>
                        <a:lstStyle/>
                        <a:p>
                          <a:r>
                            <a:rPr lang="en-US" altLang="zh-CN" sz="1600" dirty="0"/>
                            <a:t>166</a:t>
                          </a:r>
                          <a:endParaRPr lang="zh-CN" altLang="en-US" sz="1600" dirty="0"/>
                        </a:p>
                      </a:txBody>
                      <a:tcPr/>
                    </a:tc>
                    <a:tc>
                      <a:txBody>
                        <a:bodyPr/>
                        <a:lstStyle/>
                        <a:p>
                          <a:r>
                            <a:rPr lang="en-US" altLang="zh-CN" sz="1600" dirty="0"/>
                            <a:t>134</a:t>
                          </a:r>
                          <a:endParaRPr lang="zh-CN" altLang="en-US" sz="1600" dirty="0"/>
                        </a:p>
                      </a:txBody>
                      <a:tcPr/>
                    </a:tc>
                    <a:tc>
                      <a:txBody>
                        <a:bodyPr/>
                        <a:lstStyle/>
                        <a:p>
                          <a:r>
                            <a:rPr lang="en-US" altLang="zh-CN" sz="1600" dirty="0"/>
                            <a:t>32</a:t>
                          </a:r>
                          <a:endParaRPr lang="zh-CN" altLang="en-US" sz="1600" dirty="0"/>
                        </a:p>
                      </a:txBody>
                      <a:tcPr/>
                    </a:tc>
                    <a:tc>
                      <a:txBody>
                        <a:bodyPr/>
                        <a:lstStyle/>
                        <a:p>
                          <a:r>
                            <a:rPr lang="en-US" altLang="zh-CN" sz="1600" dirty="0"/>
                            <a:t>25.5</a:t>
                          </a:r>
                          <a:endParaRPr lang="zh-CN" altLang="en-US" sz="1600" dirty="0"/>
                        </a:p>
                      </a:txBody>
                      <a:tcPr/>
                    </a:tc>
                    <a:tc>
                      <a:txBody>
                        <a:bodyPr/>
                        <a:lstStyle/>
                        <a:p>
                          <a:r>
                            <a:rPr lang="en-US" altLang="zh-CN" sz="1600" dirty="0"/>
                            <a:t>159.5</a:t>
                          </a:r>
                          <a:endParaRPr lang="zh-CN" altLang="en-US" sz="1600" dirty="0"/>
                        </a:p>
                      </a:txBody>
                      <a:tcPr/>
                    </a:tc>
                    <a:tc>
                      <a:txBody>
                        <a:bodyPr/>
                        <a:lstStyle/>
                        <a:p>
                          <a:r>
                            <a:rPr lang="en-US" altLang="zh-CN" sz="1600" dirty="0"/>
                            <a:t>6.5</a:t>
                          </a:r>
                          <a:endParaRPr lang="zh-CN" altLang="en-US" sz="1600" dirty="0"/>
                        </a:p>
                      </a:txBody>
                      <a:tcPr/>
                    </a:tc>
                    <a:tc>
                      <a:txBody>
                        <a:bodyPr/>
                        <a:lstStyle/>
                        <a:p>
                          <a:r>
                            <a:rPr lang="en-US" altLang="zh-CN" sz="1600" dirty="0"/>
                            <a:t>-27.00</a:t>
                          </a:r>
                          <a:endParaRPr lang="zh-CN" altLang="en-US" sz="1600" dirty="0"/>
                        </a:p>
                      </a:txBody>
                      <a:tcPr/>
                    </a:tc>
                    <a:tc>
                      <a:txBody>
                        <a:bodyPr/>
                        <a:lstStyle/>
                        <a:p>
                          <a:r>
                            <a:rPr lang="en-US" altLang="zh-CN" sz="1600" dirty="0"/>
                            <a:t>132.50</a:t>
                          </a:r>
                          <a:endParaRPr lang="zh-CN" altLang="en-US" sz="1600" dirty="0"/>
                        </a:p>
                      </a:txBody>
                      <a:tcPr/>
                    </a:tc>
                    <a:tc>
                      <a:txBody>
                        <a:bodyPr/>
                        <a:lstStyle/>
                        <a:p>
                          <a:r>
                            <a:rPr lang="en-US" altLang="zh-CN" sz="1600" dirty="0"/>
                            <a:t>33.50</a:t>
                          </a:r>
                          <a:endParaRPr lang="zh-CN" altLang="en-US" sz="1600" dirty="0"/>
                        </a:p>
                      </a:txBody>
                      <a:tcPr/>
                    </a:tc>
                    <a:extLst>
                      <a:ext uri="{0D108BD9-81ED-4DB2-BD59-A6C34878D82A}">
                        <a16:rowId xmlns:a16="http://schemas.microsoft.com/office/drawing/2014/main" val="10010"/>
                      </a:ext>
                    </a:extLst>
                  </a:tr>
                </a:tbl>
              </a:graphicData>
            </a:graphic>
          </p:graphicFrame>
        </mc:Choice>
        <mc:Fallback xmlns="">
          <p:graphicFrame>
            <p:nvGraphicFramePr>
              <p:cNvPr id="25" name="表格 24"/>
              <p:cNvGraphicFramePr>
                <a:graphicFrameLocks noGrp="1"/>
              </p:cNvGraphicFramePr>
              <p:nvPr>
                <p:extLst>
                  <p:ext uri="{D42A27DB-BD31-4B8C-83A1-F6EECF244321}">
                    <p14:modId xmlns:p14="http://schemas.microsoft.com/office/powerpoint/2010/main" val="1469896803"/>
                  </p:ext>
                </p:extLst>
              </p:nvPr>
            </p:nvGraphicFramePr>
            <p:xfrm>
              <a:off x="62331" y="2606916"/>
              <a:ext cx="7591536" cy="3931920"/>
            </p:xfrm>
            <a:graphic>
              <a:graphicData uri="http://schemas.openxmlformats.org/drawingml/2006/table">
                <a:tbl>
                  <a:tblPr firstRow="1" bandRow="1">
                    <a:tableStyleId>{5C22544A-7EE6-4342-B048-85BDC9FD1C3A}</a:tableStyleId>
                  </a:tblPr>
                  <a:tblGrid>
                    <a:gridCol w="699669"/>
                    <a:gridCol w="762000"/>
                    <a:gridCol w="626533"/>
                    <a:gridCol w="643467"/>
                    <a:gridCol w="812800"/>
                    <a:gridCol w="694267"/>
                    <a:gridCol w="846666"/>
                    <a:gridCol w="880534"/>
                    <a:gridCol w="812800"/>
                    <a:gridCol w="812800"/>
                  </a:tblGrid>
                  <a:tr h="579120">
                    <a:tc>
                      <a:txBody>
                        <a:bodyPr/>
                        <a:lstStyle/>
                        <a:p>
                          <a:endParaRPr lang="zh-CN"/>
                        </a:p>
                      </a:txBody>
                      <a:tcPr>
                        <a:blipFill rotWithShape="0">
                          <a:blip r:embed="rId6"/>
                          <a:stretch>
                            <a:fillRect l="-870" t="-2105" r="-986957" b="-593684"/>
                          </a:stretch>
                        </a:blipFill>
                      </a:tcPr>
                    </a:tc>
                    <a:tc>
                      <a:txBody>
                        <a:bodyPr/>
                        <a:lstStyle/>
                        <a:p>
                          <a:endParaRPr lang="zh-CN"/>
                        </a:p>
                      </a:txBody>
                      <a:tcPr>
                        <a:blipFill rotWithShape="0">
                          <a:blip r:embed="rId6"/>
                          <a:stretch>
                            <a:fillRect l="-92800" t="-2105" r="-808000" b="-593684"/>
                          </a:stretch>
                        </a:blipFill>
                      </a:tcPr>
                    </a:tc>
                    <a:tc>
                      <a:txBody>
                        <a:bodyPr/>
                        <a:lstStyle/>
                        <a:p>
                          <a:endParaRPr lang="zh-CN"/>
                        </a:p>
                      </a:txBody>
                      <a:tcPr>
                        <a:blipFill rotWithShape="0">
                          <a:blip r:embed="rId6"/>
                          <a:stretch>
                            <a:fillRect l="-233981" t="-2105" r="-880583" b="-593684"/>
                          </a:stretch>
                        </a:blipFill>
                      </a:tcPr>
                    </a:tc>
                    <a:tc>
                      <a:txBody>
                        <a:bodyPr/>
                        <a:lstStyle/>
                        <a:p>
                          <a:endParaRPr lang="zh-CN"/>
                        </a:p>
                      </a:txBody>
                      <a:tcPr>
                        <a:blipFill rotWithShape="0">
                          <a:blip r:embed="rId6"/>
                          <a:stretch>
                            <a:fillRect l="-327619" t="-2105" r="-763810" b="-593684"/>
                          </a:stretch>
                        </a:blipFill>
                      </a:tcPr>
                    </a:tc>
                    <a:tc>
                      <a:txBody>
                        <a:bodyPr/>
                        <a:lstStyle/>
                        <a:p>
                          <a:endParaRPr lang="zh-CN"/>
                        </a:p>
                      </a:txBody>
                      <a:tcPr>
                        <a:blipFill rotWithShape="0">
                          <a:blip r:embed="rId6"/>
                          <a:stretch>
                            <a:fillRect l="-335075" t="-2105" r="-498507" b="-593684"/>
                          </a:stretch>
                        </a:blipFill>
                      </a:tcPr>
                    </a:tc>
                    <a:tc>
                      <a:txBody>
                        <a:bodyPr/>
                        <a:lstStyle/>
                        <a:p>
                          <a:endParaRPr lang="zh-CN"/>
                        </a:p>
                      </a:txBody>
                      <a:tcPr>
                        <a:blipFill rotWithShape="0">
                          <a:blip r:embed="rId6"/>
                          <a:stretch>
                            <a:fillRect l="-511404" t="-2105" r="-485965" b="-593684"/>
                          </a:stretch>
                        </a:blipFill>
                      </a:tcPr>
                    </a:tc>
                    <a:tc>
                      <a:txBody>
                        <a:bodyPr/>
                        <a:lstStyle/>
                        <a:p>
                          <a:endParaRPr lang="zh-CN"/>
                        </a:p>
                      </a:txBody>
                      <a:tcPr>
                        <a:blipFill rotWithShape="0">
                          <a:blip r:embed="rId6"/>
                          <a:stretch>
                            <a:fillRect l="-501439" t="-2105" r="-298561" b="-593684"/>
                          </a:stretch>
                        </a:blipFill>
                      </a:tcPr>
                    </a:tc>
                    <a:tc>
                      <a:txBody>
                        <a:bodyPr/>
                        <a:lstStyle/>
                        <a:p>
                          <a:endParaRPr lang="zh-CN"/>
                        </a:p>
                      </a:txBody>
                      <a:tcPr>
                        <a:blipFill rotWithShape="0">
                          <a:blip r:embed="rId6"/>
                          <a:stretch>
                            <a:fillRect l="-580556" t="-2105" r="-188194" b="-593684"/>
                          </a:stretch>
                        </a:blipFill>
                      </a:tcPr>
                    </a:tc>
                    <a:tc>
                      <a:txBody>
                        <a:bodyPr/>
                        <a:lstStyle/>
                        <a:p>
                          <a:endParaRPr lang="zh-CN"/>
                        </a:p>
                      </a:txBody>
                      <a:tcPr>
                        <a:blipFill rotWithShape="0">
                          <a:blip r:embed="rId6"/>
                          <a:stretch>
                            <a:fillRect l="-731343" t="-2105" r="-102239" b="-593684"/>
                          </a:stretch>
                        </a:blipFill>
                      </a:tcPr>
                    </a:tc>
                    <a:tc>
                      <a:txBody>
                        <a:bodyPr/>
                        <a:lstStyle/>
                        <a:p>
                          <a:endParaRPr lang="zh-CN"/>
                        </a:p>
                      </a:txBody>
                      <a:tcPr>
                        <a:blipFill rotWithShape="0">
                          <a:blip r:embed="rId6"/>
                          <a:stretch>
                            <a:fillRect l="-837594" t="-2105" r="-3008" b="-593684"/>
                          </a:stretch>
                        </a:blipFill>
                      </a:tcPr>
                    </a:tc>
                  </a:tr>
                  <a:tr h="335280">
                    <a:tc>
                      <a:txBody>
                        <a:bodyPr/>
                        <a:lstStyle/>
                        <a:p>
                          <a:r>
                            <a:rPr lang="en-US" altLang="zh-CN" sz="1600" dirty="0" smtClean="0"/>
                            <a:t>5</a:t>
                          </a:r>
                          <a:endParaRPr lang="zh-CN" altLang="en-US" sz="1600" dirty="0"/>
                        </a:p>
                      </a:txBody>
                      <a:tcPr/>
                    </a:tc>
                    <a:tc>
                      <a:txBody>
                        <a:bodyPr/>
                        <a:lstStyle/>
                        <a:p>
                          <a:r>
                            <a:rPr lang="en-US" altLang="zh-CN" sz="1600" dirty="0" smtClean="0"/>
                            <a:t>82</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-52</a:t>
                          </a:r>
                          <a:endParaRPr lang="zh-CN" altLang="en-US" sz="1600" dirty="0"/>
                        </a:p>
                      </a:txBody>
                      <a:tcPr/>
                    </a:tc>
                    <a:tc>
                      <a:txBody>
                        <a:bodyPr/>
                        <a:lstStyle/>
                        <a:p>
                          <a:endParaRPr lang="zh-CN"/>
                        </a:p>
                      </a:txBody>
                      <a:tcPr>
                        <a:blipFill rotWithShape="0">
                          <a:blip r:embed="rId6"/>
                          <a:stretch>
                            <a:fillRect l="-335075" t="-176364" r="-498507" b="-925455"/>
                          </a:stretch>
                        </a:blipFill>
                      </a:tcPr>
                    </a:tc>
                    <a:tc>
                      <a:txBody>
                        <a:bodyPr/>
                        <a:lstStyle/>
                        <a:p>
                          <a:r>
                            <a:rPr lang="en-US" altLang="zh-CN" sz="1600" dirty="0" smtClean="0"/>
                            <a:t>95.75</a:t>
                          </a:r>
                          <a:endParaRPr lang="zh-CN" altLang="en-US" sz="1600" dirty="0"/>
                        </a:p>
                      </a:txBody>
                      <a:tcPr/>
                    </a:tc>
                    <a:tc>
                      <a:txBody>
                        <a:bodyPr/>
                        <a:lstStyle/>
                        <a:p>
                          <a:r>
                            <a:rPr lang="en-US" altLang="zh-CN" sz="1600" dirty="0" smtClean="0"/>
                            <a:t>-13.75</a:t>
                          </a:r>
                          <a:endParaRPr lang="zh-CN" altLang="en-US" sz="1600" dirty="0"/>
                        </a:p>
                      </a:txBody>
                      <a:tcPr/>
                    </a:tc>
                    <a:tc>
                      <a:txBody>
                        <a:bodyPr/>
                        <a:lstStyle/>
                        <a:p>
                          <a:r>
                            <a:rPr lang="en-US" altLang="zh-CN" sz="1600" dirty="0" smtClean="0"/>
                            <a:t>6.75</a:t>
                          </a:r>
                          <a:endParaRPr lang="zh-CN" altLang="en-US" sz="1600" dirty="0"/>
                        </a:p>
                      </a:txBody>
                      <a:tcPr/>
                    </a:tc>
                    <a:tc>
                      <a:txBody>
                        <a:bodyPr/>
                        <a:lstStyle/>
                        <a:p>
                          <a:r>
                            <a:rPr lang="en-US" altLang="zh-CN" sz="1600" dirty="0" smtClean="0"/>
                            <a:t>102.50</a:t>
                          </a:r>
                          <a:endParaRPr lang="zh-CN" altLang="en-US" sz="1600" dirty="0"/>
                        </a:p>
                      </a:txBody>
                      <a:tcPr/>
                    </a:tc>
                    <a:tc>
                      <a:txBody>
                        <a:bodyPr/>
                        <a:lstStyle/>
                        <a:p>
                          <a:r>
                            <a:rPr lang="en-US" altLang="zh-CN" sz="1600" dirty="0" smtClean="0"/>
                            <a:t>-20.50</a:t>
                          </a:r>
                          <a:endParaRPr lang="zh-CN" altLang="en-US" sz="1600" dirty="0"/>
                        </a:p>
                      </a:txBody>
                      <a:tcPr/>
                    </a:tc>
                  </a:tr>
                  <a:tr h="335280">
                    <a:tc>
                      <a:txBody>
                        <a:bodyPr/>
                        <a:lstStyle/>
                        <a:p>
                          <a:r>
                            <a:rPr lang="en-US" altLang="zh-CN" sz="1600" dirty="0" smtClean="0"/>
                            <a:t>7</a:t>
                          </a:r>
                          <a:endParaRPr lang="zh-CN" altLang="en-US" sz="1600" dirty="0"/>
                        </a:p>
                      </a:txBody>
                      <a:tcPr/>
                    </a:tc>
                    <a:tc>
                      <a:txBody>
                        <a:bodyPr/>
                        <a:lstStyle/>
                        <a:p>
                          <a:r>
                            <a:rPr lang="en-US" altLang="zh-CN" sz="1600" dirty="0" smtClean="0"/>
                            <a:t>80</a:t>
                          </a:r>
                          <a:endParaRPr lang="zh-CN" altLang="en-US" sz="1600" dirty="0"/>
                        </a:p>
                      </a:txBody>
                      <a:tcPr/>
                    </a:tc>
                    <a:tc>
                      <a:txBody>
                        <a:bodyPr/>
                        <a:lstStyle/>
                        <a:p>
                          <a:r>
                            <a:rPr lang="en-US" altLang="zh-CN" sz="1600" smtClean="0"/>
                            <a:t>134</a:t>
                          </a:r>
                          <a:endParaRPr lang="zh-CN" altLang="en-US" sz="1600" dirty="0"/>
                        </a:p>
                      </a:txBody>
                      <a:tcPr/>
                    </a:tc>
                    <a:tc>
                      <a:txBody>
                        <a:bodyPr/>
                        <a:lstStyle/>
                        <a:p>
                          <a:r>
                            <a:rPr lang="en-US" altLang="zh-CN" sz="1600" dirty="0" smtClean="0"/>
                            <a:t>-54</a:t>
                          </a:r>
                          <a:endParaRPr lang="zh-CN" altLang="en-US" sz="1600" dirty="0"/>
                        </a:p>
                      </a:txBody>
                      <a:tcPr/>
                    </a:tc>
                    <a:tc>
                      <a:txBody>
                        <a:bodyPr/>
                        <a:lstStyle/>
                        <a:p>
                          <a:endParaRPr lang="zh-CN"/>
                        </a:p>
                      </a:txBody>
                      <a:tcPr>
                        <a:blipFill rotWithShape="0">
                          <a:blip r:embed="rId6"/>
                          <a:stretch>
                            <a:fillRect l="-335075" t="-276364" r="-498507" b="-825455"/>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95.75</a:t>
                          </a:r>
                          <a:endParaRPr lang="zh-CN" altLang="en-US" sz="1600" dirty="0" smtClean="0"/>
                        </a:p>
                      </a:txBody>
                      <a:tcPr/>
                    </a:tc>
                    <a:tc>
                      <a:txBody>
                        <a:bodyPr/>
                        <a:lstStyle/>
                        <a:p>
                          <a:r>
                            <a:rPr lang="en-US" altLang="zh-CN" sz="1600" dirty="0" smtClean="0"/>
                            <a:t>-15.75</a:t>
                          </a:r>
                          <a:endParaRPr lang="zh-CN" altLang="en-US" sz="1600" dirty="0"/>
                        </a:p>
                      </a:txBody>
                      <a:tcPr/>
                    </a:tc>
                    <a:tc>
                      <a:txBody>
                        <a:bodyPr/>
                        <a:lstStyle/>
                        <a:p>
                          <a:r>
                            <a:rPr lang="en-US" altLang="zh-CN" sz="1600" dirty="0" smtClean="0"/>
                            <a:t>6.75</a:t>
                          </a:r>
                          <a:endParaRPr lang="zh-CN" altLang="en-US" sz="1600" dirty="0"/>
                        </a:p>
                      </a:txBody>
                      <a:tcPr/>
                    </a:tc>
                    <a:tc>
                      <a:txBody>
                        <a:bodyPr/>
                        <a:lstStyle/>
                        <a:p>
                          <a:r>
                            <a:rPr lang="en-US" altLang="zh-CN" sz="1600" dirty="0" smtClean="0"/>
                            <a:t>102.50</a:t>
                          </a:r>
                          <a:endParaRPr lang="zh-CN" altLang="en-US" sz="1600" dirty="0"/>
                        </a:p>
                      </a:txBody>
                      <a:tcPr/>
                    </a:tc>
                    <a:tc>
                      <a:txBody>
                        <a:bodyPr/>
                        <a:lstStyle/>
                        <a:p>
                          <a:r>
                            <a:rPr lang="en-US" altLang="zh-CN" sz="1600" dirty="0" smtClean="0"/>
                            <a:t>-22.50</a:t>
                          </a:r>
                          <a:endParaRPr lang="zh-CN" altLang="en-US" sz="1600" dirty="0"/>
                        </a:p>
                      </a:txBody>
                      <a:tcPr/>
                    </a:tc>
                  </a:tr>
                  <a:tr h="335280">
                    <a:tc>
                      <a:txBody>
                        <a:bodyPr/>
                        <a:lstStyle/>
                        <a:p>
                          <a:r>
                            <a:rPr lang="en-US" altLang="zh-CN" sz="1600" dirty="0" smtClean="0"/>
                            <a:t>12</a:t>
                          </a:r>
                          <a:endParaRPr lang="zh-CN" altLang="en-US" sz="1600" dirty="0"/>
                        </a:p>
                      </a:txBody>
                      <a:tcPr/>
                    </a:tc>
                    <a:tc>
                      <a:txBody>
                        <a:bodyPr/>
                        <a:lstStyle/>
                        <a:p>
                          <a:r>
                            <a:rPr lang="en-US" altLang="zh-CN" sz="1600" dirty="0" smtClean="0"/>
                            <a:t>103</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-31</a:t>
                          </a:r>
                          <a:endParaRPr lang="zh-CN" altLang="en-US" sz="1600" dirty="0"/>
                        </a:p>
                      </a:txBody>
                      <a:tcPr/>
                    </a:tc>
                    <a:tc>
                      <a:txBody>
                        <a:bodyPr/>
                        <a:lstStyle/>
                        <a:p>
                          <a:endParaRPr lang="zh-CN"/>
                        </a:p>
                      </a:txBody>
                      <a:tcPr>
                        <a:blipFill rotWithShape="0">
                          <a:blip r:embed="rId6"/>
                          <a:stretch>
                            <a:fillRect l="-335075" t="-376364" r="-498507" b="-725455"/>
                          </a:stretch>
                        </a:blipFill>
                      </a:tcPr>
                    </a:tc>
                    <a:tc>
                      <a:txBody>
                        <a:bodyPr/>
                        <a:lstStyle/>
                        <a:p>
                          <a:r>
                            <a:rPr lang="en-US" altLang="zh-CN" sz="1600" dirty="0" smtClean="0"/>
                            <a:t>95.75</a:t>
                          </a:r>
                          <a:endParaRPr lang="zh-CN" altLang="en-US" sz="1600" dirty="0"/>
                        </a:p>
                      </a:txBody>
                      <a:tcPr/>
                    </a:tc>
                    <a:tc>
                      <a:txBody>
                        <a:bodyPr/>
                        <a:lstStyle/>
                        <a:p>
                          <a:r>
                            <a:rPr lang="en-US" altLang="zh-CN" sz="1600" dirty="0" smtClean="0"/>
                            <a:t>7.25</a:t>
                          </a:r>
                          <a:endParaRPr lang="zh-CN" altLang="en-US" sz="1600" dirty="0"/>
                        </a:p>
                      </a:txBody>
                      <a:tcPr/>
                    </a:tc>
                    <a:tc>
                      <a:txBody>
                        <a:bodyPr/>
                        <a:lstStyle/>
                        <a:p>
                          <a:r>
                            <a:rPr lang="en-US" altLang="zh-CN" sz="1600" dirty="0" smtClean="0"/>
                            <a:t>6.75</a:t>
                          </a:r>
                          <a:endParaRPr lang="zh-CN" altLang="en-US" sz="1600" dirty="0"/>
                        </a:p>
                      </a:txBody>
                      <a:tcPr/>
                    </a:tc>
                    <a:tc>
                      <a:txBody>
                        <a:bodyPr/>
                        <a:lstStyle/>
                        <a:p>
                          <a:r>
                            <a:rPr lang="en-US" altLang="zh-CN" sz="1600" dirty="0" smtClean="0"/>
                            <a:t>102.50</a:t>
                          </a:r>
                          <a:endParaRPr lang="zh-CN" altLang="en-US" sz="1600" dirty="0"/>
                        </a:p>
                      </a:txBody>
                      <a:tcPr/>
                    </a:tc>
                    <a:tc>
                      <a:txBody>
                        <a:bodyPr/>
                        <a:lstStyle/>
                        <a:p>
                          <a:r>
                            <a:rPr lang="en-US" altLang="zh-CN" sz="1600" dirty="0" smtClean="0"/>
                            <a:t>0.50</a:t>
                          </a:r>
                          <a:endParaRPr lang="zh-CN" altLang="en-US" sz="1600" dirty="0"/>
                        </a:p>
                      </a:txBody>
                      <a:tcPr/>
                    </a:tc>
                  </a:tr>
                  <a:tr h="335280">
                    <a:tc>
                      <a:txBody>
                        <a:bodyPr/>
                        <a:lstStyle/>
                        <a:p>
                          <a:r>
                            <a:rPr lang="en-US" altLang="zh-CN" sz="1600" dirty="0" smtClean="0"/>
                            <a:t>23</a:t>
                          </a:r>
                          <a:endParaRPr lang="zh-CN" altLang="en-US" sz="1600" dirty="0"/>
                        </a:p>
                      </a:txBody>
                      <a:tcPr/>
                    </a:tc>
                    <a:tc>
                      <a:txBody>
                        <a:bodyPr/>
                        <a:lstStyle/>
                        <a:p>
                          <a:r>
                            <a:rPr lang="en-US" altLang="zh-CN" sz="1600" dirty="0" smtClean="0"/>
                            <a:t>118</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-16</a:t>
                          </a:r>
                          <a:endParaRPr lang="zh-CN" altLang="en-US" sz="1600" dirty="0"/>
                        </a:p>
                      </a:txBody>
                      <a:tcPr/>
                    </a:tc>
                    <a:tc>
                      <a:txBody>
                        <a:bodyPr/>
                        <a:lstStyle/>
                        <a:p>
                          <a:endParaRPr lang="zh-CN"/>
                        </a:p>
                      </a:txBody>
                      <a:tcPr>
                        <a:blipFill rotWithShape="0">
                          <a:blip r:embed="rId6"/>
                          <a:stretch>
                            <a:fillRect l="-335075" t="-476364" r="-498507" b="-625455"/>
                          </a:stretch>
                        </a:blipFill>
                      </a:tcPr>
                    </a:tc>
                    <a:tc>
                      <a:txBody>
                        <a:bodyPr/>
                        <a:lstStyle/>
                        <a:p>
                          <a:r>
                            <a:rPr lang="en-US" altLang="zh-CN" sz="1600" dirty="0" smtClean="0"/>
                            <a:t>95.75</a:t>
                          </a:r>
                          <a:endParaRPr lang="zh-CN" altLang="en-US" sz="1600" dirty="0"/>
                        </a:p>
                      </a:txBody>
                      <a:tcPr/>
                    </a:tc>
                    <a:tc>
                      <a:txBody>
                        <a:bodyPr/>
                        <a:lstStyle/>
                        <a:p>
                          <a:r>
                            <a:rPr lang="en-US" altLang="zh-CN" sz="1600" dirty="0" smtClean="0"/>
                            <a:t>22/25</a:t>
                          </a:r>
                          <a:endParaRPr lang="zh-CN" altLang="en-US" sz="1600" dirty="0"/>
                        </a:p>
                      </a:txBody>
                      <a:tcPr/>
                    </a:tc>
                    <a:tc>
                      <a:txBody>
                        <a:bodyPr/>
                        <a:lstStyle/>
                        <a:p>
                          <a:r>
                            <a:rPr lang="en-US" altLang="zh-CN" sz="1600" dirty="0" smtClean="0"/>
                            <a:t>6.75</a:t>
                          </a:r>
                          <a:endParaRPr lang="zh-CN" altLang="en-US" sz="1600" dirty="0"/>
                        </a:p>
                      </a:txBody>
                      <a:tcPr/>
                    </a:tc>
                    <a:tc>
                      <a:txBody>
                        <a:bodyPr/>
                        <a:lstStyle/>
                        <a:p>
                          <a:r>
                            <a:rPr lang="en-US" altLang="zh-CN" sz="1600" dirty="0" smtClean="0"/>
                            <a:t>102.50</a:t>
                          </a:r>
                          <a:endParaRPr lang="zh-CN" altLang="en-US" sz="1600" dirty="0"/>
                        </a:p>
                      </a:txBody>
                      <a:tcPr/>
                    </a:tc>
                    <a:tc>
                      <a:txBody>
                        <a:bodyPr/>
                        <a:lstStyle/>
                        <a:p>
                          <a:r>
                            <a:rPr lang="en-US" altLang="zh-CN" sz="1600" dirty="0" smtClean="0"/>
                            <a:t>15.60</a:t>
                          </a:r>
                          <a:endParaRPr lang="zh-CN" altLang="en-US" sz="1600" dirty="0"/>
                        </a:p>
                      </a:txBody>
                      <a:tcPr/>
                    </a:tc>
                  </a:tr>
                  <a:tr h="335280">
                    <a:tc>
                      <a:txBody>
                        <a:bodyPr/>
                        <a:lstStyle/>
                        <a:p>
                          <a:r>
                            <a:rPr lang="en-US" altLang="zh-CN" sz="1600" dirty="0" smtClean="0"/>
                            <a:t>25</a:t>
                          </a:r>
                          <a:endParaRPr lang="zh-CN" altLang="en-US" sz="1600" dirty="0"/>
                        </a:p>
                      </a:txBody>
                      <a:tcPr/>
                    </a:tc>
                    <a:tc>
                      <a:txBody>
                        <a:bodyPr/>
                        <a:lstStyle/>
                        <a:p>
                          <a:r>
                            <a:rPr lang="en-US" altLang="zh-CN" sz="1600" dirty="0" smtClean="0"/>
                            <a:t>172</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38</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12.5</a:t>
                          </a:r>
                          <a:endParaRPr lang="zh-CN" altLang="en-US" sz="1600" dirty="0"/>
                        </a:p>
                      </a:txBody>
                      <a:tcPr/>
                    </a:tc>
                    <a:tc>
                      <a:txBody>
                        <a:bodyPr/>
                        <a:lstStyle/>
                        <a:p>
                          <a:r>
                            <a:rPr lang="en-US" altLang="zh-CN" sz="1600" dirty="0" smtClean="0"/>
                            <a:t>6.75</a:t>
                          </a:r>
                          <a:endParaRPr lang="zh-CN" altLang="en-US" sz="1600" dirty="0"/>
                        </a:p>
                      </a:txBody>
                      <a:tcPr/>
                    </a:tc>
                    <a:tc>
                      <a:txBody>
                        <a:bodyPr/>
                        <a:lstStyle/>
                        <a:p>
                          <a:r>
                            <a:rPr lang="en-US" altLang="zh-CN" sz="1600" dirty="0" smtClean="0"/>
                            <a:t>166.25</a:t>
                          </a:r>
                          <a:endParaRPr lang="zh-CN" altLang="en-US" sz="1600" dirty="0"/>
                        </a:p>
                      </a:txBody>
                      <a:tcPr/>
                    </a:tc>
                    <a:tc>
                      <a:txBody>
                        <a:bodyPr/>
                        <a:lstStyle/>
                        <a:p>
                          <a:r>
                            <a:rPr lang="en-US" altLang="zh-CN" sz="1600" dirty="0" smtClean="0"/>
                            <a:t>5.75</a:t>
                          </a:r>
                          <a:endParaRPr lang="zh-CN" altLang="en-US" sz="1600" dirty="0"/>
                        </a:p>
                      </a:txBody>
                      <a:tcPr/>
                    </a:tc>
                  </a:tr>
                  <a:tr h="335280">
                    <a:tc>
                      <a:txBody>
                        <a:bodyPr/>
                        <a:lstStyle/>
                        <a:p>
                          <a:r>
                            <a:rPr lang="en-US" altLang="zh-CN" sz="1600" dirty="0" smtClean="0"/>
                            <a:t>28</a:t>
                          </a:r>
                          <a:endParaRPr lang="zh-CN" altLang="en-US" sz="1600" dirty="0"/>
                        </a:p>
                      </a:txBody>
                      <a:tcPr/>
                    </a:tc>
                    <a:tc>
                      <a:txBody>
                        <a:bodyPr/>
                        <a:lstStyle/>
                        <a:p>
                          <a:r>
                            <a:rPr lang="en-US" altLang="zh-CN" sz="1600" dirty="0" smtClean="0"/>
                            <a:t>127</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-7</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-32.5</a:t>
                          </a:r>
                          <a:endParaRPr lang="zh-CN" altLang="en-US" sz="1600" dirty="0"/>
                        </a:p>
                      </a:txBody>
                      <a:tcPr/>
                    </a:tc>
                    <a:tc>
                      <a:txBody>
                        <a:bodyPr/>
                        <a:lstStyle/>
                        <a:p>
                          <a:r>
                            <a:rPr lang="en-US" altLang="zh-CN" sz="1600" dirty="0" smtClean="0"/>
                            <a:t>6.75</a:t>
                          </a:r>
                          <a:endParaRPr lang="zh-CN" altLang="en-US" sz="1600" dirty="0"/>
                        </a:p>
                      </a:txBody>
                      <a:tcPr/>
                    </a:tc>
                    <a:tc>
                      <a:txBody>
                        <a:bodyPr/>
                        <a:lstStyle/>
                        <a:p>
                          <a:r>
                            <a:rPr lang="en-US" altLang="zh-CN" sz="1600" dirty="0" smtClean="0"/>
                            <a:t>166.25</a:t>
                          </a:r>
                          <a:endParaRPr lang="zh-CN" altLang="en-US" sz="1600" dirty="0"/>
                        </a:p>
                      </a:txBody>
                      <a:tcPr/>
                    </a:tc>
                    <a:tc>
                      <a:txBody>
                        <a:bodyPr/>
                        <a:lstStyle/>
                        <a:p>
                          <a:r>
                            <a:rPr lang="en-US" altLang="zh-CN" sz="1600" dirty="0" smtClean="0"/>
                            <a:t>-39.25</a:t>
                          </a:r>
                          <a:endParaRPr lang="zh-CN" altLang="en-US" sz="1600" dirty="0"/>
                        </a:p>
                      </a:txBody>
                      <a:tcPr/>
                    </a:tc>
                  </a:tr>
                  <a:tr h="335280">
                    <a:tc>
                      <a:txBody>
                        <a:bodyPr/>
                        <a:lstStyle/>
                        <a:p>
                          <a:r>
                            <a:rPr lang="en-US" altLang="zh-CN" sz="1600" dirty="0" smtClean="0"/>
                            <a:t>29</a:t>
                          </a:r>
                          <a:endParaRPr lang="zh-CN" altLang="en-US" sz="1600" dirty="0"/>
                        </a:p>
                      </a:txBody>
                      <a:tcPr/>
                    </a:tc>
                    <a:tc>
                      <a:txBody>
                        <a:bodyPr/>
                        <a:lstStyle/>
                        <a:p>
                          <a:r>
                            <a:rPr lang="en-US" altLang="zh-CN" sz="1600" dirty="0" smtClean="0"/>
                            <a:t>204</a:t>
                          </a:r>
                          <a:endParaRPr lang="zh-CN" altLang="en-US" sz="1600" dirty="0"/>
                        </a:p>
                      </a:txBody>
                      <a:tcPr/>
                    </a:tc>
                    <a:tc>
                      <a:txBody>
                        <a:bodyPr/>
                        <a:lstStyle/>
                        <a:p>
                          <a:r>
                            <a:rPr lang="en-US" altLang="zh-CN" sz="1600" smtClean="0"/>
                            <a:t>134</a:t>
                          </a:r>
                          <a:endParaRPr lang="zh-CN" altLang="en-US" sz="1600" dirty="0"/>
                        </a:p>
                      </a:txBody>
                      <a:tcPr/>
                    </a:tc>
                    <a:tc>
                      <a:txBody>
                        <a:bodyPr/>
                        <a:lstStyle/>
                        <a:p>
                          <a:r>
                            <a:rPr lang="en-US" altLang="zh-CN" sz="1600" dirty="0" smtClean="0"/>
                            <a:t>70</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44.5</a:t>
                          </a:r>
                          <a:endParaRPr lang="zh-CN" altLang="en-US" sz="1600" dirty="0"/>
                        </a:p>
                      </a:txBody>
                      <a:tcPr/>
                    </a:tc>
                    <a:tc>
                      <a:txBody>
                        <a:bodyPr/>
                        <a:lstStyle/>
                        <a:p>
                          <a:r>
                            <a:rPr lang="en-US" altLang="zh-CN" sz="1600" dirty="0" smtClean="0"/>
                            <a:t>6.75</a:t>
                          </a:r>
                          <a:endParaRPr lang="zh-CN" altLang="en-US" sz="1600" dirty="0"/>
                        </a:p>
                      </a:txBody>
                      <a:tcPr/>
                    </a:tc>
                    <a:tc>
                      <a:txBody>
                        <a:bodyPr/>
                        <a:lstStyle/>
                        <a:p>
                          <a:r>
                            <a:rPr lang="en-US" altLang="zh-CN" sz="1600" dirty="0" smtClean="0"/>
                            <a:t>166.25</a:t>
                          </a:r>
                          <a:endParaRPr lang="zh-CN" altLang="en-US" sz="1600" dirty="0"/>
                        </a:p>
                      </a:txBody>
                      <a:tcPr/>
                    </a:tc>
                    <a:tc>
                      <a:txBody>
                        <a:bodyPr/>
                        <a:lstStyle/>
                        <a:p>
                          <a:r>
                            <a:rPr lang="en-US" altLang="zh-CN" sz="1600" dirty="0" smtClean="0"/>
                            <a:t>37.75</a:t>
                          </a:r>
                          <a:endParaRPr lang="zh-CN" altLang="en-US" sz="1600" dirty="0"/>
                        </a:p>
                      </a:txBody>
                      <a:tcPr/>
                    </a:tc>
                  </a:tr>
                  <a:tr h="335280">
                    <a:tc>
                      <a:txBody>
                        <a:bodyPr/>
                        <a:lstStyle/>
                        <a:p>
                          <a:r>
                            <a:rPr lang="en-US" altLang="zh-CN" sz="1600" dirty="0" smtClean="0"/>
                            <a:t>34</a:t>
                          </a:r>
                          <a:endParaRPr lang="zh-CN" altLang="en-US" sz="1600" dirty="0"/>
                        </a:p>
                      </a:txBody>
                      <a:tcPr/>
                    </a:tc>
                    <a:tc>
                      <a:txBody>
                        <a:bodyPr/>
                        <a:lstStyle/>
                        <a:p>
                          <a:r>
                            <a:rPr lang="en-US" altLang="zh-CN" sz="1600" dirty="0" smtClean="0"/>
                            <a:t>189</a:t>
                          </a:r>
                          <a:endParaRPr lang="zh-CN" altLang="en-US" sz="1600" dirty="0"/>
                        </a:p>
                      </a:txBody>
                      <a:tcPr/>
                    </a:tc>
                    <a:tc>
                      <a:txBody>
                        <a:bodyPr/>
                        <a:lstStyle/>
                        <a:p>
                          <a:r>
                            <a:rPr lang="en-US" altLang="zh-CN" sz="1600" smtClean="0"/>
                            <a:t>134</a:t>
                          </a:r>
                          <a:endParaRPr lang="zh-CN" altLang="en-US" sz="1600" dirty="0"/>
                        </a:p>
                      </a:txBody>
                      <a:tcPr/>
                    </a:tc>
                    <a:tc>
                      <a:txBody>
                        <a:bodyPr/>
                        <a:lstStyle/>
                        <a:p>
                          <a:r>
                            <a:rPr lang="en-US" altLang="zh-CN" sz="1600" dirty="0" smtClean="0"/>
                            <a:t>55</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29.5</a:t>
                          </a:r>
                          <a:endParaRPr lang="zh-CN" altLang="en-US" sz="1600" dirty="0"/>
                        </a:p>
                      </a:txBody>
                      <a:tcPr/>
                    </a:tc>
                    <a:tc>
                      <a:txBody>
                        <a:bodyPr/>
                        <a:lstStyle/>
                        <a:p>
                          <a:r>
                            <a:rPr lang="en-US" altLang="zh-CN" sz="1600" dirty="0" smtClean="0"/>
                            <a:t>6.75</a:t>
                          </a:r>
                          <a:endParaRPr lang="zh-CN" altLang="en-US" sz="1600" dirty="0"/>
                        </a:p>
                      </a:txBody>
                      <a:tcPr/>
                    </a:tc>
                    <a:tc>
                      <a:txBody>
                        <a:bodyPr/>
                        <a:lstStyle/>
                        <a:p>
                          <a:r>
                            <a:rPr lang="en-US" altLang="zh-CN" sz="1600" dirty="0" smtClean="0"/>
                            <a:t>166.25</a:t>
                          </a:r>
                          <a:endParaRPr lang="zh-CN" altLang="en-US" sz="1600" dirty="0"/>
                        </a:p>
                      </a:txBody>
                      <a:tcPr/>
                    </a:tc>
                    <a:tc>
                      <a:txBody>
                        <a:bodyPr/>
                        <a:lstStyle/>
                        <a:p>
                          <a:r>
                            <a:rPr lang="en-US" altLang="zh-CN" sz="1600" dirty="0" smtClean="0"/>
                            <a:t>22.75</a:t>
                          </a:r>
                          <a:endParaRPr lang="zh-CN" altLang="en-US" sz="1600" dirty="0"/>
                        </a:p>
                      </a:txBody>
                      <a:tcPr/>
                    </a:tc>
                  </a:tr>
                  <a:tr h="335280">
                    <a:tc>
                      <a:txBody>
                        <a:bodyPr/>
                        <a:lstStyle/>
                        <a:p>
                          <a:r>
                            <a:rPr lang="en-US" altLang="zh-CN" sz="1600" dirty="0" smtClean="0"/>
                            <a:t>35</a:t>
                          </a:r>
                          <a:endParaRPr lang="zh-CN" altLang="en-US" sz="1600" dirty="0"/>
                        </a:p>
                      </a:txBody>
                      <a:tcPr/>
                    </a:tc>
                    <a:tc>
                      <a:txBody>
                        <a:bodyPr/>
                        <a:lstStyle/>
                        <a:p>
                          <a:r>
                            <a:rPr lang="en-US" altLang="zh-CN" sz="1600" dirty="0" smtClean="0"/>
                            <a:t>99</a:t>
                          </a:r>
                          <a:endParaRPr lang="zh-CN" altLang="en-US" sz="1600" dirty="0"/>
                        </a:p>
                      </a:txBody>
                      <a:tcPr/>
                    </a:tc>
                    <a:tc>
                      <a:txBody>
                        <a:bodyPr/>
                        <a:lstStyle/>
                        <a:p>
                          <a:r>
                            <a:rPr lang="en-US" altLang="zh-CN" sz="1600" smtClean="0"/>
                            <a:t>134</a:t>
                          </a:r>
                          <a:endParaRPr lang="zh-CN" altLang="en-US" sz="1600" dirty="0"/>
                        </a:p>
                      </a:txBody>
                      <a:tcPr/>
                    </a:tc>
                    <a:tc>
                      <a:txBody>
                        <a:bodyPr/>
                        <a:lstStyle/>
                        <a:p>
                          <a:r>
                            <a:rPr lang="en-US" altLang="zh-CN" sz="1600" dirty="0" smtClean="0"/>
                            <a:t>-35</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-60.5</a:t>
                          </a:r>
                          <a:endParaRPr lang="zh-CN" altLang="en-US" sz="1600" dirty="0"/>
                        </a:p>
                      </a:txBody>
                      <a:tcPr/>
                    </a:tc>
                    <a:tc>
                      <a:txBody>
                        <a:bodyPr/>
                        <a:lstStyle/>
                        <a:p>
                          <a:r>
                            <a:rPr lang="en-US" altLang="zh-CN" sz="1600" dirty="0" smtClean="0"/>
                            <a:t>-27.00</a:t>
                          </a:r>
                          <a:endParaRPr lang="zh-CN" altLang="en-US" sz="1600" dirty="0"/>
                        </a:p>
                      </a:txBody>
                      <a:tcPr/>
                    </a:tc>
                    <a:tc>
                      <a:txBody>
                        <a:bodyPr/>
                        <a:lstStyle/>
                        <a:p>
                          <a:r>
                            <a:rPr lang="en-US" altLang="zh-CN" sz="1600" dirty="0" smtClean="0"/>
                            <a:t>132.50</a:t>
                          </a:r>
                          <a:endParaRPr lang="zh-CN" altLang="en-US" sz="1600" dirty="0"/>
                        </a:p>
                      </a:txBody>
                      <a:tcPr/>
                    </a:tc>
                    <a:tc>
                      <a:txBody>
                        <a:bodyPr/>
                        <a:lstStyle/>
                        <a:p>
                          <a:r>
                            <a:rPr lang="en-US" altLang="zh-CN" sz="1600" dirty="0" smtClean="0"/>
                            <a:t>-33.50</a:t>
                          </a:r>
                          <a:endParaRPr lang="zh-CN" altLang="en-US" sz="1600" dirty="0"/>
                        </a:p>
                      </a:txBody>
                      <a:tcPr/>
                    </a:tc>
                  </a:tr>
                  <a:tr h="335280">
                    <a:tc>
                      <a:txBody>
                        <a:bodyPr/>
                        <a:lstStyle/>
                        <a:p>
                          <a:r>
                            <a:rPr lang="en-US" altLang="zh-CN" sz="1600" dirty="0" smtClean="0"/>
                            <a:t>40</a:t>
                          </a:r>
                          <a:endParaRPr lang="zh-CN" altLang="en-US" sz="1600" dirty="0"/>
                        </a:p>
                      </a:txBody>
                      <a:tcPr/>
                    </a:tc>
                    <a:tc>
                      <a:txBody>
                        <a:bodyPr/>
                        <a:lstStyle/>
                        <a:p>
                          <a:r>
                            <a:rPr lang="en-US" altLang="zh-CN" sz="1600" dirty="0" smtClean="0"/>
                            <a:t>166</a:t>
                          </a:r>
                          <a:endParaRPr lang="zh-CN" altLang="en-US" sz="1600" dirty="0"/>
                        </a:p>
                      </a:txBody>
                      <a:tcPr/>
                    </a:tc>
                    <a:tc>
                      <a:txBody>
                        <a:bodyPr/>
                        <a:lstStyle/>
                        <a:p>
                          <a:r>
                            <a:rPr lang="en-US" altLang="zh-CN" sz="1600" dirty="0" smtClean="0"/>
                            <a:t>134</a:t>
                          </a:r>
                          <a:endParaRPr lang="zh-CN" altLang="en-US" sz="1600" dirty="0"/>
                        </a:p>
                      </a:txBody>
                      <a:tcPr/>
                    </a:tc>
                    <a:tc>
                      <a:txBody>
                        <a:bodyPr/>
                        <a:lstStyle/>
                        <a:p>
                          <a:r>
                            <a:rPr lang="en-US" altLang="zh-CN" sz="1600" dirty="0" smtClean="0"/>
                            <a:t>32</a:t>
                          </a:r>
                          <a:endParaRPr lang="zh-CN" altLang="en-US" sz="1600" dirty="0"/>
                        </a:p>
                      </a:txBody>
                      <a:tcPr/>
                    </a:tc>
                    <a:tc>
                      <a:txBody>
                        <a:bodyPr/>
                        <a:lstStyle/>
                        <a:p>
                          <a:r>
                            <a:rPr lang="en-US" altLang="zh-CN" sz="1600" dirty="0" smtClean="0"/>
                            <a:t>25.5</a:t>
                          </a:r>
                          <a:endParaRPr lang="zh-CN" altLang="en-US" sz="1600" dirty="0"/>
                        </a:p>
                      </a:txBody>
                      <a:tcPr/>
                    </a:tc>
                    <a:tc>
                      <a:txBody>
                        <a:bodyPr/>
                        <a:lstStyle/>
                        <a:p>
                          <a:r>
                            <a:rPr lang="en-US" altLang="zh-CN" sz="1600" dirty="0" smtClean="0"/>
                            <a:t>159.5</a:t>
                          </a:r>
                          <a:endParaRPr lang="zh-CN" altLang="en-US" sz="1600" dirty="0"/>
                        </a:p>
                      </a:txBody>
                      <a:tcPr/>
                    </a:tc>
                    <a:tc>
                      <a:txBody>
                        <a:bodyPr/>
                        <a:lstStyle/>
                        <a:p>
                          <a:r>
                            <a:rPr lang="en-US" altLang="zh-CN" sz="1600" dirty="0" smtClean="0"/>
                            <a:t>6.5</a:t>
                          </a:r>
                          <a:endParaRPr lang="zh-CN" altLang="en-US" sz="1600" dirty="0"/>
                        </a:p>
                      </a:txBody>
                      <a:tcPr/>
                    </a:tc>
                    <a:tc>
                      <a:txBody>
                        <a:bodyPr/>
                        <a:lstStyle/>
                        <a:p>
                          <a:r>
                            <a:rPr lang="en-US" altLang="zh-CN" sz="1600" dirty="0" smtClean="0"/>
                            <a:t>-27.00</a:t>
                          </a:r>
                          <a:endParaRPr lang="zh-CN" altLang="en-US" sz="1600" dirty="0"/>
                        </a:p>
                      </a:txBody>
                      <a:tcPr/>
                    </a:tc>
                    <a:tc>
                      <a:txBody>
                        <a:bodyPr/>
                        <a:lstStyle/>
                        <a:p>
                          <a:r>
                            <a:rPr lang="en-US" altLang="zh-CN" sz="1600" dirty="0" smtClean="0"/>
                            <a:t>132.50</a:t>
                          </a:r>
                          <a:endParaRPr lang="zh-CN" altLang="en-US" sz="1600" dirty="0"/>
                        </a:p>
                      </a:txBody>
                      <a:tcPr/>
                    </a:tc>
                    <a:tc>
                      <a:txBody>
                        <a:bodyPr/>
                        <a:lstStyle/>
                        <a:p>
                          <a:r>
                            <a:rPr lang="en-US" altLang="zh-CN" sz="1600" dirty="0" smtClean="0"/>
                            <a:t>33.50</a:t>
                          </a:r>
                          <a:endParaRPr lang="zh-CN" altLang="en-US" sz="1600" dirty="0"/>
                        </a:p>
                      </a:txBody>
                      <a:tcPr/>
                    </a:tc>
                  </a:tr>
                </a:tbl>
              </a:graphicData>
            </a:graphic>
          </p:graphicFrame>
        </mc:Fallback>
      </mc:AlternateContent>
      <p:sp>
        <p:nvSpPr>
          <p:cNvPr id="27" name="矩形 26"/>
          <p:cNvSpPr/>
          <p:nvPr/>
        </p:nvSpPr>
        <p:spPr bwMode="auto">
          <a:xfrm>
            <a:off x="4291781" y="2606917"/>
            <a:ext cx="855952" cy="393192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7387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47" name="Content Placeholder 2"/>
              <p:cNvSpPr>
                <a:spLocks noGrp="1"/>
              </p:cNvSpPr>
              <p:nvPr>
                <p:ph sz="quarter" idx="10"/>
              </p:nvPr>
            </p:nvSpPr>
            <p:spPr>
              <a:xfrm>
                <a:off x="630237" y="1147763"/>
                <a:ext cx="11561763" cy="5237271"/>
              </a:xfrm>
            </p:spPr>
            <p:txBody>
              <a:bodyPr/>
              <a:lstStyle/>
              <a:p>
                <a:r>
                  <a:rPr lang="zh-CN" altLang="en-US" dirty="0"/>
                  <a:t>数据：薪水（</a:t>
                </a:r>
                <a:r>
                  <a:rPr lang="en-US" altLang="zh-CN" dirty="0"/>
                  <a:t>Salary</a:t>
                </a:r>
                <a:r>
                  <a:rPr lang="zh-CN" altLang="en-US" dirty="0"/>
                  <a:t>）与工作年限（</a:t>
                </a:r>
                <a:r>
                  <a:rPr lang="en-US" altLang="zh-CN" dirty="0"/>
                  <a:t>Years</a:t>
                </a:r>
                <a:r>
                  <a:rPr lang="zh-CN" altLang="en-US" dirty="0"/>
                  <a:t>）于之间的关系</a:t>
                </a:r>
                <a:endParaRPr lang="en-US" altLang="zh-CN" dirty="0"/>
              </a:p>
              <a:p>
                <a:pPr lvl="1"/>
                <a:r>
                  <a:rPr lang="en-US" altLang="zh-CN" dirty="0"/>
                  <a:t>  </a:t>
                </a:r>
                <a:r>
                  <a:rPr lang="zh-CN" altLang="en-US" dirty="0"/>
                  <a:t>训练数据</a:t>
                </a:r>
                <a14:m>
                  <m:oMath xmlns:m="http://schemas.openxmlformats.org/officeDocument/2006/math">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0" i="1">
                                    <a:latin typeface="Cambria Math" charset="0"/>
                                  </a:rPr>
                                  <m:t>𝑥</m:t>
                                </m:r>
                              </m:e>
                              <m:sub>
                                <m:r>
                                  <a:rPr kumimoji="1" lang="en-US" altLang="zh-CN" i="1">
                                    <a:latin typeface="Cambria Math" charset="0"/>
                                  </a:rPr>
                                  <m:t>𝑖</m:t>
                                </m:r>
                              </m:sub>
                            </m:sSub>
                            <m:r>
                              <a:rPr kumimoji="1" lang="en-US" altLang="zh-CN" i="1">
                                <a:latin typeface="Cambria Math" charset="0"/>
                              </a:rPr>
                              <m:t>,</m:t>
                            </m:r>
                            <m:sSub>
                              <m:sSubPr>
                                <m:ctrlPr>
                                  <a:rPr kumimoji="1" lang="en-US" altLang="zh-CN" i="1">
                                    <a:latin typeface="Cambria Math" panose="02040503050406030204" pitchFamily="18" charset="0"/>
                                  </a:rPr>
                                </m:ctrlPr>
                              </m:sSubPr>
                              <m:e>
                                <m:r>
                                  <a:rPr kumimoji="1" lang="en-US" altLang="zh-CN" i="1">
                                    <a:latin typeface="Cambria Math" charset="0"/>
                                  </a:rPr>
                                  <m:t>𝑟</m:t>
                                </m:r>
                              </m:e>
                              <m:sub>
                                <m:r>
                                  <a:rPr kumimoji="1" lang="en-US" altLang="zh-CN" i="1">
                                    <a:latin typeface="Cambria Math" charset="0"/>
                                  </a:rPr>
                                  <m:t>𝑖</m:t>
                                </m:r>
                              </m:sub>
                            </m:sSub>
                          </m:e>
                        </m:d>
                      </m:e>
                      <m:sub>
                        <m:r>
                          <a:rPr lang="en-US" altLang="zh-CN" i="1">
                            <a:latin typeface="Cambria Math" charset="0"/>
                          </a:rPr>
                          <m:t>𝑖</m:t>
                        </m:r>
                        <m:r>
                          <a:rPr lang="en-US" altLang="zh-CN" i="1">
                            <a:latin typeface="Cambria Math" charset="0"/>
                          </a:rPr>
                          <m:t>=1</m:t>
                        </m:r>
                      </m:sub>
                      <m:sup>
                        <m:r>
                          <a:rPr lang="en-US" altLang="zh-CN" i="1">
                            <a:latin typeface="Cambria Math" charset="0"/>
                          </a:rPr>
                          <m:t>𝑁</m:t>
                        </m:r>
                      </m:sup>
                    </m:sSubSup>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𝜙</m:t>
                        </m:r>
                      </m:e>
                      <m:sub>
                        <m:r>
                          <a:rPr lang="en-US" altLang="zh-CN" b="0" i="1" smtClean="0">
                            <a:latin typeface="Cambria Math" charset="0"/>
                            <a:ea typeface="Cambria Math" charset="0"/>
                            <a:cs typeface="Cambria Math" charset="0"/>
                          </a:rPr>
                          <m:t>3</m:t>
                        </m:r>
                      </m:sub>
                    </m:sSub>
                    <m:d>
                      <m:dPr>
                        <m:ctrlPr>
                          <a:rPr lang="mr-IN" altLang="zh-CN" i="1">
                            <a:latin typeface="Cambria Math" panose="02040503050406030204" pitchFamily="18" charset="0"/>
                          </a:rPr>
                        </m:ctrlPr>
                      </m:dPr>
                      <m:e>
                        <m:r>
                          <a:rPr kumimoji="1" lang="en-US" altLang="zh-CN" i="1">
                            <a:latin typeface="Cambria Math" charset="0"/>
                          </a:rPr>
                          <m:t>𝑥</m:t>
                        </m:r>
                      </m:e>
                    </m:d>
                    <m:r>
                      <a:rPr lang="en-US" altLang="zh-CN" i="1">
                        <a:latin typeface="Cambria Math" charset="0"/>
                      </a:rPr>
                      <m:t>=</m:t>
                    </m:r>
                    <m:d>
                      <m:dPr>
                        <m:begChr m:val="{"/>
                        <m:endChr m:val=""/>
                        <m:ctrlPr>
                          <a:rPr kumimoji="1" lang="en-US" altLang="zh-CN" i="1">
                            <a:latin typeface="Cambria Math" panose="02040503050406030204" pitchFamily="18" charset="0"/>
                          </a:rPr>
                        </m:ctrlPr>
                      </m:dPr>
                      <m:e>
                        <m:m>
                          <m:mPr>
                            <m:mcs>
                              <m:mc>
                                <m:mcPr>
                                  <m:count m:val="2"/>
                                  <m:mcJc m:val="center"/>
                                </m:mcPr>
                              </m:mc>
                            </m:mcs>
                            <m:ctrlPr>
                              <a:rPr kumimoji="1" lang="uk-UA" altLang="zh-CN" i="1">
                                <a:latin typeface="Cambria Math" panose="02040503050406030204" pitchFamily="18" charset="0"/>
                              </a:rPr>
                            </m:ctrlPr>
                          </m:mPr>
                          <m:mr>
                            <m:e>
                              <m:r>
                                <a:rPr kumimoji="1" lang="en-US" altLang="zh-CN" b="0" i="1" smtClean="0">
                                  <a:latin typeface="Cambria Math" charset="0"/>
                                </a:rPr>
                                <m:t>−10.08333</m:t>
                              </m:r>
                            </m:e>
                            <m:e>
                              <m:r>
                                <a:rPr kumimoji="1" lang="en-US" altLang="zh-CN" i="1">
                                  <a:latin typeface="Cambria Math" charset="0"/>
                                </a:rPr>
                                <m:t>𝑥</m:t>
                              </m:r>
                              <m:r>
                                <a:rPr kumimoji="1" lang="en-US" altLang="zh-CN" i="1">
                                  <a:latin typeface="Cambria Math" charset="0"/>
                                  <a:ea typeface="Cambria Math" charset="0"/>
                                  <a:cs typeface="Cambria Math" charset="0"/>
                                </a:rPr>
                                <m:t>≤</m:t>
                              </m:r>
                              <m:r>
                                <a:rPr kumimoji="1" lang="en-US" altLang="zh-CN" b="0" i="1" smtClean="0">
                                  <a:latin typeface="Cambria Math" charset="0"/>
                                </a:rPr>
                                <m:t>28</m:t>
                              </m:r>
                            </m:e>
                          </m:mr>
                          <m:mr>
                            <m:e>
                              <m:r>
                                <a:rPr kumimoji="1" lang="en-US" altLang="zh-CN" b="0" i="1" smtClean="0">
                                  <a:latin typeface="Cambria Math" charset="0"/>
                                </a:rPr>
                                <m:t>15.12500</m:t>
                              </m:r>
                            </m:e>
                            <m:e>
                              <m:r>
                                <a:rPr kumimoji="1" lang="en-US" altLang="zh-CN" i="1">
                                  <a:latin typeface="Cambria Math" charset="0"/>
                                </a:rPr>
                                <m:t>𝑥</m:t>
                              </m:r>
                              <m:r>
                                <a:rPr kumimoji="1" lang="en-US" altLang="zh-CN" i="1">
                                  <a:latin typeface="Cambria Math" charset="0"/>
                                </a:rPr>
                                <m:t>&gt;28</m:t>
                              </m:r>
                            </m:e>
                          </m:mr>
                        </m:m>
                      </m:e>
                    </m:d>
                    <m:r>
                      <a:rPr kumimoji="1" lang="zh-CN" altLang="en-US"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𝑓</m:t>
                        </m:r>
                      </m:e>
                      <m:sub>
                        <m:r>
                          <a:rPr lang="en-US" altLang="zh-CN" b="0" i="1" smtClean="0">
                            <a:latin typeface="Cambria Math" charset="0"/>
                          </a:rPr>
                          <m:t>3</m:t>
                        </m:r>
                      </m:sub>
                    </m:sSub>
                    <m:d>
                      <m:dPr>
                        <m:ctrlPr>
                          <a:rPr lang="mr-IN" altLang="zh-CN" i="1">
                            <a:latin typeface="Cambria Math" panose="02040503050406030204" pitchFamily="18" charset="0"/>
                          </a:rPr>
                        </m:ctrlPr>
                      </m:dPr>
                      <m:e>
                        <m:r>
                          <a:rPr kumimoji="1" lang="en-US" altLang="zh-CN" i="1">
                            <a:latin typeface="Cambria Math" charset="0"/>
                          </a:rPr>
                          <m:t>𝑥</m:t>
                        </m:r>
                      </m:e>
                    </m:d>
                    <m:r>
                      <a:rPr lang="en-US" altLang="zh-CN" i="1">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𝑓</m:t>
                        </m:r>
                      </m:e>
                      <m:sub>
                        <m:r>
                          <a:rPr lang="en-US" altLang="zh-CN" b="0" i="1" smtClean="0">
                            <a:latin typeface="Cambria Math" charset="0"/>
                          </a:rPr>
                          <m:t>2</m:t>
                        </m:r>
                      </m:sub>
                    </m:sSub>
                    <m:d>
                      <m:dPr>
                        <m:ctrlPr>
                          <a:rPr lang="mr-IN" altLang="zh-CN" i="1">
                            <a:latin typeface="Cambria Math" panose="02040503050406030204" pitchFamily="18" charset="0"/>
                          </a:rPr>
                        </m:ctrlPr>
                      </m:dPr>
                      <m:e>
                        <m:r>
                          <a:rPr kumimoji="1" lang="en-US" altLang="zh-CN" i="1">
                            <a:latin typeface="Cambria Math" charset="0"/>
                          </a:rPr>
                          <m:t>𝑥</m:t>
                        </m:r>
                      </m:e>
                    </m:d>
                    <m:r>
                      <a:rPr lang="en-US" altLang="zh-CN" i="1">
                        <a:solidFill>
                          <a:schemeClr val="tx1"/>
                        </a:solidFill>
                        <a:latin typeface="Cambria Math"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charset="0"/>
                          </a:rPr>
                          <m:t>𝜙</m:t>
                        </m:r>
                      </m:e>
                      <m:sub>
                        <m:r>
                          <a:rPr lang="en-US" altLang="zh-CN" b="0" i="1" smtClean="0">
                            <a:solidFill>
                              <a:srgbClr val="C00000"/>
                            </a:solidFill>
                            <a:latin typeface="Cambria Math" charset="0"/>
                          </a:rPr>
                          <m:t>3</m:t>
                        </m:r>
                      </m:sub>
                    </m:sSub>
                    <m:d>
                      <m:dPr>
                        <m:ctrlPr>
                          <a:rPr lang="mr-IN" altLang="zh-CN" i="1">
                            <a:solidFill>
                              <a:srgbClr val="C00000"/>
                            </a:solidFill>
                            <a:latin typeface="Cambria Math" panose="02040503050406030204" pitchFamily="18" charset="0"/>
                          </a:rPr>
                        </m:ctrlPr>
                      </m:dPr>
                      <m:e>
                        <m:r>
                          <a:rPr lang="en-US" altLang="zh-CN" i="1">
                            <a:solidFill>
                              <a:srgbClr val="C00000"/>
                            </a:solidFill>
                            <a:latin typeface="Cambria Math" charset="0"/>
                          </a:rPr>
                          <m:t>𝑥</m:t>
                        </m:r>
                      </m:e>
                    </m:d>
                  </m:oMath>
                </a14:m>
                <a:endParaRPr lang="en-US" altLang="en-US" dirty="0"/>
              </a:p>
              <a:p>
                <a:pPr lvl="1"/>
                <a:endParaRPr lang="en-US" altLang="en-US" dirty="0"/>
              </a:p>
            </p:txBody>
          </p:sp>
        </mc:Choice>
        <mc:Fallback xmlns="">
          <p:sp>
            <p:nvSpPr>
              <p:cNvPr id="57347" name="Content Placeholder 2"/>
              <p:cNvSpPr>
                <a:spLocks noGrp="1" noRot="1" noChangeAspect="1" noMove="1" noResize="1" noEditPoints="1" noAdjustHandles="1" noChangeArrowheads="1" noChangeShapeType="1" noTextEdit="1"/>
              </p:cNvSpPr>
              <p:nvPr>
                <p:ph sz="quarter" idx="10"/>
              </p:nvPr>
            </p:nvSpPr>
            <p:spPr>
              <a:xfrm>
                <a:off x="630237" y="1147763"/>
                <a:ext cx="11561763" cy="5237271"/>
              </a:xfrm>
              <a:blipFill rotWithShape="0">
                <a:blip r:embed="rId2"/>
                <a:stretch>
                  <a:fillRect l="-896"/>
                </a:stretch>
              </a:blipFill>
            </p:spPr>
            <p:txBody>
              <a:bodyPr/>
              <a:lstStyle/>
              <a:p>
                <a:r>
                  <a:rPr lang="zh-CN" altLang="en-US">
                    <a:noFill/>
                  </a:rPr>
                  <a:t> </a:t>
                </a:r>
              </a:p>
            </p:txBody>
          </p:sp>
        </mc:Fallback>
      </mc:AlternateContent>
      <p:sp>
        <p:nvSpPr>
          <p:cNvPr id="57346" name="Title 1"/>
          <p:cNvSpPr>
            <a:spLocks noGrp="1"/>
          </p:cNvSpPr>
          <p:nvPr>
            <p:ph type="title"/>
          </p:nvPr>
        </p:nvSpPr>
        <p:spPr/>
        <p:txBody>
          <a:bodyPr/>
          <a:lstStyle/>
          <a:p>
            <a:pPr eaLnBrk="1" hangingPunct="1"/>
            <a:r>
              <a:rPr lang="zh-CN" altLang="en-US" dirty="0"/>
              <a:t>例：回归</a:t>
            </a:r>
            <a:endParaRPr lang="en-US" altLang="en-US" dirty="0"/>
          </a:p>
        </p:txBody>
      </p:sp>
      <mc:AlternateContent xmlns:mc="http://schemas.openxmlformats.org/markup-compatibility/2006" xmlns:a14="http://schemas.microsoft.com/office/drawing/2010/main">
        <mc:Choice Requires="a14">
          <p:graphicFrame>
            <p:nvGraphicFramePr>
              <p:cNvPr id="25" name="表格 24"/>
              <p:cNvGraphicFramePr>
                <a:graphicFrameLocks noGrp="1"/>
              </p:cNvGraphicFramePr>
              <p:nvPr/>
            </p:nvGraphicFramePr>
            <p:xfrm>
              <a:off x="881593" y="2933140"/>
              <a:ext cx="9464674" cy="3766900"/>
            </p:xfrm>
            <a:graphic>
              <a:graphicData uri="http://schemas.openxmlformats.org/drawingml/2006/table">
                <a:tbl>
                  <a:tblPr firstRow="1" bandRow="1">
                    <a:tableStyleId>{5C22544A-7EE6-4342-B048-85BDC9FD1C3A}</a:tableStyleId>
                  </a:tblPr>
                  <a:tblGrid>
                    <a:gridCol w="750001">
                      <a:extLst>
                        <a:ext uri="{9D8B030D-6E8A-4147-A177-3AD203B41FA5}">
                          <a16:colId xmlns:a16="http://schemas.microsoft.com/office/drawing/2014/main" val="20000"/>
                        </a:ext>
                      </a:extLst>
                    </a:gridCol>
                    <a:gridCol w="816816">
                      <a:extLst>
                        <a:ext uri="{9D8B030D-6E8A-4147-A177-3AD203B41FA5}">
                          <a16:colId xmlns:a16="http://schemas.microsoft.com/office/drawing/2014/main" val="20001"/>
                        </a:ext>
                      </a:extLst>
                    </a:gridCol>
                    <a:gridCol w="671605">
                      <a:extLst>
                        <a:ext uri="{9D8B030D-6E8A-4147-A177-3AD203B41FA5}">
                          <a16:colId xmlns:a16="http://schemas.microsoft.com/office/drawing/2014/main" val="20002"/>
                        </a:ext>
                      </a:extLst>
                    </a:gridCol>
                    <a:gridCol w="689756">
                      <a:extLst>
                        <a:ext uri="{9D8B030D-6E8A-4147-A177-3AD203B41FA5}">
                          <a16:colId xmlns:a16="http://schemas.microsoft.com/office/drawing/2014/main" val="20003"/>
                        </a:ext>
                      </a:extLst>
                    </a:gridCol>
                    <a:gridCol w="871271">
                      <a:extLst>
                        <a:ext uri="{9D8B030D-6E8A-4147-A177-3AD203B41FA5}">
                          <a16:colId xmlns:a16="http://schemas.microsoft.com/office/drawing/2014/main" val="20004"/>
                        </a:ext>
                      </a:extLst>
                    </a:gridCol>
                    <a:gridCol w="744211">
                      <a:extLst>
                        <a:ext uri="{9D8B030D-6E8A-4147-A177-3AD203B41FA5}">
                          <a16:colId xmlns:a16="http://schemas.microsoft.com/office/drawing/2014/main" val="20005"/>
                        </a:ext>
                      </a:extLst>
                    </a:gridCol>
                    <a:gridCol w="744210">
                      <a:extLst>
                        <a:ext uri="{9D8B030D-6E8A-4147-A177-3AD203B41FA5}">
                          <a16:colId xmlns:a16="http://schemas.microsoft.com/office/drawing/2014/main" val="20006"/>
                        </a:ext>
                      </a:extLst>
                    </a:gridCol>
                    <a:gridCol w="816816">
                      <a:extLst>
                        <a:ext uri="{9D8B030D-6E8A-4147-A177-3AD203B41FA5}">
                          <a16:colId xmlns:a16="http://schemas.microsoft.com/office/drawing/2014/main" val="20007"/>
                        </a:ext>
                      </a:extLst>
                    </a:gridCol>
                    <a:gridCol w="816816">
                      <a:extLst>
                        <a:ext uri="{9D8B030D-6E8A-4147-A177-3AD203B41FA5}">
                          <a16:colId xmlns:a16="http://schemas.microsoft.com/office/drawing/2014/main" val="20008"/>
                        </a:ext>
                      </a:extLst>
                    </a:gridCol>
                    <a:gridCol w="714372">
                      <a:extLst>
                        <a:ext uri="{9D8B030D-6E8A-4147-A177-3AD203B41FA5}">
                          <a16:colId xmlns:a16="http://schemas.microsoft.com/office/drawing/2014/main" val="20009"/>
                        </a:ext>
                      </a:extLst>
                    </a:gridCol>
                    <a:gridCol w="914400">
                      <a:extLst>
                        <a:ext uri="{9D8B030D-6E8A-4147-A177-3AD203B41FA5}">
                          <a16:colId xmlns:a16="http://schemas.microsoft.com/office/drawing/2014/main" val="20010"/>
                        </a:ext>
                      </a:extLst>
                    </a:gridCol>
                    <a:gridCol w="914400">
                      <a:extLst>
                        <a:ext uri="{9D8B030D-6E8A-4147-A177-3AD203B41FA5}">
                          <a16:colId xmlns:a16="http://schemas.microsoft.com/office/drawing/2014/main" val="20011"/>
                        </a:ext>
                      </a:extLst>
                    </a:gridCol>
                  </a:tblGrid>
                  <a:tr h="330970">
                    <a:tc>
                      <a:txBody>
                        <a:bodyPr/>
                        <a:lstStyle/>
                        <a:p>
                          <a:r>
                            <a:rPr lang="en-US" altLang="zh-CN" sz="1200" dirty="0"/>
                            <a:t>Years</a:t>
                          </a:r>
                        </a:p>
                        <a:p>
                          <a:r>
                            <a:rPr lang="en-US" altLang="zh-CN" sz="1200" dirty="0"/>
                            <a:t>(</a:t>
                          </a:r>
                          <a14:m>
                            <m:oMath xmlns:m="http://schemas.openxmlformats.org/officeDocument/2006/math">
                              <m:r>
                                <a:rPr lang="en-US" altLang="zh-CN" sz="1200" i="1" dirty="0" smtClean="0">
                                  <a:latin typeface="Cambria Math" charset="0"/>
                                </a:rPr>
                                <m:t>𝑥</m:t>
                              </m:r>
                            </m:oMath>
                          </a14:m>
                          <a:r>
                            <a:rPr lang="en-US" altLang="zh-CN" sz="1200" dirty="0"/>
                            <a:t>)</a:t>
                          </a:r>
                          <a:endParaRPr lang="zh-CN" altLang="en-US" sz="1200" dirty="0"/>
                        </a:p>
                      </a:txBody>
                      <a:tcPr/>
                    </a:tc>
                    <a:tc>
                      <a:txBody>
                        <a:bodyPr/>
                        <a:lstStyle/>
                        <a:p>
                          <a:r>
                            <a:rPr lang="en-US" altLang="zh-CN" sz="1200" dirty="0"/>
                            <a:t>Salary</a:t>
                          </a:r>
                        </a:p>
                        <a:p>
                          <a:r>
                            <a:rPr lang="en-US" altLang="zh-CN" sz="1200" dirty="0"/>
                            <a:t>(</a:t>
                          </a:r>
                          <a14:m>
                            <m:oMath xmlns:m="http://schemas.openxmlformats.org/officeDocument/2006/math">
                              <m:r>
                                <a:rPr lang="en-US" altLang="zh-CN" sz="1200" i="1" dirty="0" smtClean="0">
                                  <a:latin typeface="Cambria Math" charset="0"/>
                                </a:rPr>
                                <m:t>𝑦</m:t>
                              </m:r>
                            </m:oMath>
                          </a14:m>
                          <a:r>
                            <a:rPr lang="en-US" altLang="zh-CN" sz="1200" dirty="0"/>
                            <a:t>)</a:t>
                          </a:r>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a:latin typeface="Cambria Math" charset="0"/>
                                      </a:rPr>
                                      <m:t>𝑓</m:t>
                                    </m:r>
                                  </m:e>
                                  <m:sub>
                                    <m:r>
                                      <a:rPr lang="en-US" altLang="zh-CN" sz="1200" b="0" i="1" smtClean="0">
                                        <a:latin typeface="Cambria Math" charset="0"/>
                                      </a:rPr>
                                      <m:t>0</m:t>
                                    </m:r>
                                  </m:sub>
                                </m:sSub>
                              </m:oMath>
                            </m:oMathPara>
                          </a14:m>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charset="0"/>
                                      </a:rPr>
                                      <m:t>𝑦</m:t>
                                    </m:r>
                                    <m:r>
                                      <a:rPr lang="en-US" altLang="zh-CN" sz="1200" b="0" i="1" smtClean="0">
                                        <a:latin typeface="Cambria Math" charset="0"/>
                                      </a:rPr>
                                      <m:t>−</m:t>
                                    </m:r>
                                    <m:r>
                                      <a:rPr lang="en-US" altLang="zh-CN" sz="1200" b="0" i="1" smtClean="0">
                                        <a:latin typeface="Cambria Math" charset="0"/>
                                      </a:rPr>
                                      <m:t>𝑓</m:t>
                                    </m:r>
                                  </m:e>
                                  <m:sub>
                                    <m:r>
                                      <a:rPr lang="en-US" altLang="zh-CN" sz="1200" i="1">
                                        <a:latin typeface="Cambria Math" charset="0"/>
                                      </a:rPr>
                                      <m:t>0</m:t>
                                    </m:r>
                                  </m:sub>
                                </m:sSub>
                              </m:oMath>
                            </m:oMathPara>
                          </a14:m>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charset="0"/>
                                        <a:ea typeface="Cambria Math" charset="0"/>
                                        <a:cs typeface="Cambria Math" charset="0"/>
                                      </a:rPr>
                                      <m:t>𝜙</m:t>
                                    </m:r>
                                  </m:e>
                                  <m:sub>
                                    <m:r>
                                      <a:rPr lang="en-US" altLang="zh-CN" sz="1200" b="0" i="1" smtClean="0">
                                        <a:latin typeface="Cambria Math" charset="0"/>
                                      </a:rPr>
                                      <m:t>1</m:t>
                                    </m:r>
                                  </m:sub>
                                </m:sSub>
                              </m:oMath>
                            </m:oMathPara>
                          </a14:m>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a:latin typeface="Cambria Math" charset="0"/>
                                      </a:rPr>
                                      <m:t>𝑓</m:t>
                                    </m:r>
                                  </m:e>
                                  <m:sub>
                                    <m:r>
                                      <a:rPr lang="en-US" altLang="zh-CN" sz="1200" b="0" i="1" smtClean="0">
                                        <a:latin typeface="Cambria Math" charset="0"/>
                                      </a:rPr>
                                      <m:t>1</m:t>
                                    </m:r>
                                  </m:sub>
                                </m:sSub>
                              </m:oMath>
                            </m:oMathPara>
                          </a14:m>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charset="0"/>
                                      </a:rPr>
                                      <m:t>𝑦</m:t>
                                    </m:r>
                                    <m:r>
                                      <a:rPr lang="en-US" altLang="zh-CN" sz="1200" b="0" i="1" smtClean="0">
                                        <a:latin typeface="Cambria Math" charset="0"/>
                                      </a:rPr>
                                      <m:t>−</m:t>
                                    </m:r>
                                    <m:r>
                                      <a:rPr lang="en-US" altLang="zh-CN" sz="1200" b="0" i="1" smtClean="0">
                                        <a:latin typeface="Cambria Math" charset="0"/>
                                      </a:rPr>
                                      <m:t>𝑓</m:t>
                                    </m:r>
                                  </m:e>
                                  <m:sub>
                                    <m:r>
                                      <a:rPr lang="en-US" altLang="zh-CN" sz="1200" b="1" i="1" smtClean="0">
                                        <a:latin typeface="Cambria Math" charset="0"/>
                                      </a:rPr>
                                      <m:t>𝟏</m:t>
                                    </m:r>
                                  </m:sub>
                                </m:sSub>
                              </m:oMath>
                            </m:oMathPara>
                          </a14:m>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charset="0"/>
                                        <a:ea typeface="Cambria Math" charset="0"/>
                                        <a:cs typeface="Cambria Math" charset="0"/>
                                      </a:rPr>
                                      <m:t>𝜙</m:t>
                                    </m:r>
                                  </m:e>
                                  <m:sub>
                                    <m:r>
                                      <a:rPr lang="en-US" altLang="zh-CN" sz="1200" b="0" i="1" smtClean="0">
                                        <a:latin typeface="Cambria Math" charset="0"/>
                                        <a:ea typeface="Cambria Math" charset="0"/>
                                        <a:cs typeface="Cambria Math" charset="0"/>
                                      </a:rPr>
                                      <m:t>2</m:t>
                                    </m:r>
                                  </m:sub>
                                </m:sSub>
                              </m:oMath>
                            </m:oMathPara>
                          </a14:m>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a:latin typeface="Cambria Math" charset="0"/>
                                      </a:rPr>
                                      <m:t>𝑓</m:t>
                                    </m:r>
                                  </m:e>
                                  <m:sub>
                                    <m:r>
                                      <a:rPr lang="en-US" altLang="zh-CN" sz="1200" b="0" i="1" smtClean="0">
                                        <a:latin typeface="Cambria Math" charset="0"/>
                                      </a:rPr>
                                      <m:t>2</m:t>
                                    </m:r>
                                  </m:sub>
                                </m:sSub>
                              </m:oMath>
                            </m:oMathPara>
                          </a14:m>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charset="0"/>
                                      </a:rPr>
                                      <m:t>𝑦</m:t>
                                    </m:r>
                                    <m:r>
                                      <a:rPr lang="en-US" altLang="zh-CN" sz="1200" b="0" i="1" smtClean="0">
                                        <a:latin typeface="Cambria Math" charset="0"/>
                                      </a:rPr>
                                      <m:t>−</m:t>
                                    </m:r>
                                    <m:r>
                                      <a:rPr lang="en-US" altLang="zh-CN" sz="1200" b="0" i="1" smtClean="0">
                                        <a:latin typeface="Cambria Math" charset="0"/>
                                      </a:rPr>
                                      <m:t>𝑓</m:t>
                                    </m:r>
                                  </m:e>
                                  <m:sub>
                                    <m:r>
                                      <a:rPr lang="en-US" altLang="zh-CN" sz="1200" b="1" i="1" smtClean="0">
                                        <a:latin typeface="Cambria Math" charset="0"/>
                                      </a:rPr>
                                      <m:t>𝟐</m:t>
                                    </m:r>
                                  </m:sub>
                                </m:sSub>
                              </m:oMath>
                            </m:oMathPara>
                          </a14:m>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charset="0"/>
                                        <a:ea typeface="Cambria Math" charset="0"/>
                                        <a:cs typeface="Cambria Math" charset="0"/>
                                      </a:rPr>
                                      <m:t>𝜙</m:t>
                                    </m:r>
                                  </m:e>
                                  <m:sub>
                                    <m:r>
                                      <a:rPr lang="en-US" altLang="zh-CN" sz="1200" b="0" i="1" smtClean="0">
                                        <a:latin typeface="Cambria Math" charset="0"/>
                                        <a:ea typeface="Cambria Math" charset="0"/>
                                        <a:cs typeface="Cambria Math" charset="0"/>
                                      </a:rPr>
                                      <m:t>3</m:t>
                                    </m:r>
                                  </m:sub>
                                </m:sSub>
                              </m:oMath>
                            </m:oMathPara>
                          </a14:m>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a:latin typeface="Cambria Math" charset="0"/>
                                      </a:rPr>
                                      <m:t>𝑓</m:t>
                                    </m:r>
                                  </m:e>
                                  <m:sub>
                                    <m:r>
                                      <a:rPr lang="en-US" altLang="zh-CN" sz="1200" b="0" i="1" smtClean="0">
                                        <a:latin typeface="Cambria Math" charset="0"/>
                                      </a:rPr>
                                      <m:t>3</m:t>
                                    </m:r>
                                  </m:sub>
                                </m:sSub>
                              </m:oMath>
                            </m:oMathPara>
                          </a14:m>
                          <a:endParaRPr lang="zh-CN" altLang="en-US" sz="1200" dirty="0"/>
                        </a:p>
                      </a:txBody>
                      <a:tcPr/>
                    </a:tc>
                    <a:extLst>
                      <a:ext uri="{0D108BD9-81ED-4DB2-BD59-A6C34878D82A}">
                        <a16:rowId xmlns:a16="http://schemas.microsoft.com/office/drawing/2014/main" val="10000"/>
                      </a:ext>
                    </a:extLst>
                  </a:tr>
                  <a:tr h="330970">
                    <a:tc>
                      <a:txBody>
                        <a:bodyPr/>
                        <a:lstStyle/>
                        <a:p>
                          <a:r>
                            <a:rPr lang="en-US" altLang="zh-CN" sz="1200" dirty="0"/>
                            <a:t>5</a:t>
                          </a:r>
                          <a:endParaRPr lang="zh-CN" altLang="en-US" sz="1200" dirty="0"/>
                        </a:p>
                      </a:txBody>
                      <a:tcPr/>
                    </a:tc>
                    <a:tc>
                      <a:txBody>
                        <a:bodyPr/>
                        <a:lstStyle/>
                        <a:p>
                          <a:r>
                            <a:rPr lang="en-US" altLang="zh-CN" sz="1200" dirty="0"/>
                            <a:t>82</a:t>
                          </a:r>
                          <a:endParaRPr lang="zh-CN" altLang="en-US" sz="1200" dirty="0"/>
                        </a:p>
                      </a:txBody>
                      <a:tcPr/>
                    </a:tc>
                    <a:tc>
                      <a:txBody>
                        <a:bodyPr/>
                        <a:lstStyle/>
                        <a:p>
                          <a:r>
                            <a:rPr lang="en-US" altLang="zh-CN" sz="1200" dirty="0"/>
                            <a:t>134</a:t>
                          </a:r>
                          <a:endParaRPr lang="zh-CN" altLang="en-US" sz="1200" dirty="0"/>
                        </a:p>
                      </a:txBody>
                      <a:tcPr/>
                    </a:tc>
                    <a:tc>
                      <a:txBody>
                        <a:bodyPr/>
                        <a:lstStyle/>
                        <a:p>
                          <a:r>
                            <a:rPr lang="en-US" altLang="zh-CN" sz="1200" dirty="0"/>
                            <a:t>-52</a:t>
                          </a:r>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r>
                                  <m:rPr>
                                    <m:brk m:alnAt="7"/>
                                  </m:rPr>
                                  <a:rPr kumimoji="1" lang="en-US" altLang="zh-CN" sz="1200" i="1" smtClean="0">
                                    <a:latin typeface="Cambria Math" charset="0"/>
                                  </a:rPr>
                                  <m:t>−</m:t>
                                </m:r>
                                <m:r>
                                  <a:rPr kumimoji="1" lang="en-US" altLang="zh-CN" sz="1200" i="1">
                                    <a:latin typeface="Cambria Math" charset="0"/>
                                  </a:rPr>
                                  <m:t>38.</m:t>
                                </m:r>
                                <m:r>
                                  <a:rPr kumimoji="1" lang="en-US" altLang="zh-CN" sz="1200" b="0" i="1" smtClean="0">
                                    <a:latin typeface="Cambria Math" charset="0"/>
                                  </a:rPr>
                                  <m:t>2</m:t>
                                </m:r>
                                <m:r>
                                  <a:rPr kumimoji="1" lang="en-US" altLang="zh-CN" sz="1200" i="1">
                                    <a:latin typeface="Cambria Math" charset="0"/>
                                  </a:rPr>
                                  <m:t>5</m:t>
                                </m:r>
                              </m:oMath>
                            </m:oMathPara>
                          </a14:m>
                          <a:endParaRPr lang="zh-CN" altLang="en-US" sz="1200" dirty="0"/>
                        </a:p>
                      </a:txBody>
                      <a:tcPr/>
                    </a:tc>
                    <a:tc>
                      <a:txBody>
                        <a:bodyPr/>
                        <a:lstStyle/>
                        <a:p>
                          <a:r>
                            <a:rPr lang="en-US" altLang="zh-CN" sz="1200" dirty="0"/>
                            <a:t>95.75</a:t>
                          </a:r>
                          <a:endParaRPr lang="zh-CN" altLang="en-US" sz="1200" dirty="0"/>
                        </a:p>
                      </a:txBody>
                      <a:tcPr/>
                    </a:tc>
                    <a:tc>
                      <a:txBody>
                        <a:bodyPr/>
                        <a:lstStyle/>
                        <a:p>
                          <a:r>
                            <a:rPr lang="en-US" altLang="zh-CN" sz="1200" dirty="0"/>
                            <a:t>-13.75</a:t>
                          </a:r>
                          <a:endParaRPr lang="zh-CN" altLang="en-US" sz="1200" dirty="0"/>
                        </a:p>
                      </a:txBody>
                      <a:tcPr/>
                    </a:tc>
                    <a:tc>
                      <a:txBody>
                        <a:bodyPr/>
                        <a:lstStyle/>
                        <a:p>
                          <a:r>
                            <a:rPr lang="en-US" altLang="zh-CN" sz="1200" dirty="0"/>
                            <a:t>6.75</a:t>
                          </a:r>
                          <a:endParaRPr lang="zh-CN" altLang="en-US" sz="1200" dirty="0"/>
                        </a:p>
                      </a:txBody>
                      <a:tcPr/>
                    </a:tc>
                    <a:tc>
                      <a:txBody>
                        <a:bodyPr/>
                        <a:lstStyle/>
                        <a:p>
                          <a:r>
                            <a:rPr lang="en-US" altLang="zh-CN" sz="1200" dirty="0"/>
                            <a:t>102.50</a:t>
                          </a:r>
                          <a:endParaRPr lang="zh-CN" altLang="en-US" sz="1200" dirty="0"/>
                        </a:p>
                      </a:txBody>
                      <a:tcPr/>
                    </a:tc>
                    <a:tc>
                      <a:txBody>
                        <a:bodyPr/>
                        <a:lstStyle/>
                        <a:p>
                          <a:r>
                            <a:rPr lang="en-US" altLang="zh-CN" sz="1200" dirty="0"/>
                            <a:t>-20.50</a:t>
                          </a:r>
                          <a:endParaRPr lang="zh-CN" altLang="en-US" sz="1200" dirty="0"/>
                        </a:p>
                      </a:txBody>
                      <a:tcPr/>
                    </a:tc>
                    <a:tc>
                      <a:txBody>
                        <a:bodyPr/>
                        <a:lstStyle/>
                        <a:p>
                          <a:r>
                            <a:rPr lang="en-US" altLang="zh-CN" sz="1200" dirty="0"/>
                            <a:t>-10.08333</a:t>
                          </a:r>
                          <a:endParaRPr lang="zh-CN" altLang="en-US" sz="1200" dirty="0"/>
                        </a:p>
                      </a:txBody>
                      <a:tcPr/>
                    </a:tc>
                    <a:tc>
                      <a:txBody>
                        <a:bodyPr/>
                        <a:lstStyle/>
                        <a:p>
                          <a:r>
                            <a:rPr lang="en-US" altLang="zh-CN" sz="1200" dirty="0"/>
                            <a:t>92.41667</a:t>
                          </a:r>
                          <a:endParaRPr lang="zh-CN" altLang="en-US" sz="1200" dirty="0"/>
                        </a:p>
                      </a:txBody>
                      <a:tcPr/>
                    </a:tc>
                    <a:extLst>
                      <a:ext uri="{0D108BD9-81ED-4DB2-BD59-A6C34878D82A}">
                        <a16:rowId xmlns:a16="http://schemas.microsoft.com/office/drawing/2014/main" val="10001"/>
                      </a:ext>
                    </a:extLst>
                  </a:tr>
                  <a:tr h="330970">
                    <a:tc>
                      <a:txBody>
                        <a:bodyPr/>
                        <a:lstStyle/>
                        <a:p>
                          <a:r>
                            <a:rPr lang="en-US" altLang="zh-CN" sz="1200" dirty="0"/>
                            <a:t>7</a:t>
                          </a:r>
                          <a:endParaRPr lang="zh-CN" altLang="en-US" sz="1200" dirty="0"/>
                        </a:p>
                      </a:txBody>
                      <a:tcPr/>
                    </a:tc>
                    <a:tc>
                      <a:txBody>
                        <a:bodyPr/>
                        <a:lstStyle/>
                        <a:p>
                          <a:r>
                            <a:rPr lang="en-US" altLang="zh-CN" sz="1200" dirty="0"/>
                            <a:t>80</a:t>
                          </a:r>
                          <a:endParaRPr lang="zh-CN" altLang="en-US" sz="1200" dirty="0"/>
                        </a:p>
                      </a:txBody>
                      <a:tcPr/>
                    </a:tc>
                    <a:tc>
                      <a:txBody>
                        <a:bodyPr/>
                        <a:lstStyle/>
                        <a:p>
                          <a:r>
                            <a:rPr lang="en-US" altLang="zh-CN" sz="1200"/>
                            <a:t>134</a:t>
                          </a:r>
                          <a:endParaRPr lang="zh-CN" altLang="en-US" sz="1200" dirty="0"/>
                        </a:p>
                      </a:txBody>
                      <a:tcPr/>
                    </a:tc>
                    <a:tc>
                      <a:txBody>
                        <a:bodyPr/>
                        <a:lstStyle/>
                        <a:p>
                          <a:r>
                            <a:rPr lang="en-US" altLang="zh-CN" sz="1200" dirty="0"/>
                            <a:t>-54</a:t>
                          </a:r>
                          <a:endParaRPr lang="zh-CN" alt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brk m:alnAt="7"/>
                                  </m:rPr>
                                  <a:rPr kumimoji="1" lang="en-US" altLang="zh-CN" sz="1200" i="1" smtClean="0">
                                    <a:latin typeface="Cambria Math" charset="0"/>
                                  </a:rPr>
                                  <m:t>−</m:t>
                                </m:r>
                                <m:r>
                                  <a:rPr kumimoji="1" lang="en-US" altLang="zh-CN" sz="1200" i="1">
                                    <a:latin typeface="Cambria Math" charset="0"/>
                                  </a:rPr>
                                  <m:t>38.</m:t>
                                </m:r>
                                <m:r>
                                  <a:rPr kumimoji="1" lang="en-US" altLang="zh-CN" sz="1200" b="0" i="1" smtClean="0">
                                    <a:latin typeface="Cambria Math" charset="0"/>
                                  </a:rPr>
                                  <m:t>2</m:t>
                                </m:r>
                                <m:r>
                                  <a:rPr kumimoji="1" lang="en-US" altLang="zh-CN" sz="1200" i="1">
                                    <a:latin typeface="Cambria Math" charset="0"/>
                                  </a:rPr>
                                  <m:t>5</m:t>
                                </m:r>
                              </m:oMath>
                            </m:oMathPara>
                          </a14:m>
                          <a:endParaRPr lang="zh-CN" alt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95.75</a:t>
                          </a:r>
                          <a:endParaRPr lang="zh-CN" altLang="en-US" sz="1200" dirty="0"/>
                        </a:p>
                      </a:txBody>
                      <a:tcPr/>
                    </a:tc>
                    <a:tc>
                      <a:txBody>
                        <a:bodyPr/>
                        <a:lstStyle/>
                        <a:p>
                          <a:r>
                            <a:rPr lang="en-US" altLang="zh-CN" sz="1200" dirty="0"/>
                            <a:t>-15.75</a:t>
                          </a:r>
                          <a:endParaRPr lang="zh-CN" altLang="en-US" sz="1200" dirty="0"/>
                        </a:p>
                      </a:txBody>
                      <a:tcPr/>
                    </a:tc>
                    <a:tc>
                      <a:txBody>
                        <a:bodyPr/>
                        <a:lstStyle/>
                        <a:p>
                          <a:r>
                            <a:rPr lang="en-US" altLang="zh-CN" sz="1200" dirty="0"/>
                            <a:t>6.75</a:t>
                          </a:r>
                          <a:endParaRPr lang="zh-CN" altLang="en-US" sz="1200" dirty="0"/>
                        </a:p>
                      </a:txBody>
                      <a:tcPr/>
                    </a:tc>
                    <a:tc>
                      <a:txBody>
                        <a:bodyPr/>
                        <a:lstStyle/>
                        <a:p>
                          <a:r>
                            <a:rPr lang="en-US" altLang="zh-CN" sz="1200" dirty="0"/>
                            <a:t>102.50</a:t>
                          </a:r>
                          <a:endParaRPr lang="zh-CN" altLang="en-US" sz="1200" dirty="0"/>
                        </a:p>
                      </a:txBody>
                      <a:tcPr/>
                    </a:tc>
                    <a:tc>
                      <a:txBody>
                        <a:bodyPr/>
                        <a:lstStyle/>
                        <a:p>
                          <a:r>
                            <a:rPr lang="en-US" altLang="zh-CN" sz="1200" dirty="0"/>
                            <a:t>-22.50</a:t>
                          </a:r>
                          <a:endParaRPr lang="zh-CN" alt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-10.08333</a:t>
                          </a:r>
                          <a:endParaRPr lang="zh-CN" altLang="en-US" sz="1200" dirty="0"/>
                        </a:p>
                      </a:txBody>
                      <a:tcPr/>
                    </a:tc>
                    <a:tc>
                      <a:txBody>
                        <a:bodyPr/>
                        <a:lstStyle/>
                        <a:p>
                          <a:r>
                            <a:rPr lang="en-US" altLang="zh-CN" sz="1200" dirty="0"/>
                            <a:t>92.41667</a:t>
                          </a:r>
                          <a:endParaRPr lang="zh-CN" altLang="en-US" sz="1200" dirty="0"/>
                        </a:p>
                      </a:txBody>
                      <a:tcPr/>
                    </a:tc>
                    <a:extLst>
                      <a:ext uri="{0D108BD9-81ED-4DB2-BD59-A6C34878D82A}">
                        <a16:rowId xmlns:a16="http://schemas.microsoft.com/office/drawing/2014/main" val="10002"/>
                      </a:ext>
                    </a:extLst>
                  </a:tr>
                  <a:tr h="330970">
                    <a:tc>
                      <a:txBody>
                        <a:bodyPr/>
                        <a:lstStyle/>
                        <a:p>
                          <a:r>
                            <a:rPr lang="en-US" altLang="zh-CN" sz="1200" dirty="0"/>
                            <a:t>12</a:t>
                          </a:r>
                          <a:endParaRPr lang="zh-CN" altLang="en-US" sz="1200" dirty="0"/>
                        </a:p>
                      </a:txBody>
                      <a:tcPr/>
                    </a:tc>
                    <a:tc>
                      <a:txBody>
                        <a:bodyPr/>
                        <a:lstStyle/>
                        <a:p>
                          <a:r>
                            <a:rPr lang="en-US" altLang="zh-CN" sz="1200" dirty="0"/>
                            <a:t>103</a:t>
                          </a:r>
                          <a:endParaRPr lang="zh-CN" altLang="en-US" sz="1200" dirty="0"/>
                        </a:p>
                      </a:txBody>
                      <a:tcPr/>
                    </a:tc>
                    <a:tc>
                      <a:txBody>
                        <a:bodyPr/>
                        <a:lstStyle/>
                        <a:p>
                          <a:r>
                            <a:rPr lang="en-US" altLang="zh-CN" sz="1200" dirty="0"/>
                            <a:t>134</a:t>
                          </a:r>
                          <a:endParaRPr lang="zh-CN" altLang="en-US" sz="1200" dirty="0"/>
                        </a:p>
                      </a:txBody>
                      <a:tcPr/>
                    </a:tc>
                    <a:tc>
                      <a:txBody>
                        <a:bodyPr/>
                        <a:lstStyle/>
                        <a:p>
                          <a:r>
                            <a:rPr lang="en-US" altLang="zh-CN" sz="1200" dirty="0"/>
                            <a:t>-31</a:t>
                          </a:r>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r>
                                  <m:rPr>
                                    <m:brk m:alnAt="7"/>
                                  </m:rPr>
                                  <a:rPr kumimoji="1" lang="en-US" altLang="zh-CN" sz="1200" i="1" smtClean="0">
                                    <a:latin typeface="Cambria Math" charset="0"/>
                                  </a:rPr>
                                  <m:t>−</m:t>
                                </m:r>
                                <m:r>
                                  <a:rPr kumimoji="1" lang="en-US" altLang="zh-CN" sz="1200" i="1">
                                    <a:latin typeface="Cambria Math" charset="0"/>
                                  </a:rPr>
                                  <m:t>38.</m:t>
                                </m:r>
                                <m:r>
                                  <a:rPr kumimoji="1" lang="en-US" altLang="zh-CN" sz="1200" b="0" i="1" smtClean="0">
                                    <a:latin typeface="Cambria Math" charset="0"/>
                                  </a:rPr>
                                  <m:t>2</m:t>
                                </m:r>
                                <m:r>
                                  <a:rPr kumimoji="1" lang="en-US" altLang="zh-CN" sz="1200" i="1">
                                    <a:latin typeface="Cambria Math" charset="0"/>
                                  </a:rPr>
                                  <m:t>5</m:t>
                                </m:r>
                              </m:oMath>
                            </m:oMathPara>
                          </a14:m>
                          <a:endParaRPr lang="zh-CN" altLang="en-US" sz="1200" dirty="0"/>
                        </a:p>
                      </a:txBody>
                      <a:tcPr/>
                    </a:tc>
                    <a:tc>
                      <a:txBody>
                        <a:bodyPr/>
                        <a:lstStyle/>
                        <a:p>
                          <a:r>
                            <a:rPr lang="en-US" altLang="zh-CN" sz="1200" dirty="0"/>
                            <a:t>95.75</a:t>
                          </a:r>
                          <a:endParaRPr lang="zh-CN" altLang="en-US" sz="1200" dirty="0"/>
                        </a:p>
                      </a:txBody>
                      <a:tcPr/>
                    </a:tc>
                    <a:tc>
                      <a:txBody>
                        <a:bodyPr/>
                        <a:lstStyle/>
                        <a:p>
                          <a:r>
                            <a:rPr lang="en-US" altLang="zh-CN" sz="1200" dirty="0"/>
                            <a:t>7.25</a:t>
                          </a:r>
                          <a:endParaRPr lang="zh-CN" altLang="en-US" sz="1200" dirty="0"/>
                        </a:p>
                      </a:txBody>
                      <a:tcPr/>
                    </a:tc>
                    <a:tc>
                      <a:txBody>
                        <a:bodyPr/>
                        <a:lstStyle/>
                        <a:p>
                          <a:r>
                            <a:rPr lang="en-US" altLang="zh-CN" sz="1200" dirty="0"/>
                            <a:t>6.75</a:t>
                          </a:r>
                          <a:endParaRPr lang="zh-CN" altLang="en-US" sz="1200" dirty="0"/>
                        </a:p>
                      </a:txBody>
                      <a:tcPr/>
                    </a:tc>
                    <a:tc>
                      <a:txBody>
                        <a:bodyPr/>
                        <a:lstStyle/>
                        <a:p>
                          <a:r>
                            <a:rPr lang="en-US" altLang="zh-CN" sz="1200" dirty="0"/>
                            <a:t>102.50</a:t>
                          </a:r>
                          <a:endParaRPr lang="zh-CN" altLang="en-US" sz="1200" dirty="0"/>
                        </a:p>
                      </a:txBody>
                      <a:tcPr/>
                    </a:tc>
                    <a:tc>
                      <a:txBody>
                        <a:bodyPr/>
                        <a:lstStyle/>
                        <a:p>
                          <a:r>
                            <a:rPr lang="en-US" altLang="zh-CN" sz="1200" dirty="0"/>
                            <a:t>0.50</a:t>
                          </a:r>
                          <a:endParaRPr lang="zh-CN" altLang="en-US" sz="1200" dirty="0"/>
                        </a:p>
                      </a:txBody>
                      <a:tcPr/>
                    </a:tc>
                    <a:tc>
                      <a:txBody>
                        <a:bodyPr/>
                        <a:lstStyle/>
                        <a:p>
                          <a:r>
                            <a:rPr lang="en-US" altLang="zh-CN" sz="1200" dirty="0"/>
                            <a:t>-10.08333</a:t>
                          </a:r>
                          <a:endParaRPr lang="zh-CN" altLang="en-US" sz="1200" dirty="0"/>
                        </a:p>
                      </a:txBody>
                      <a:tcPr/>
                    </a:tc>
                    <a:tc>
                      <a:txBody>
                        <a:bodyPr/>
                        <a:lstStyle/>
                        <a:p>
                          <a:r>
                            <a:rPr lang="en-US" altLang="zh-CN" sz="1200" dirty="0"/>
                            <a:t>92.41667</a:t>
                          </a:r>
                          <a:endParaRPr lang="zh-CN" altLang="en-US" sz="1200" dirty="0"/>
                        </a:p>
                      </a:txBody>
                      <a:tcPr/>
                    </a:tc>
                    <a:extLst>
                      <a:ext uri="{0D108BD9-81ED-4DB2-BD59-A6C34878D82A}">
                        <a16:rowId xmlns:a16="http://schemas.microsoft.com/office/drawing/2014/main" val="10003"/>
                      </a:ext>
                    </a:extLst>
                  </a:tr>
                  <a:tr h="330970">
                    <a:tc>
                      <a:txBody>
                        <a:bodyPr/>
                        <a:lstStyle/>
                        <a:p>
                          <a:r>
                            <a:rPr lang="en-US" altLang="zh-CN" sz="1200" dirty="0"/>
                            <a:t>23</a:t>
                          </a:r>
                          <a:endParaRPr lang="zh-CN" altLang="en-US" sz="1200" dirty="0"/>
                        </a:p>
                      </a:txBody>
                      <a:tcPr/>
                    </a:tc>
                    <a:tc>
                      <a:txBody>
                        <a:bodyPr/>
                        <a:lstStyle/>
                        <a:p>
                          <a:r>
                            <a:rPr lang="en-US" altLang="zh-CN" sz="1200" dirty="0"/>
                            <a:t>118</a:t>
                          </a:r>
                          <a:endParaRPr lang="zh-CN" altLang="en-US" sz="1200" dirty="0"/>
                        </a:p>
                      </a:txBody>
                      <a:tcPr/>
                    </a:tc>
                    <a:tc>
                      <a:txBody>
                        <a:bodyPr/>
                        <a:lstStyle/>
                        <a:p>
                          <a:r>
                            <a:rPr lang="en-US" altLang="zh-CN" sz="1200" dirty="0"/>
                            <a:t>134</a:t>
                          </a:r>
                          <a:endParaRPr lang="zh-CN" altLang="en-US" sz="1200" dirty="0"/>
                        </a:p>
                      </a:txBody>
                      <a:tcPr/>
                    </a:tc>
                    <a:tc>
                      <a:txBody>
                        <a:bodyPr/>
                        <a:lstStyle/>
                        <a:p>
                          <a:r>
                            <a:rPr lang="en-US" altLang="zh-CN" sz="1200" dirty="0"/>
                            <a:t>-16</a:t>
                          </a:r>
                          <a:endParaRPr lang="zh-CN" altLang="en-US" sz="1200" dirty="0"/>
                        </a:p>
                      </a:txBody>
                      <a:tcPr/>
                    </a:tc>
                    <a:tc>
                      <a:txBody>
                        <a:bodyPr/>
                        <a:lstStyle/>
                        <a:p>
                          <a:pPr/>
                          <a14:m>
                            <m:oMathPara xmlns:m="http://schemas.openxmlformats.org/officeDocument/2006/math">
                              <m:oMathParaPr>
                                <m:jc m:val="centerGroup"/>
                              </m:oMathParaPr>
                              <m:oMath xmlns:m="http://schemas.openxmlformats.org/officeDocument/2006/math">
                                <m:r>
                                  <m:rPr>
                                    <m:brk m:alnAt="7"/>
                                  </m:rPr>
                                  <a:rPr kumimoji="1" lang="en-US" altLang="zh-CN" sz="1200" i="1" smtClean="0">
                                    <a:latin typeface="Cambria Math" charset="0"/>
                                  </a:rPr>
                                  <m:t>−</m:t>
                                </m:r>
                                <m:r>
                                  <a:rPr kumimoji="1" lang="en-US" altLang="zh-CN" sz="1200" i="1">
                                    <a:latin typeface="Cambria Math" charset="0"/>
                                  </a:rPr>
                                  <m:t>38.</m:t>
                                </m:r>
                                <m:r>
                                  <a:rPr kumimoji="1" lang="en-US" altLang="zh-CN" sz="1200" b="0" i="1" smtClean="0">
                                    <a:latin typeface="Cambria Math" charset="0"/>
                                  </a:rPr>
                                  <m:t>2</m:t>
                                </m:r>
                                <m:r>
                                  <a:rPr kumimoji="1" lang="en-US" altLang="zh-CN" sz="1200" i="1">
                                    <a:latin typeface="Cambria Math" charset="0"/>
                                  </a:rPr>
                                  <m:t>5</m:t>
                                </m:r>
                              </m:oMath>
                            </m:oMathPara>
                          </a14:m>
                          <a:endParaRPr lang="zh-CN" altLang="en-US" sz="1200" dirty="0"/>
                        </a:p>
                      </a:txBody>
                      <a:tcPr/>
                    </a:tc>
                    <a:tc>
                      <a:txBody>
                        <a:bodyPr/>
                        <a:lstStyle/>
                        <a:p>
                          <a:r>
                            <a:rPr lang="en-US" altLang="zh-CN" sz="1200" dirty="0"/>
                            <a:t>95.75</a:t>
                          </a:r>
                          <a:endParaRPr lang="zh-CN" altLang="en-US" sz="1200" dirty="0"/>
                        </a:p>
                      </a:txBody>
                      <a:tcPr/>
                    </a:tc>
                    <a:tc>
                      <a:txBody>
                        <a:bodyPr/>
                        <a:lstStyle/>
                        <a:p>
                          <a:r>
                            <a:rPr lang="en-US" altLang="zh-CN" sz="1200" dirty="0"/>
                            <a:t>22/25</a:t>
                          </a:r>
                          <a:endParaRPr lang="zh-CN" altLang="en-US" sz="1200" dirty="0"/>
                        </a:p>
                      </a:txBody>
                      <a:tcPr/>
                    </a:tc>
                    <a:tc>
                      <a:txBody>
                        <a:bodyPr/>
                        <a:lstStyle/>
                        <a:p>
                          <a:r>
                            <a:rPr lang="en-US" altLang="zh-CN" sz="1200" dirty="0"/>
                            <a:t>6.75</a:t>
                          </a:r>
                          <a:endParaRPr lang="zh-CN" altLang="en-US" sz="1200" dirty="0"/>
                        </a:p>
                      </a:txBody>
                      <a:tcPr/>
                    </a:tc>
                    <a:tc>
                      <a:txBody>
                        <a:bodyPr/>
                        <a:lstStyle/>
                        <a:p>
                          <a:r>
                            <a:rPr lang="en-US" altLang="zh-CN" sz="1200" dirty="0"/>
                            <a:t>102.50</a:t>
                          </a:r>
                          <a:endParaRPr lang="zh-CN" altLang="en-US" sz="1200" dirty="0"/>
                        </a:p>
                      </a:txBody>
                      <a:tcPr/>
                    </a:tc>
                    <a:tc>
                      <a:txBody>
                        <a:bodyPr/>
                        <a:lstStyle/>
                        <a:p>
                          <a:r>
                            <a:rPr lang="en-US" altLang="zh-CN" sz="1200" dirty="0"/>
                            <a:t>15.60</a:t>
                          </a:r>
                          <a:endParaRPr lang="zh-CN" altLang="en-US" sz="1200" dirty="0"/>
                        </a:p>
                      </a:txBody>
                      <a:tcPr/>
                    </a:tc>
                    <a:tc>
                      <a:txBody>
                        <a:bodyPr/>
                        <a:lstStyle/>
                        <a:p>
                          <a:r>
                            <a:rPr lang="en-US" altLang="zh-CN" sz="1200" dirty="0"/>
                            <a:t>-10.08333</a:t>
                          </a:r>
                          <a:endParaRPr lang="zh-CN" altLang="en-US" sz="1200" dirty="0"/>
                        </a:p>
                      </a:txBody>
                      <a:tcPr/>
                    </a:tc>
                    <a:tc>
                      <a:txBody>
                        <a:bodyPr/>
                        <a:lstStyle/>
                        <a:p>
                          <a:r>
                            <a:rPr lang="en-US" altLang="zh-CN" sz="1200" dirty="0"/>
                            <a:t>92.41667</a:t>
                          </a:r>
                          <a:endParaRPr lang="zh-CN" altLang="en-US" sz="1200" dirty="0"/>
                        </a:p>
                      </a:txBody>
                      <a:tcPr/>
                    </a:tc>
                    <a:extLst>
                      <a:ext uri="{0D108BD9-81ED-4DB2-BD59-A6C34878D82A}">
                        <a16:rowId xmlns:a16="http://schemas.microsoft.com/office/drawing/2014/main" val="10004"/>
                      </a:ext>
                    </a:extLst>
                  </a:tr>
                  <a:tr h="330970">
                    <a:tc>
                      <a:txBody>
                        <a:bodyPr/>
                        <a:lstStyle/>
                        <a:p>
                          <a:r>
                            <a:rPr lang="en-US" altLang="zh-CN" sz="1200" dirty="0"/>
                            <a:t>25</a:t>
                          </a:r>
                          <a:endParaRPr lang="zh-CN" altLang="en-US" sz="1200" dirty="0"/>
                        </a:p>
                      </a:txBody>
                      <a:tcPr/>
                    </a:tc>
                    <a:tc>
                      <a:txBody>
                        <a:bodyPr/>
                        <a:lstStyle/>
                        <a:p>
                          <a:r>
                            <a:rPr lang="en-US" altLang="zh-CN" sz="1200" dirty="0"/>
                            <a:t>172</a:t>
                          </a:r>
                          <a:endParaRPr lang="zh-CN" altLang="en-US" sz="1200" dirty="0"/>
                        </a:p>
                      </a:txBody>
                      <a:tcPr/>
                    </a:tc>
                    <a:tc>
                      <a:txBody>
                        <a:bodyPr/>
                        <a:lstStyle/>
                        <a:p>
                          <a:r>
                            <a:rPr lang="en-US" altLang="zh-CN" sz="1200" dirty="0"/>
                            <a:t>134</a:t>
                          </a:r>
                          <a:endParaRPr lang="zh-CN" altLang="en-US" sz="1200" dirty="0"/>
                        </a:p>
                      </a:txBody>
                      <a:tcPr/>
                    </a:tc>
                    <a:tc>
                      <a:txBody>
                        <a:bodyPr/>
                        <a:lstStyle/>
                        <a:p>
                          <a:r>
                            <a:rPr lang="en-US" altLang="zh-CN" sz="1200" dirty="0"/>
                            <a:t>38</a:t>
                          </a:r>
                          <a:endParaRPr lang="zh-CN" altLang="en-US" sz="1200" dirty="0"/>
                        </a:p>
                      </a:txBody>
                      <a:tcPr/>
                    </a:tc>
                    <a:tc>
                      <a:txBody>
                        <a:bodyPr/>
                        <a:lstStyle/>
                        <a:p>
                          <a:r>
                            <a:rPr lang="en-US" altLang="zh-CN" sz="1200" dirty="0"/>
                            <a:t>25.5</a:t>
                          </a:r>
                          <a:endParaRPr lang="zh-CN" altLang="en-US" sz="1200" dirty="0"/>
                        </a:p>
                      </a:txBody>
                      <a:tcPr/>
                    </a:tc>
                    <a:tc>
                      <a:txBody>
                        <a:bodyPr/>
                        <a:lstStyle/>
                        <a:p>
                          <a:r>
                            <a:rPr lang="en-US" altLang="zh-CN" sz="1200" dirty="0"/>
                            <a:t>159.5</a:t>
                          </a:r>
                          <a:endParaRPr lang="zh-CN" altLang="en-US" sz="1200" dirty="0"/>
                        </a:p>
                      </a:txBody>
                      <a:tcPr/>
                    </a:tc>
                    <a:tc>
                      <a:txBody>
                        <a:bodyPr/>
                        <a:lstStyle/>
                        <a:p>
                          <a:r>
                            <a:rPr lang="en-US" altLang="zh-CN" sz="1200" dirty="0"/>
                            <a:t>12.5</a:t>
                          </a:r>
                          <a:endParaRPr lang="zh-CN" altLang="en-US" sz="1200" dirty="0"/>
                        </a:p>
                      </a:txBody>
                      <a:tcPr/>
                    </a:tc>
                    <a:tc>
                      <a:txBody>
                        <a:bodyPr/>
                        <a:lstStyle/>
                        <a:p>
                          <a:r>
                            <a:rPr lang="en-US" altLang="zh-CN" sz="1200" dirty="0"/>
                            <a:t>6.75</a:t>
                          </a:r>
                          <a:endParaRPr lang="zh-CN" altLang="en-US" sz="1200" dirty="0"/>
                        </a:p>
                      </a:txBody>
                      <a:tcPr/>
                    </a:tc>
                    <a:tc>
                      <a:txBody>
                        <a:bodyPr/>
                        <a:lstStyle/>
                        <a:p>
                          <a:r>
                            <a:rPr lang="en-US" altLang="zh-CN" sz="1200" dirty="0"/>
                            <a:t>166.25</a:t>
                          </a:r>
                          <a:endParaRPr lang="zh-CN" altLang="en-US" sz="1200" dirty="0"/>
                        </a:p>
                      </a:txBody>
                      <a:tcPr/>
                    </a:tc>
                    <a:tc>
                      <a:txBody>
                        <a:bodyPr/>
                        <a:lstStyle/>
                        <a:p>
                          <a:r>
                            <a:rPr lang="en-US" altLang="zh-CN" sz="1200" dirty="0"/>
                            <a:t>5.75</a:t>
                          </a:r>
                          <a:endParaRPr lang="zh-CN" altLang="en-US" sz="1200" dirty="0"/>
                        </a:p>
                      </a:txBody>
                      <a:tcPr/>
                    </a:tc>
                    <a:tc>
                      <a:txBody>
                        <a:bodyPr/>
                        <a:lstStyle/>
                        <a:p>
                          <a:r>
                            <a:rPr lang="en-US" altLang="zh-CN" sz="1200" dirty="0"/>
                            <a:t>-10.08333</a:t>
                          </a:r>
                          <a:endParaRPr lang="zh-CN" altLang="en-US" sz="1200" dirty="0"/>
                        </a:p>
                      </a:txBody>
                      <a:tcPr/>
                    </a:tc>
                    <a:tc>
                      <a:txBody>
                        <a:bodyPr/>
                        <a:lstStyle/>
                        <a:p>
                          <a:r>
                            <a:rPr lang="en-US" altLang="zh-CN" sz="1200" dirty="0"/>
                            <a:t>156.16667</a:t>
                          </a:r>
                          <a:endParaRPr lang="zh-CN" altLang="en-US" sz="1200" dirty="0"/>
                        </a:p>
                      </a:txBody>
                      <a:tcPr/>
                    </a:tc>
                    <a:extLst>
                      <a:ext uri="{0D108BD9-81ED-4DB2-BD59-A6C34878D82A}">
                        <a16:rowId xmlns:a16="http://schemas.microsoft.com/office/drawing/2014/main" val="10005"/>
                      </a:ext>
                    </a:extLst>
                  </a:tr>
                  <a:tr h="330970">
                    <a:tc>
                      <a:txBody>
                        <a:bodyPr/>
                        <a:lstStyle/>
                        <a:p>
                          <a:r>
                            <a:rPr lang="en-US" altLang="zh-CN" sz="1200" dirty="0"/>
                            <a:t>28</a:t>
                          </a:r>
                          <a:endParaRPr lang="zh-CN" altLang="en-US" sz="1200" dirty="0"/>
                        </a:p>
                      </a:txBody>
                      <a:tcPr/>
                    </a:tc>
                    <a:tc>
                      <a:txBody>
                        <a:bodyPr/>
                        <a:lstStyle/>
                        <a:p>
                          <a:r>
                            <a:rPr lang="en-US" altLang="zh-CN" sz="1200" dirty="0"/>
                            <a:t>127</a:t>
                          </a:r>
                          <a:endParaRPr lang="zh-CN" altLang="en-US" sz="1200" dirty="0"/>
                        </a:p>
                      </a:txBody>
                      <a:tcPr/>
                    </a:tc>
                    <a:tc>
                      <a:txBody>
                        <a:bodyPr/>
                        <a:lstStyle/>
                        <a:p>
                          <a:r>
                            <a:rPr lang="en-US" altLang="zh-CN" sz="1200" dirty="0"/>
                            <a:t>134</a:t>
                          </a:r>
                          <a:endParaRPr lang="zh-CN" altLang="en-US" sz="1200" dirty="0"/>
                        </a:p>
                      </a:txBody>
                      <a:tcPr/>
                    </a:tc>
                    <a:tc>
                      <a:txBody>
                        <a:bodyPr/>
                        <a:lstStyle/>
                        <a:p>
                          <a:r>
                            <a:rPr lang="en-US" altLang="zh-CN" sz="1200" dirty="0"/>
                            <a:t>-7</a:t>
                          </a:r>
                          <a:endParaRPr lang="zh-CN" altLang="en-US" sz="1200" dirty="0"/>
                        </a:p>
                      </a:txBody>
                      <a:tcPr/>
                    </a:tc>
                    <a:tc>
                      <a:txBody>
                        <a:bodyPr/>
                        <a:lstStyle/>
                        <a:p>
                          <a:r>
                            <a:rPr lang="en-US" altLang="zh-CN" sz="1200" dirty="0"/>
                            <a:t>25.5</a:t>
                          </a:r>
                          <a:endParaRPr lang="zh-CN" altLang="en-US" sz="1200" dirty="0"/>
                        </a:p>
                      </a:txBody>
                      <a:tcPr/>
                    </a:tc>
                    <a:tc>
                      <a:txBody>
                        <a:bodyPr/>
                        <a:lstStyle/>
                        <a:p>
                          <a:r>
                            <a:rPr lang="en-US" altLang="zh-CN" sz="1200" dirty="0"/>
                            <a:t>159.5</a:t>
                          </a:r>
                          <a:endParaRPr lang="zh-CN" altLang="en-US" sz="1200" dirty="0"/>
                        </a:p>
                      </a:txBody>
                      <a:tcPr/>
                    </a:tc>
                    <a:tc>
                      <a:txBody>
                        <a:bodyPr/>
                        <a:lstStyle/>
                        <a:p>
                          <a:r>
                            <a:rPr lang="en-US" altLang="zh-CN" sz="1200" dirty="0"/>
                            <a:t>-32.5</a:t>
                          </a:r>
                          <a:endParaRPr lang="zh-CN" altLang="en-US" sz="1200" dirty="0"/>
                        </a:p>
                      </a:txBody>
                      <a:tcPr/>
                    </a:tc>
                    <a:tc>
                      <a:txBody>
                        <a:bodyPr/>
                        <a:lstStyle/>
                        <a:p>
                          <a:r>
                            <a:rPr lang="en-US" altLang="zh-CN" sz="1200" dirty="0"/>
                            <a:t>6.75</a:t>
                          </a:r>
                          <a:endParaRPr lang="zh-CN" altLang="en-US" sz="1200" dirty="0"/>
                        </a:p>
                      </a:txBody>
                      <a:tcPr/>
                    </a:tc>
                    <a:tc>
                      <a:txBody>
                        <a:bodyPr/>
                        <a:lstStyle/>
                        <a:p>
                          <a:r>
                            <a:rPr lang="en-US" altLang="zh-CN" sz="1200" dirty="0"/>
                            <a:t>166.25</a:t>
                          </a:r>
                          <a:endParaRPr lang="zh-CN" altLang="en-US" sz="1200" dirty="0"/>
                        </a:p>
                      </a:txBody>
                      <a:tcPr/>
                    </a:tc>
                    <a:tc>
                      <a:txBody>
                        <a:bodyPr/>
                        <a:lstStyle/>
                        <a:p>
                          <a:r>
                            <a:rPr lang="en-US" altLang="zh-CN" sz="1200" dirty="0"/>
                            <a:t>-39.25</a:t>
                          </a:r>
                          <a:endParaRPr lang="zh-CN" altLang="en-US" sz="1200" dirty="0"/>
                        </a:p>
                      </a:txBody>
                      <a:tcPr/>
                    </a:tc>
                    <a:tc>
                      <a:txBody>
                        <a:bodyPr/>
                        <a:lstStyle/>
                        <a:p>
                          <a:r>
                            <a:rPr lang="en-US" altLang="zh-CN" sz="1200" dirty="0"/>
                            <a:t>-10.08333</a:t>
                          </a:r>
                          <a:endParaRPr lang="zh-CN" altLang="en-US" sz="1200" dirty="0"/>
                        </a:p>
                      </a:txBody>
                      <a:tcPr/>
                    </a:tc>
                    <a:tc>
                      <a:txBody>
                        <a:bodyPr/>
                        <a:lstStyle/>
                        <a:p>
                          <a:r>
                            <a:rPr lang="en-US" altLang="zh-CN" sz="1200" dirty="0"/>
                            <a:t>156.16667</a:t>
                          </a:r>
                          <a:endParaRPr lang="zh-CN" altLang="en-US" sz="1200" dirty="0"/>
                        </a:p>
                      </a:txBody>
                      <a:tcPr/>
                    </a:tc>
                    <a:extLst>
                      <a:ext uri="{0D108BD9-81ED-4DB2-BD59-A6C34878D82A}">
                        <a16:rowId xmlns:a16="http://schemas.microsoft.com/office/drawing/2014/main" val="10006"/>
                      </a:ext>
                    </a:extLst>
                  </a:tr>
                  <a:tr h="330970">
                    <a:tc>
                      <a:txBody>
                        <a:bodyPr/>
                        <a:lstStyle/>
                        <a:p>
                          <a:r>
                            <a:rPr lang="en-US" altLang="zh-CN" sz="1200" dirty="0"/>
                            <a:t>29</a:t>
                          </a:r>
                          <a:endParaRPr lang="zh-CN" altLang="en-US" sz="1200" dirty="0"/>
                        </a:p>
                      </a:txBody>
                      <a:tcPr/>
                    </a:tc>
                    <a:tc>
                      <a:txBody>
                        <a:bodyPr/>
                        <a:lstStyle/>
                        <a:p>
                          <a:r>
                            <a:rPr lang="en-US" altLang="zh-CN" sz="1200" dirty="0"/>
                            <a:t>204</a:t>
                          </a:r>
                          <a:endParaRPr lang="zh-CN" altLang="en-US" sz="1200" dirty="0"/>
                        </a:p>
                      </a:txBody>
                      <a:tcPr/>
                    </a:tc>
                    <a:tc>
                      <a:txBody>
                        <a:bodyPr/>
                        <a:lstStyle/>
                        <a:p>
                          <a:r>
                            <a:rPr lang="en-US" altLang="zh-CN" sz="1200"/>
                            <a:t>134</a:t>
                          </a:r>
                          <a:endParaRPr lang="zh-CN" altLang="en-US" sz="1200" dirty="0"/>
                        </a:p>
                      </a:txBody>
                      <a:tcPr/>
                    </a:tc>
                    <a:tc>
                      <a:txBody>
                        <a:bodyPr/>
                        <a:lstStyle/>
                        <a:p>
                          <a:r>
                            <a:rPr lang="en-US" altLang="zh-CN" sz="1200" dirty="0"/>
                            <a:t>70</a:t>
                          </a:r>
                          <a:endParaRPr lang="zh-CN" altLang="en-US" sz="1200" dirty="0"/>
                        </a:p>
                      </a:txBody>
                      <a:tcPr/>
                    </a:tc>
                    <a:tc>
                      <a:txBody>
                        <a:bodyPr/>
                        <a:lstStyle/>
                        <a:p>
                          <a:r>
                            <a:rPr lang="en-US" altLang="zh-CN" sz="1200" dirty="0"/>
                            <a:t>25.5</a:t>
                          </a:r>
                          <a:endParaRPr lang="zh-CN" altLang="en-US" sz="1200" dirty="0"/>
                        </a:p>
                      </a:txBody>
                      <a:tcPr/>
                    </a:tc>
                    <a:tc>
                      <a:txBody>
                        <a:bodyPr/>
                        <a:lstStyle/>
                        <a:p>
                          <a:r>
                            <a:rPr lang="en-US" altLang="zh-CN" sz="1200" dirty="0"/>
                            <a:t>159.5</a:t>
                          </a:r>
                          <a:endParaRPr lang="zh-CN" altLang="en-US" sz="1200" dirty="0"/>
                        </a:p>
                      </a:txBody>
                      <a:tcPr/>
                    </a:tc>
                    <a:tc>
                      <a:txBody>
                        <a:bodyPr/>
                        <a:lstStyle/>
                        <a:p>
                          <a:r>
                            <a:rPr lang="en-US" altLang="zh-CN" sz="1200" dirty="0"/>
                            <a:t>44.5</a:t>
                          </a:r>
                          <a:endParaRPr lang="zh-CN" altLang="en-US" sz="1200" dirty="0"/>
                        </a:p>
                      </a:txBody>
                      <a:tcPr/>
                    </a:tc>
                    <a:tc>
                      <a:txBody>
                        <a:bodyPr/>
                        <a:lstStyle/>
                        <a:p>
                          <a:r>
                            <a:rPr lang="en-US" altLang="zh-CN" sz="1200" dirty="0"/>
                            <a:t>6.75</a:t>
                          </a:r>
                          <a:endParaRPr lang="zh-CN" altLang="en-US" sz="1200" dirty="0"/>
                        </a:p>
                      </a:txBody>
                      <a:tcPr/>
                    </a:tc>
                    <a:tc>
                      <a:txBody>
                        <a:bodyPr/>
                        <a:lstStyle/>
                        <a:p>
                          <a:r>
                            <a:rPr lang="en-US" altLang="zh-CN" sz="1200" dirty="0"/>
                            <a:t>166.25</a:t>
                          </a:r>
                          <a:endParaRPr lang="zh-CN" altLang="en-US" sz="1200" dirty="0"/>
                        </a:p>
                      </a:txBody>
                      <a:tcPr/>
                    </a:tc>
                    <a:tc>
                      <a:txBody>
                        <a:bodyPr/>
                        <a:lstStyle/>
                        <a:p>
                          <a:r>
                            <a:rPr lang="en-US" altLang="zh-CN" sz="1200" dirty="0"/>
                            <a:t>37.75</a:t>
                          </a:r>
                          <a:endParaRPr lang="zh-CN" altLang="en-US" sz="1200" dirty="0"/>
                        </a:p>
                      </a:txBody>
                      <a:tcPr/>
                    </a:tc>
                    <a:tc>
                      <a:txBody>
                        <a:bodyPr/>
                        <a:lstStyle/>
                        <a:p>
                          <a:r>
                            <a:rPr lang="en-US" altLang="zh-CN" sz="1200" dirty="0"/>
                            <a:t>15.12500</a:t>
                          </a:r>
                          <a:endParaRPr lang="zh-CN" altLang="en-US" sz="1200" dirty="0"/>
                        </a:p>
                      </a:txBody>
                      <a:tcPr/>
                    </a:tc>
                    <a:tc>
                      <a:txBody>
                        <a:bodyPr/>
                        <a:lstStyle/>
                        <a:p>
                          <a:r>
                            <a:rPr lang="en-US" altLang="zh-CN" sz="1200" dirty="0"/>
                            <a:t>181.37500</a:t>
                          </a:r>
                          <a:endParaRPr lang="zh-CN" altLang="en-US" sz="1200" dirty="0"/>
                        </a:p>
                      </a:txBody>
                      <a:tcPr/>
                    </a:tc>
                    <a:extLst>
                      <a:ext uri="{0D108BD9-81ED-4DB2-BD59-A6C34878D82A}">
                        <a16:rowId xmlns:a16="http://schemas.microsoft.com/office/drawing/2014/main" val="10007"/>
                      </a:ext>
                    </a:extLst>
                  </a:tr>
                  <a:tr h="330970">
                    <a:tc>
                      <a:txBody>
                        <a:bodyPr/>
                        <a:lstStyle/>
                        <a:p>
                          <a:r>
                            <a:rPr lang="en-US" altLang="zh-CN" sz="1200" dirty="0"/>
                            <a:t>34</a:t>
                          </a:r>
                          <a:endParaRPr lang="zh-CN" altLang="en-US" sz="1200" dirty="0"/>
                        </a:p>
                      </a:txBody>
                      <a:tcPr/>
                    </a:tc>
                    <a:tc>
                      <a:txBody>
                        <a:bodyPr/>
                        <a:lstStyle/>
                        <a:p>
                          <a:r>
                            <a:rPr lang="en-US" altLang="zh-CN" sz="1200" dirty="0"/>
                            <a:t>189</a:t>
                          </a:r>
                          <a:endParaRPr lang="zh-CN" altLang="en-US" sz="1200" dirty="0"/>
                        </a:p>
                      </a:txBody>
                      <a:tcPr/>
                    </a:tc>
                    <a:tc>
                      <a:txBody>
                        <a:bodyPr/>
                        <a:lstStyle/>
                        <a:p>
                          <a:r>
                            <a:rPr lang="en-US" altLang="zh-CN" sz="1200"/>
                            <a:t>134</a:t>
                          </a:r>
                          <a:endParaRPr lang="zh-CN" altLang="en-US" sz="1200" dirty="0"/>
                        </a:p>
                      </a:txBody>
                      <a:tcPr/>
                    </a:tc>
                    <a:tc>
                      <a:txBody>
                        <a:bodyPr/>
                        <a:lstStyle/>
                        <a:p>
                          <a:r>
                            <a:rPr lang="en-US" altLang="zh-CN" sz="1200" dirty="0"/>
                            <a:t>55</a:t>
                          </a:r>
                          <a:endParaRPr lang="zh-CN" altLang="en-US" sz="1200" dirty="0"/>
                        </a:p>
                      </a:txBody>
                      <a:tcPr/>
                    </a:tc>
                    <a:tc>
                      <a:txBody>
                        <a:bodyPr/>
                        <a:lstStyle/>
                        <a:p>
                          <a:r>
                            <a:rPr lang="en-US" altLang="zh-CN" sz="1200" dirty="0"/>
                            <a:t>25.5</a:t>
                          </a:r>
                          <a:endParaRPr lang="zh-CN" altLang="en-US" sz="1200" dirty="0"/>
                        </a:p>
                      </a:txBody>
                      <a:tcPr/>
                    </a:tc>
                    <a:tc>
                      <a:txBody>
                        <a:bodyPr/>
                        <a:lstStyle/>
                        <a:p>
                          <a:r>
                            <a:rPr lang="en-US" altLang="zh-CN" sz="1200" dirty="0"/>
                            <a:t>159.5</a:t>
                          </a:r>
                          <a:endParaRPr lang="zh-CN" altLang="en-US" sz="1200" dirty="0"/>
                        </a:p>
                      </a:txBody>
                      <a:tcPr/>
                    </a:tc>
                    <a:tc>
                      <a:txBody>
                        <a:bodyPr/>
                        <a:lstStyle/>
                        <a:p>
                          <a:r>
                            <a:rPr lang="en-US" altLang="zh-CN" sz="1200" dirty="0"/>
                            <a:t>29.5</a:t>
                          </a:r>
                          <a:endParaRPr lang="zh-CN" altLang="en-US" sz="1200" dirty="0"/>
                        </a:p>
                      </a:txBody>
                      <a:tcPr/>
                    </a:tc>
                    <a:tc>
                      <a:txBody>
                        <a:bodyPr/>
                        <a:lstStyle/>
                        <a:p>
                          <a:r>
                            <a:rPr lang="en-US" altLang="zh-CN" sz="1200" dirty="0"/>
                            <a:t>6.75</a:t>
                          </a:r>
                          <a:endParaRPr lang="zh-CN" altLang="en-US" sz="1200" dirty="0"/>
                        </a:p>
                      </a:txBody>
                      <a:tcPr/>
                    </a:tc>
                    <a:tc>
                      <a:txBody>
                        <a:bodyPr/>
                        <a:lstStyle/>
                        <a:p>
                          <a:r>
                            <a:rPr lang="en-US" altLang="zh-CN" sz="1200" dirty="0"/>
                            <a:t>166.25</a:t>
                          </a:r>
                          <a:endParaRPr lang="zh-CN" altLang="en-US" sz="1200" dirty="0"/>
                        </a:p>
                      </a:txBody>
                      <a:tcPr/>
                    </a:tc>
                    <a:tc>
                      <a:txBody>
                        <a:bodyPr/>
                        <a:lstStyle/>
                        <a:p>
                          <a:r>
                            <a:rPr lang="en-US" altLang="zh-CN" sz="1200" dirty="0"/>
                            <a:t>22.75</a:t>
                          </a:r>
                          <a:endParaRPr lang="zh-CN" altLang="en-US" sz="1200" dirty="0"/>
                        </a:p>
                      </a:txBody>
                      <a:tcPr/>
                    </a:tc>
                    <a:tc>
                      <a:txBody>
                        <a:bodyPr/>
                        <a:lstStyle/>
                        <a:p>
                          <a:r>
                            <a:rPr lang="en-US" altLang="zh-CN" sz="1200" dirty="0"/>
                            <a:t>15.12500</a:t>
                          </a:r>
                          <a:endParaRPr lang="zh-CN" altLang="en-US" sz="1200" dirty="0"/>
                        </a:p>
                      </a:txBody>
                      <a:tcPr/>
                    </a:tc>
                    <a:tc>
                      <a:txBody>
                        <a:bodyPr/>
                        <a:lstStyle/>
                        <a:p>
                          <a:r>
                            <a:rPr lang="en-US" altLang="zh-CN" sz="1200" dirty="0"/>
                            <a:t>181.37500</a:t>
                          </a:r>
                          <a:endParaRPr lang="zh-CN" altLang="en-US" sz="1200" dirty="0"/>
                        </a:p>
                      </a:txBody>
                      <a:tcPr/>
                    </a:tc>
                    <a:extLst>
                      <a:ext uri="{0D108BD9-81ED-4DB2-BD59-A6C34878D82A}">
                        <a16:rowId xmlns:a16="http://schemas.microsoft.com/office/drawing/2014/main" val="10008"/>
                      </a:ext>
                    </a:extLst>
                  </a:tr>
                  <a:tr h="330970">
                    <a:tc>
                      <a:txBody>
                        <a:bodyPr/>
                        <a:lstStyle/>
                        <a:p>
                          <a:r>
                            <a:rPr lang="en-US" altLang="zh-CN" sz="1200" dirty="0"/>
                            <a:t>35</a:t>
                          </a:r>
                          <a:endParaRPr lang="zh-CN" altLang="en-US" sz="1200" dirty="0"/>
                        </a:p>
                      </a:txBody>
                      <a:tcPr/>
                    </a:tc>
                    <a:tc>
                      <a:txBody>
                        <a:bodyPr/>
                        <a:lstStyle/>
                        <a:p>
                          <a:r>
                            <a:rPr lang="en-US" altLang="zh-CN" sz="1200" dirty="0"/>
                            <a:t>99</a:t>
                          </a:r>
                          <a:endParaRPr lang="zh-CN" altLang="en-US" sz="1200" dirty="0"/>
                        </a:p>
                      </a:txBody>
                      <a:tcPr/>
                    </a:tc>
                    <a:tc>
                      <a:txBody>
                        <a:bodyPr/>
                        <a:lstStyle/>
                        <a:p>
                          <a:r>
                            <a:rPr lang="en-US" altLang="zh-CN" sz="1200"/>
                            <a:t>134</a:t>
                          </a:r>
                          <a:endParaRPr lang="zh-CN" altLang="en-US" sz="1200" dirty="0"/>
                        </a:p>
                      </a:txBody>
                      <a:tcPr/>
                    </a:tc>
                    <a:tc>
                      <a:txBody>
                        <a:bodyPr/>
                        <a:lstStyle/>
                        <a:p>
                          <a:r>
                            <a:rPr lang="en-US" altLang="zh-CN" sz="1200" dirty="0"/>
                            <a:t>-35</a:t>
                          </a:r>
                          <a:endParaRPr lang="zh-CN" altLang="en-US" sz="1200" dirty="0"/>
                        </a:p>
                      </a:txBody>
                      <a:tcPr/>
                    </a:tc>
                    <a:tc>
                      <a:txBody>
                        <a:bodyPr/>
                        <a:lstStyle/>
                        <a:p>
                          <a:r>
                            <a:rPr lang="en-US" altLang="zh-CN" sz="1200" dirty="0"/>
                            <a:t>25.5</a:t>
                          </a:r>
                          <a:endParaRPr lang="zh-CN" altLang="en-US" sz="1200" dirty="0"/>
                        </a:p>
                      </a:txBody>
                      <a:tcPr/>
                    </a:tc>
                    <a:tc>
                      <a:txBody>
                        <a:bodyPr/>
                        <a:lstStyle/>
                        <a:p>
                          <a:r>
                            <a:rPr lang="en-US" altLang="zh-CN" sz="1200" dirty="0"/>
                            <a:t>159.5</a:t>
                          </a:r>
                          <a:endParaRPr lang="zh-CN" altLang="en-US" sz="1200" dirty="0"/>
                        </a:p>
                      </a:txBody>
                      <a:tcPr/>
                    </a:tc>
                    <a:tc>
                      <a:txBody>
                        <a:bodyPr/>
                        <a:lstStyle/>
                        <a:p>
                          <a:r>
                            <a:rPr lang="en-US" altLang="zh-CN" sz="1200" dirty="0"/>
                            <a:t>-60.5</a:t>
                          </a:r>
                          <a:endParaRPr lang="zh-CN" altLang="en-US" sz="1200" dirty="0"/>
                        </a:p>
                      </a:txBody>
                      <a:tcPr/>
                    </a:tc>
                    <a:tc>
                      <a:txBody>
                        <a:bodyPr/>
                        <a:lstStyle/>
                        <a:p>
                          <a:r>
                            <a:rPr lang="en-US" altLang="zh-CN" sz="1200" dirty="0"/>
                            <a:t>-27.00</a:t>
                          </a:r>
                          <a:endParaRPr lang="zh-CN" altLang="en-US" sz="1200" dirty="0"/>
                        </a:p>
                      </a:txBody>
                      <a:tcPr/>
                    </a:tc>
                    <a:tc>
                      <a:txBody>
                        <a:bodyPr/>
                        <a:lstStyle/>
                        <a:p>
                          <a:r>
                            <a:rPr lang="en-US" altLang="zh-CN" sz="1200" dirty="0"/>
                            <a:t>132.50</a:t>
                          </a:r>
                          <a:endParaRPr lang="zh-CN" altLang="en-US" sz="1200" dirty="0"/>
                        </a:p>
                      </a:txBody>
                      <a:tcPr/>
                    </a:tc>
                    <a:tc>
                      <a:txBody>
                        <a:bodyPr/>
                        <a:lstStyle/>
                        <a:p>
                          <a:r>
                            <a:rPr lang="en-US" altLang="zh-CN" sz="1200" dirty="0"/>
                            <a:t>-33.50</a:t>
                          </a:r>
                          <a:endParaRPr lang="zh-CN" altLang="en-US" sz="1200" dirty="0"/>
                        </a:p>
                      </a:txBody>
                      <a:tcPr/>
                    </a:tc>
                    <a:tc>
                      <a:txBody>
                        <a:bodyPr/>
                        <a:lstStyle/>
                        <a:p>
                          <a:r>
                            <a:rPr lang="en-US" altLang="zh-CN" sz="1200" dirty="0"/>
                            <a:t>15.12500</a:t>
                          </a:r>
                          <a:endParaRPr lang="zh-CN" altLang="en-US" sz="1200" dirty="0"/>
                        </a:p>
                      </a:txBody>
                      <a:tcPr/>
                    </a:tc>
                    <a:tc>
                      <a:txBody>
                        <a:bodyPr/>
                        <a:lstStyle/>
                        <a:p>
                          <a:r>
                            <a:rPr lang="en-US" altLang="zh-CN" sz="1200" dirty="0"/>
                            <a:t>147.62500</a:t>
                          </a:r>
                          <a:endParaRPr lang="zh-CN" altLang="en-US" sz="1200" dirty="0"/>
                        </a:p>
                      </a:txBody>
                      <a:tcPr/>
                    </a:tc>
                    <a:extLst>
                      <a:ext uri="{0D108BD9-81ED-4DB2-BD59-A6C34878D82A}">
                        <a16:rowId xmlns:a16="http://schemas.microsoft.com/office/drawing/2014/main" val="10009"/>
                      </a:ext>
                    </a:extLst>
                  </a:tr>
                  <a:tr h="330970">
                    <a:tc>
                      <a:txBody>
                        <a:bodyPr/>
                        <a:lstStyle/>
                        <a:p>
                          <a:r>
                            <a:rPr lang="en-US" altLang="zh-CN" sz="1200" dirty="0"/>
                            <a:t>40</a:t>
                          </a:r>
                          <a:endParaRPr lang="zh-CN" altLang="en-US" sz="1200" dirty="0"/>
                        </a:p>
                      </a:txBody>
                      <a:tcPr/>
                    </a:tc>
                    <a:tc>
                      <a:txBody>
                        <a:bodyPr/>
                        <a:lstStyle/>
                        <a:p>
                          <a:r>
                            <a:rPr lang="en-US" altLang="zh-CN" sz="1200" dirty="0"/>
                            <a:t>166</a:t>
                          </a:r>
                          <a:endParaRPr lang="zh-CN" altLang="en-US" sz="1200" dirty="0"/>
                        </a:p>
                      </a:txBody>
                      <a:tcPr/>
                    </a:tc>
                    <a:tc>
                      <a:txBody>
                        <a:bodyPr/>
                        <a:lstStyle/>
                        <a:p>
                          <a:r>
                            <a:rPr lang="en-US" altLang="zh-CN" sz="1200" dirty="0"/>
                            <a:t>134</a:t>
                          </a:r>
                          <a:endParaRPr lang="zh-CN" altLang="en-US" sz="1200" dirty="0"/>
                        </a:p>
                      </a:txBody>
                      <a:tcPr/>
                    </a:tc>
                    <a:tc>
                      <a:txBody>
                        <a:bodyPr/>
                        <a:lstStyle/>
                        <a:p>
                          <a:r>
                            <a:rPr lang="en-US" altLang="zh-CN" sz="1200" dirty="0"/>
                            <a:t>32</a:t>
                          </a:r>
                          <a:endParaRPr lang="zh-CN" altLang="en-US" sz="1200" dirty="0"/>
                        </a:p>
                      </a:txBody>
                      <a:tcPr/>
                    </a:tc>
                    <a:tc>
                      <a:txBody>
                        <a:bodyPr/>
                        <a:lstStyle/>
                        <a:p>
                          <a:r>
                            <a:rPr lang="en-US" altLang="zh-CN" sz="1200" dirty="0"/>
                            <a:t>25.5</a:t>
                          </a:r>
                          <a:endParaRPr lang="zh-CN" altLang="en-US" sz="1200" dirty="0"/>
                        </a:p>
                      </a:txBody>
                      <a:tcPr/>
                    </a:tc>
                    <a:tc>
                      <a:txBody>
                        <a:bodyPr/>
                        <a:lstStyle/>
                        <a:p>
                          <a:r>
                            <a:rPr lang="en-US" altLang="zh-CN" sz="1200" dirty="0"/>
                            <a:t>159.5</a:t>
                          </a:r>
                          <a:endParaRPr lang="zh-CN" altLang="en-US" sz="1200" dirty="0"/>
                        </a:p>
                      </a:txBody>
                      <a:tcPr/>
                    </a:tc>
                    <a:tc>
                      <a:txBody>
                        <a:bodyPr/>
                        <a:lstStyle/>
                        <a:p>
                          <a:r>
                            <a:rPr lang="en-US" altLang="zh-CN" sz="1200" dirty="0"/>
                            <a:t>6.5</a:t>
                          </a:r>
                          <a:endParaRPr lang="zh-CN" altLang="en-US" sz="1200" dirty="0"/>
                        </a:p>
                      </a:txBody>
                      <a:tcPr/>
                    </a:tc>
                    <a:tc>
                      <a:txBody>
                        <a:bodyPr/>
                        <a:lstStyle/>
                        <a:p>
                          <a:r>
                            <a:rPr lang="en-US" altLang="zh-CN" sz="1200" dirty="0"/>
                            <a:t>-27.00</a:t>
                          </a:r>
                          <a:endParaRPr lang="zh-CN" altLang="en-US" sz="1200" dirty="0"/>
                        </a:p>
                      </a:txBody>
                      <a:tcPr/>
                    </a:tc>
                    <a:tc>
                      <a:txBody>
                        <a:bodyPr/>
                        <a:lstStyle/>
                        <a:p>
                          <a:r>
                            <a:rPr lang="en-US" altLang="zh-CN" sz="1200" dirty="0"/>
                            <a:t>132.50</a:t>
                          </a:r>
                          <a:endParaRPr lang="zh-CN" altLang="en-US" sz="1200" dirty="0"/>
                        </a:p>
                      </a:txBody>
                      <a:tcPr/>
                    </a:tc>
                    <a:tc>
                      <a:txBody>
                        <a:bodyPr/>
                        <a:lstStyle/>
                        <a:p>
                          <a:r>
                            <a:rPr lang="en-US" altLang="zh-CN" sz="1200" dirty="0"/>
                            <a:t>33.50</a:t>
                          </a:r>
                          <a:endParaRPr lang="zh-CN" altLang="en-US" sz="1200" dirty="0"/>
                        </a:p>
                      </a:txBody>
                      <a:tcPr/>
                    </a:tc>
                    <a:tc>
                      <a:txBody>
                        <a:bodyPr/>
                        <a:lstStyle/>
                        <a:p>
                          <a:r>
                            <a:rPr lang="en-US" altLang="zh-CN" sz="1200" dirty="0"/>
                            <a:t>15.12500</a:t>
                          </a:r>
                          <a:endParaRPr lang="zh-CN" altLang="en-US" sz="1200" dirty="0"/>
                        </a:p>
                      </a:txBody>
                      <a:tcPr/>
                    </a:tc>
                    <a:tc>
                      <a:txBody>
                        <a:bodyPr/>
                        <a:lstStyle/>
                        <a:p>
                          <a:r>
                            <a:rPr lang="en-US" altLang="zh-CN" sz="1200" dirty="0"/>
                            <a:t>147.62500</a:t>
                          </a:r>
                          <a:endParaRPr lang="zh-CN" altLang="en-US" sz="1200" dirty="0"/>
                        </a:p>
                      </a:txBody>
                      <a:tcPr/>
                    </a:tc>
                    <a:extLst>
                      <a:ext uri="{0D108BD9-81ED-4DB2-BD59-A6C34878D82A}">
                        <a16:rowId xmlns:a16="http://schemas.microsoft.com/office/drawing/2014/main" val="10010"/>
                      </a:ext>
                    </a:extLst>
                  </a:tr>
                </a:tbl>
              </a:graphicData>
            </a:graphic>
          </p:graphicFrame>
        </mc:Choice>
        <mc:Fallback xmlns="">
          <p:graphicFrame>
            <p:nvGraphicFramePr>
              <p:cNvPr id="25" name="表格 24"/>
              <p:cNvGraphicFramePr>
                <a:graphicFrameLocks noGrp="1"/>
              </p:cNvGraphicFramePr>
              <p:nvPr/>
            </p:nvGraphicFramePr>
            <p:xfrm>
              <a:off x="881593" y="2933140"/>
              <a:ext cx="9464674" cy="3766900"/>
            </p:xfrm>
            <a:graphic>
              <a:graphicData uri="http://schemas.openxmlformats.org/drawingml/2006/table">
                <a:tbl>
                  <a:tblPr firstRow="1" bandRow="1">
                    <a:tableStyleId>{5C22544A-7EE6-4342-B048-85BDC9FD1C3A}</a:tableStyleId>
                  </a:tblPr>
                  <a:tblGrid>
                    <a:gridCol w="750001"/>
                    <a:gridCol w="816816"/>
                    <a:gridCol w="671605"/>
                    <a:gridCol w="689756"/>
                    <a:gridCol w="871271"/>
                    <a:gridCol w="744211"/>
                    <a:gridCol w="744210"/>
                    <a:gridCol w="816816"/>
                    <a:gridCol w="816816"/>
                    <a:gridCol w="714372"/>
                    <a:gridCol w="914400"/>
                    <a:gridCol w="914400"/>
                  </a:tblGrid>
                  <a:tr h="457200">
                    <a:tc>
                      <a:txBody>
                        <a:bodyPr/>
                        <a:lstStyle/>
                        <a:p>
                          <a:endParaRPr lang="zh-CN"/>
                        </a:p>
                      </a:txBody>
                      <a:tcPr>
                        <a:blipFill rotWithShape="0">
                          <a:blip r:embed="rId3"/>
                          <a:stretch>
                            <a:fillRect l="-813" t="-1333" r="-1166667" b="-728000"/>
                          </a:stretch>
                        </a:blipFill>
                      </a:tcPr>
                    </a:tc>
                    <a:tc>
                      <a:txBody>
                        <a:bodyPr/>
                        <a:lstStyle/>
                        <a:p>
                          <a:endParaRPr lang="zh-CN"/>
                        </a:p>
                      </a:txBody>
                      <a:tcPr>
                        <a:blipFill rotWithShape="0">
                          <a:blip r:embed="rId3"/>
                          <a:stretch>
                            <a:fillRect l="-92537" t="-1333" r="-970896" b="-728000"/>
                          </a:stretch>
                        </a:blipFill>
                      </a:tcPr>
                    </a:tc>
                    <a:tc>
                      <a:txBody>
                        <a:bodyPr/>
                        <a:lstStyle/>
                        <a:p>
                          <a:endParaRPr lang="zh-CN"/>
                        </a:p>
                      </a:txBody>
                      <a:tcPr>
                        <a:blipFill rotWithShape="0">
                          <a:blip r:embed="rId3"/>
                          <a:stretch>
                            <a:fillRect l="-232432" t="-1333" r="-1072072" b="-728000"/>
                          </a:stretch>
                        </a:blipFill>
                      </a:tcPr>
                    </a:tc>
                    <a:tc>
                      <a:txBody>
                        <a:bodyPr/>
                        <a:lstStyle/>
                        <a:p>
                          <a:endParaRPr lang="zh-CN"/>
                        </a:p>
                      </a:txBody>
                      <a:tcPr>
                        <a:blipFill rotWithShape="0">
                          <a:blip r:embed="rId3"/>
                          <a:stretch>
                            <a:fillRect l="-326549" t="-1333" r="-953097" b="-728000"/>
                          </a:stretch>
                        </a:blipFill>
                      </a:tcPr>
                    </a:tc>
                    <a:tc>
                      <a:txBody>
                        <a:bodyPr/>
                        <a:lstStyle/>
                        <a:p>
                          <a:endParaRPr lang="zh-CN"/>
                        </a:p>
                      </a:txBody>
                      <a:tcPr>
                        <a:blipFill rotWithShape="0">
                          <a:blip r:embed="rId3"/>
                          <a:stretch>
                            <a:fillRect l="-337063" t="-1333" r="-653147" b="-728000"/>
                          </a:stretch>
                        </a:blipFill>
                      </a:tcPr>
                    </a:tc>
                    <a:tc>
                      <a:txBody>
                        <a:bodyPr/>
                        <a:lstStyle/>
                        <a:p>
                          <a:endParaRPr lang="zh-CN"/>
                        </a:p>
                      </a:txBody>
                      <a:tcPr>
                        <a:blipFill rotWithShape="0">
                          <a:blip r:embed="rId3"/>
                          <a:stretch>
                            <a:fillRect l="-512295" t="-1333" r="-665574" b="-728000"/>
                          </a:stretch>
                        </a:blipFill>
                      </a:tcPr>
                    </a:tc>
                    <a:tc>
                      <a:txBody>
                        <a:bodyPr/>
                        <a:lstStyle/>
                        <a:p>
                          <a:endParaRPr lang="zh-CN"/>
                        </a:p>
                      </a:txBody>
                      <a:tcPr>
                        <a:blipFill rotWithShape="0">
                          <a:blip r:embed="rId3"/>
                          <a:stretch>
                            <a:fillRect l="-612295" t="-1333" r="-565574" b="-728000"/>
                          </a:stretch>
                        </a:blipFill>
                      </a:tcPr>
                    </a:tc>
                    <a:tc>
                      <a:txBody>
                        <a:bodyPr/>
                        <a:lstStyle/>
                        <a:p>
                          <a:endParaRPr lang="zh-CN"/>
                        </a:p>
                      </a:txBody>
                      <a:tcPr>
                        <a:blipFill rotWithShape="0">
                          <a:blip r:embed="rId3"/>
                          <a:stretch>
                            <a:fillRect l="-648507" t="-1333" r="-414925" b="-728000"/>
                          </a:stretch>
                        </a:blipFill>
                      </a:tcPr>
                    </a:tc>
                    <a:tc>
                      <a:txBody>
                        <a:bodyPr/>
                        <a:lstStyle/>
                        <a:p>
                          <a:endParaRPr lang="zh-CN"/>
                        </a:p>
                      </a:txBody>
                      <a:tcPr>
                        <a:blipFill rotWithShape="0">
                          <a:blip r:embed="rId3"/>
                          <a:stretch>
                            <a:fillRect l="-748507" t="-1333" r="-314925" b="-728000"/>
                          </a:stretch>
                        </a:blipFill>
                      </a:tcPr>
                    </a:tc>
                    <a:tc>
                      <a:txBody>
                        <a:bodyPr/>
                        <a:lstStyle/>
                        <a:p>
                          <a:endParaRPr lang="zh-CN"/>
                        </a:p>
                      </a:txBody>
                      <a:tcPr>
                        <a:blipFill rotWithShape="0">
                          <a:blip r:embed="rId3"/>
                          <a:stretch>
                            <a:fillRect l="-963559" t="-1333" r="-257627" b="-728000"/>
                          </a:stretch>
                        </a:blipFill>
                      </a:tcPr>
                    </a:tc>
                    <a:tc>
                      <a:txBody>
                        <a:bodyPr/>
                        <a:lstStyle/>
                        <a:p>
                          <a:endParaRPr lang="zh-CN"/>
                        </a:p>
                      </a:txBody>
                      <a:tcPr>
                        <a:blipFill rotWithShape="0">
                          <a:blip r:embed="rId3"/>
                          <a:stretch>
                            <a:fillRect l="-836667" t="-1333" r="-102667" b="-728000"/>
                          </a:stretch>
                        </a:blipFill>
                      </a:tcPr>
                    </a:tc>
                    <a:tc>
                      <a:txBody>
                        <a:bodyPr/>
                        <a:lstStyle/>
                        <a:p>
                          <a:endParaRPr lang="zh-CN"/>
                        </a:p>
                      </a:txBody>
                      <a:tcPr>
                        <a:blipFill rotWithShape="0">
                          <a:blip r:embed="rId3"/>
                          <a:stretch>
                            <a:fillRect l="-936667" t="-1333" r="-2667" b="-728000"/>
                          </a:stretch>
                        </a:blipFill>
                      </a:tcPr>
                    </a:tc>
                  </a:tr>
                  <a:tr h="330970">
                    <a:tc>
                      <a:txBody>
                        <a:bodyPr/>
                        <a:lstStyle/>
                        <a:p>
                          <a:r>
                            <a:rPr lang="en-US" altLang="zh-CN" sz="1200" dirty="0" smtClean="0"/>
                            <a:t>5</a:t>
                          </a:r>
                          <a:endParaRPr lang="zh-CN" altLang="en-US" sz="1200" dirty="0"/>
                        </a:p>
                      </a:txBody>
                      <a:tcPr/>
                    </a:tc>
                    <a:tc>
                      <a:txBody>
                        <a:bodyPr/>
                        <a:lstStyle/>
                        <a:p>
                          <a:r>
                            <a:rPr lang="en-US" altLang="zh-CN" sz="1200" dirty="0" smtClean="0"/>
                            <a:t>82</a:t>
                          </a:r>
                          <a:endParaRPr lang="zh-CN" altLang="en-US" sz="1200" dirty="0"/>
                        </a:p>
                      </a:txBody>
                      <a:tcPr/>
                    </a:tc>
                    <a:tc>
                      <a:txBody>
                        <a:bodyPr/>
                        <a:lstStyle/>
                        <a:p>
                          <a:r>
                            <a:rPr lang="en-US" altLang="zh-CN" sz="1200" dirty="0" smtClean="0"/>
                            <a:t>134</a:t>
                          </a:r>
                          <a:endParaRPr lang="zh-CN" altLang="en-US" sz="1200" dirty="0"/>
                        </a:p>
                      </a:txBody>
                      <a:tcPr/>
                    </a:tc>
                    <a:tc>
                      <a:txBody>
                        <a:bodyPr/>
                        <a:lstStyle/>
                        <a:p>
                          <a:r>
                            <a:rPr lang="en-US" altLang="zh-CN" sz="1200" dirty="0" smtClean="0"/>
                            <a:t>-52</a:t>
                          </a:r>
                          <a:endParaRPr lang="zh-CN" altLang="en-US" sz="1200" dirty="0"/>
                        </a:p>
                      </a:txBody>
                      <a:tcPr/>
                    </a:tc>
                    <a:tc>
                      <a:txBody>
                        <a:bodyPr/>
                        <a:lstStyle/>
                        <a:p>
                          <a:endParaRPr lang="zh-CN"/>
                        </a:p>
                      </a:txBody>
                      <a:tcPr>
                        <a:blipFill rotWithShape="0">
                          <a:blip r:embed="rId3"/>
                          <a:stretch>
                            <a:fillRect l="-337063" t="-138182" r="-653147" b="-892727"/>
                          </a:stretch>
                        </a:blipFill>
                      </a:tcPr>
                    </a:tc>
                    <a:tc>
                      <a:txBody>
                        <a:bodyPr/>
                        <a:lstStyle/>
                        <a:p>
                          <a:r>
                            <a:rPr lang="en-US" altLang="zh-CN" sz="1200" dirty="0" smtClean="0"/>
                            <a:t>95.75</a:t>
                          </a:r>
                          <a:endParaRPr lang="zh-CN" altLang="en-US" sz="1200" dirty="0"/>
                        </a:p>
                      </a:txBody>
                      <a:tcPr/>
                    </a:tc>
                    <a:tc>
                      <a:txBody>
                        <a:bodyPr/>
                        <a:lstStyle/>
                        <a:p>
                          <a:r>
                            <a:rPr lang="en-US" altLang="zh-CN" sz="1200" dirty="0" smtClean="0"/>
                            <a:t>-13.75</a:t>
                          </a:r>
                          <a:endParaRPr lang="zh-CN" altLang="en-US" sz="1200" dirty="0"/>
                        </a:p>
                      </a:txBody>
                      <a:tcPr/>
                    </a:tc>
                    <a:tc>
                      <a:txBody>
                        <a:bodyPr/>
                        <a:lstStyle/>
                        <a:p>
                          <a:r>
                            <a:rPr lang="en-US" altLang="zh-CN" sz="1200" dirty="0" smtClean="0"/>
                            <a:t>6.75</a:t>
                          </a:r>
                          <a:endParaRPr lang="zh-CN" altLang="en-US" sz="1200" dirty="0"/>
                        </a:p>
                      </a:txBody>
                      <a:tcPr/>
                    </a:tc>
                    <a:tc>
                      <a:txBody>
                        <a:bodyPr/>
                        <a:lstStyle/>
                        <a:p>
                          <a:r>
                            <a:rPr lang="en-US" altLang="zh-CN" sz="1200" dirty="0" smtClean="0"/>
                            <a:t>102.50</a:t>
                          </a:r>
                          <a:endParaRPr lang="zh-CN" altLang="en-US" sz="1200" dirty="0"/>
                        </a:p>
                      </a:txBody>
                      <a:tcPr/>
                    </a:tc>
                    <a:tc>
                      <a:txBody>
                        <a:bodyPr/>
                        <a:lstStyle/>
                        <a:p>
                          <a:r>
                            <a:rPr lang="en-US" altLang="zh-CN" sz="1200" dirty="0" smtClean="0"/>
                            <a:t>-20.50</a:t>
                          </a:r>
                          <a:endParaRPr lang="zh-CN" altLang="en-US" sz="1200" dirty="0"/>
                        </a:p>
                      </a:txBody>
                      <a:tcPr/>
                    </a:tc>
                    <a:tc>
                      <a:txBody>
                        <a:bodyPr/>
                        <a:lstStyle/>
                        <a:p>
                          <a:r>
                            <a:rPr lang="en-US" altLang="zh-CN" sz="1200" dirty="0" smtClean="0"/>
                            <a:t>-10.08333</a:t>
                          </a:r>
                          <a:endParaRPr lang="zh-CN" altLang="en-US" sz="1200" dirty="0"/>
                        </a:p>
                      </a:txBody>
                      <a:tcPr/>
                    </a:tc>
                    <a:tc>
                      <a:txBody>
                        <a:bodyPr/>
                        <a:lstStyle/>
                        <a:p>
                          <a:r>
                            <a:rPr lang="en-US" altLang="zh-CN" sz="1200" dirty="0" smtClean="0"/>
                            <a:t>92.41667</a:t>
                          </a:r>
                          <a:endParaRPr lang="zh-CN" altLang="en-US" sz="1200" dirty="0"/>
                        </a:p>
                      </a:txBody>
                      <a:tcPr/>
                    </a:tc>
                  </a:tr>
                  <a:tr h="330970">
                    <a:tc>
                      <a:txBody>
                        <a:bodyPr/>
                        <a:lstStyle/>
                        <a:p>
                          <a:r>
                            <a:rPr lang="en-US" altLang="zh-CN" sz="1200" dirty="0" smtClean="0"/>
                            <a:t>7</a:t>
                          </a:r>
                          <a:endParaRPr lang="zh-CN" altLang="en-US" sz="1200" dirty="0"/>
                        </a:p>
                      </a:txBody>
                      <a:tcPr/>
                    </a:tc>
                    <a:tc>
                      <a:txBody>
                        <a:bodyPr/>
                        <a:lstStyle/>
                        <a:p>
                          <a:r>
                            <a:rPr lang="en-US" altLang="zh-CN" sz="1200" dirty="0" smtClean="0"/>
                            <a:t>80</a:t>
                          </a:r>
                          <a:endParaRPr lang="zh-CN" altLang="en-US" sz="1200" dirty="0"/>
                        </a:p>
                      </a:txBody>
                      <a:tcPr/>
                    </a:tc>
                    <a:tc>
                      <a:txBody>
                        <a:bodyPr/>
                        <a:lstStyle/>
                        <a:p>
                          <a:r>
                            <a:rPr lang="en-US" altLang="zh-CN" sz="1200" smtClean="0"/>
                            <a:t>134</a:t>
                          </a:r>
                          <a:endParaRPr lang="zh-CN" altLang="en-US" sz="1200" dirty="0"/>
                        </a:p>
                      </a:txBody>
                      <a:tcPr/>
                    </a:tc>
                    <a:tc>
                      <a:txBody>
                        <a:bodyPr/>
                        <a:lstStyle/>
                        <a:p>
                          <a:r>
                            <a:rPr lang="en-US" altLang="zh-CN" sz="1200" dirty="0" smtClean="0"/>
                            <a:t>-54</a:t>
                          </a:r>
                          <a:endParaRPr lang="zh-CN" altLang="en-US" sz="1200" dirty="0"/>
                        </a:p>
                      </a:txBody>
                      <a:tcPr/>
                    </a:tc>
                    <a:tc>
                      <a:txBody>
                        <a:bodyPr/>
                        <a:lstStyle/>
                        <a:p>
                          <a:endParaRPr lang="zh-CN"/>
                        </a:p>
                      </a:txBody>
                      <a:tcPr>
                        <a:blipFill rotWithShape="0">
                          <a:blip r:embed="rId3"/>
                          <a:stretch>
                            <a:fillRect l="-337063" t="-242593" r="-653147" b="-809259"/>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95.75</a:t>
                          </a:r>
                          <a:endParaRPr lang="zh-CN" altLang="en-US" sz="1200" dirty="0" smtClean="0"/>
                        </a:p>
                      </a:txBody>
                      <a:tcPr/>
                    </a:tc>
                    <a:tc>
                      <a:txBody>
                        <a:bodyPr/>
                        <a:lstStyle/>
                        <a:p>
                          <a:r>
                            <a:rPr lang="en-US" altLang="zh-CN" sz="1200" dirty="0" smtClean="0"/>
                            <a:t>-15.75</a:t>
                          </a:r>
                          <a:endParaRPr lang="zh-CN" altLang="en-US" sz="1200" dirty="0"/>
                        </a:p>
                      </a:txBody>
                      <a:tcPr/>
                    </a:tc>
                    <a:tc>
                      <a:txBody>
                        <a:bodyPr/>
                        <a:lstStyle/>
                        <a:p>
                          <a:r>
                            <a:rPr lang="en-US" altLang="zh-CN" sz="1200" dirty="0" smtClean="0"/>
                            <a:t>6.75</a:t>
                          </a:r>
                          <a:endParaRPr lang="zh-CN" altLang="en-US" sz="1200" dirty="0"/>
                        </a:p>
                      </a:txBody>
                      <a:tcPr/>
                    </a:tc>
                    <a:tc>
                      <a:txBody>
                        <a:bodyPr/>
                        <a:lstStyle/>
                        <a:p>
                          <a:r>
                            <a:rPr lang="en-US" altLang="zh-CN" sz="1200" dirty="0" smtClean="0"/>
                            <a:t>102.50</a:t>
                          </a:r>
                          <a:endParaRPr lang="zh-CN" altLang="en-US" sz="1200" dirty="0"/>
                        </a:p>
                      </a:txBody>
                      <a:tcPr/>
                    </a:tc>
                    <a:tc>
                      <a:txBody>
                        <a:bodyPr/>
                        <a:lstStyle/>
                        <a:p>
                          <a:r>
                            <a:rPr lang="en-US" altLang="zh-CN" sz="1200" dirty="0" smtClean="0"/>
                            <a:t>-22.50</a:t>
                          </a:r>
                          <a:endParaRPr lang="zh-CN" alt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-10.08333</a:t>
                          </a:r>
                          <a:endParaRPr lang="zh-CN" altLang="en-US" sz="1200" dirty="0" smtClean="0"/>
                        </a:p>
                      </a:txBody>
                      <a:tcPr/>
                    </a:tc>
                    <a:tc>
                      <a:txBody>
                        <a:bodyPr/>
                        <a:lstStyle/>
                        <a:p>
                          <a:r>
                            <a:rPr lang="en-US" altLang="zh-CN" sz="1200" dirty="0" smtClean="0"/>
                            <a:t>92.41667</a:t>
                          </a:r>
                          <a:endParaRPr lang="zh-CN" altLang="en-US" sz="1200" dirty="0"/>
                        </a:p>
                      </a:txBody>
                      <a:tcPr/>
                    </a:tc>
                  </a:tr>
                  <a:tr h="330970">
                    <a:tc>
                      <a:txBody>
                        <a:bodyPr/>
                        <a:lstStyle/>
                        <a:p>
                          <a:r>
                            <a:rPr lang="en-US" altLang="zh-CN" sz="1200" dirty="0" smtClean="0"/>
                            <a:t>12</a:t>
                          </a:r>
                          <a:endParaRPr lang="zh-CN" altLang="en-US" sz="1200" dirty="0"/>
                        </a:p>
                      </a:txBody>
                      <a:tcPr/>
                    </a:tc>
                    <a:tc>
                      <a:txBody>
                        <a:bodyPr/>
                        <a:lstStyle/>
                        <a:p>
                          <a:r>
                            <a:rPr lang="en-US" altLang="zh-CN" sz="1200" dirty="0" smtClean="0"/>
                            <a:t>103</a:t>
                          </a:r>
                          <a:endParaRPr lang="zh-CN" altLang="en-US" sz="1200" dirty="0"/>
                        </a:p>
                      </a:txBody>
                      <a:tcPr/>
                    </a:tc>
                    <a:tc>
                      <a:txBody>
                        <a:bodyPr/>
                        <a:lstStyle/>
                        <a:p>
                          <a:r>
                            <a:rPr lang="en-US" altLang="zh-CN" sz="1200" dirty="0" smtClean="0"/>
                            <a:t>134</a:t>
                          </a:r>
                          <a:endParaRPr lang="zh-CN" altLang="en-US" sz="1200" dirty="0"/>
                        </a:p>
                      </a:txBody>
                      <a:tcPr/>
                    </a:tc>
                    <a:tc>
                      <a:txBody>
                        <a:bodyPr/>
                        <a:lstStyle/>
                        <a:p>
                          <a:r>
                            <a:rPr lang="en-US" altLang="zh-CN" sz="1200" dirty="0" smtClean="0"/>
                            <a:t>-31</a:t>
                          </a:r>
                          <a:endParaRPr lang="zh-CN" altLang="en-US" sz="1200" dirty="0"/>
                        </a:p>
                      </a:txBody>
                      <a:tcPr/>
                    </a:tc>
                    <a:tc>
                      <a:txBody>
                        <a:bodyPr/>
                        <a:lstStyle/>
                        <a:p>
                          <a:endParaRPr lang="zh-CN"/>
                        </a:p>
                      </a:txBody>
                      <a:tcPr>
                        <a:blipFill rotWithShape="0">
                          <a:blip r:embed="rId3"/>
                          <a:stretch>
                            <a:fillRect l="-337063" t="-342593" r="-653147" b="-709259"/>
                          </a:stretch>
                        </a:blipFill>
                      </a:tcPr>
                    </a:tc>
                    <a:tc>
                      <a:txBody>
                        <a:bodyPr/>
                        <a:lstStyle/>
                        <a:p>
                          <a:r>
                            <a:rPr lang="en-US" altLang="zh-CN" sz="1200" dirty="0" smtClean="0"/>
                            <a:t>95.75</a:t>
                          </a:r>
                          <a:endParaRPr lang="zh-CN" altLang="en-US" sz="1200" dirty="0"/>
                        </a:p>
                      </a:txBody>
                      <a:tcPr/>
                    </a:tc>
                    <a:tc>
                      <a:txBody>
                        <a:bodyPr/>
                        <a:lstStyle/>
                        <a:p>
                          <a:r>
                            <a:rPr lang="en-US" altLang="zh-CN" sz="1200" dirty="0" smtClean="0"/>
                            <a:t>7.25</a:t>
                          </a:r>
                          <a:endParaRPr lang="zh-CN" altLang="en-US" sz="1200" dirty="0"/>
                        </a:p>
                      </a:txBody>
                      <a:tcPr/>
                    </a:tc>
                    <a:tc>
                      <a:txBody>
                        <a:bodyPr/>
                        <a:lstStyle/>
                        <a:p>
                          <a:r>
                            <a:rPr lang="en-US" altLang="zh-CN" sz="1200" dirty="0" smtClean="0"/>
                            <a:t>6.75</a:t>
                          </a:r>
                          <a:endParaRPr lang="zh-CN" altLang="en-US" sz="1200" dirty="0"/>
                        </a:p>
                      </a:txBody>
                      <a:tcPr/>
                    </a:tc>
                    <a:tc>
                      <a:txBody>
                        <a:bodyPr/>
                        <a:lstStyle/>
                        <a:p>
                          <a:r>
                            <a:rPr lang="en-US" altLang="zh-CN" sz="1200" dirty="0" smtClean="0"/>
                            <a:t>102.50</a:t>
                          </a:r>
                          <a:endParaRPr lang="zh-CN" altLang="en-US" sz="1200" dirty="0"/>
                        </a:p>
                      </a:txBody>
                      <a:tcPr/>
                    </a:tc>
                    <a:tc>
                      <a:txBody>
                        <a:bodyPr/>
                        <a:lstStyle/>
                        <a:p>
                          <a:r>
                            <a:rPr lang="en-US" altLang="zh-CN" sz="1200" dirty="0" smtClean="0"/>
                            <a:t>0.50</a:t>
                          </a:r>
                          <a:endParaRPr lang="zh-CN" altLang="en-US" sz="1200" dirty="0"/>
                        </a:p>
                      </a:txBody>
                      <a:tcPr/>
                    </a:tc>
                    <a:tc>
                      <a:txBody>
                        <a:bodyPr/>
                        <a:lstStyle/>
                        <a:p>
                          <a:r>
                            <a:rPr lang="en-US" altLang="zh-CN" sz="1200" dirty="0" smtClean="0"/>
                            <a:t>-10.08333</a:t>
                          </a:r>
                          <a:endParaRPr lang="zh-CN" altLang="en-US" sz="1200" dirty="0"/>
                        </a:p>
                      </a:txBody>
                      <a:tcPr/>
                    </a:tc>
                    <a:tc>
                      <a:txBody>
                        <a:bodyPr/>
                        <a:lstStyle/>
                        <a:p>
                          <a:r>
                            <a:rPr lang="en-US" altLang="zh-CN" sz="1200" dirty="0" smtClean="0"/>
                            <a:t>92.41667</a:t>
                          </a:r>
                          <a:endParaRPr lang="zh-CN" altLang="en-US" sz="1200" dirty="0"/>
                        </a:p>
                      </a:txBody>
                      <a:tcPr/>
                    </a:tc>
                  </a:tr>
                  <a:tr h="330970">
                    <a:tc>
                      <a:txBody>
                        <a:bodyPr/>
                        <a:lstStyle/>
                        <a:p>
                          <a:r>
                            <a:rPr lang="en-US" altLang="zh-CN" sz="1200" dirty="0" smtClean="0"/>
                            <a:t>23</a:t>
                          </a:r>
                          <a:endParaRPr lang="zh-CN" altLang="en-US" sz="1200" dirty="0"/>
                        </a:p>
                      </a:txBody>
                      <a:tcPr/>
                    </a:tc>
                    <a:tc>
                      <a:txBody>
                        <a:bodyPr/>
                        <a:lstStyle/>
                        <a:p>
                          <a:r>
                            <a:rPr lang="en-US" altLang="zh-CN" sz="1200" dirty="0" smtClean="0"/>
                            <a:t>118</a:t>
                          </a:r>
                          <a:endParaRPr lang="zh-CN" altLang="en-US" sz="1200" dirty="0"/>
                        </a:p>
                      </a:txBody>
                      <a:tcPr/>
                    </a:tc>
                    <a:tc>
                      <a:txBody>
                        <a:bodyPr/>
                        <a:lstStyle/>
                        <a:p>
                          <a:r>
                            <a:rPr lang="en-US" altLang="zh-CN" sz="1200" dirty="0" smtClean="0"/>
                            <a:t>134</a:t>
                          </a:r>
                          <a:endParaRPr lang="zh-CN" altLang="en-US" sz="1200" dirty="0"/>
                        </a:p>
                      </a:txBody>
                      <a:tcPr/>
                    </a:tc>
                    <a:tc>
                      <a:txBody>
                        <a:bodyPr/>
                        <a:lstStyle/>
                        <a:p>
                          <a:r>
                            <a:rPr lang="en-US" altLang="zh-CN" sz="1200" dirty="0" smtClean="0"/>
                            <a:t>-16</a:t>
                          </a:r>
                          <a:endParaRPr lang="zh-CN" altLang="en-US" sz="1200" dirty="0"/>
                        </a:p>
                      </a:txBody>
                      <a:tcPr/>
                    </a:tc>
                    <a:tc>
                      <a:txBody>
                        <a:bodyPr/>
                        <a:lstStyle/>
                        <a:p>
                          <a:endParaRPr lang="zh-CN"/>
                        </a:p>
                      </a:txBody>
                      <a:tcPr>
                        <a:blipFill rotWithShape="0">
                          <a:blip r:embed="rId3"/>
                          <a:stretch>
                            <a:fillRect l="-337063" t="-434545" r="-653147" b="-596364"/>
                          </a:stretch>
                        </a:blipFill>
                      </a:tcPr>
                    </a:tc>
                    <a:tc>
                      <a:txBody>
                        <a:bodyPr/>
                        <a:lstStyle/>
                        <a:p>
                          <a:r>
                            <a:rPr lang="en-US" altLang="zh-CN" sz="1200" dirty="0" smtClean="0"/>
                            <a:t>95.75</a:t>
                          </a:r>
                          <a:endParaRPr lang="zh-CN" altLang="en-US" sz="1200" dirty="0"/>
                        </a:p>
                      </a:txBody>
                      <a:tcPr/>
                    </a:tc>
                    <a:tc>
                      <a:txBody>
                        <a:bodyPr/>
                        <a:lstStyle/>
                        <a:p>
                          <a:r>
                            <a:rPr lang="en-US" altLang="zh-CN" sz="1200" dirty="0" smtClean="0"/>
                            <a:t>22/25</a:t>
                          </a:r>
                          <a:endParaRPr lang="zh-CN" altLang="en-US" sz="1200" dirty="0"/>
                        </a:p>
                      </a:txBody>
                      <a:tcPr/>
                    </a:tc>
                    <a:tc>
                      <a:txBody>
                        <a:bodyPr/>
                        <a:lstStyle/>
                        <a:p>
                          <a:r>
                            <a:rPr lang="en-US" altLang="zh-CN" sz="1200" dirty="0" smtClean="0"/>
                            <a:t>6.75</a:t>
                          </a:r>
                          <a:endParaRPr lang="zh-CN" altLang="en-US" sz="1200" dirty="0"/>
                        </a:p>
                      </a:txBody>
                      <a:tcPr/>
                    </a:tc>
                    <a:tc>
                      <a:txBody>
                        <a:bodyPr/>
                        <a:lstStyle/>
                        <a:p>
                          <a:r>
                            <a:rPr lang="en-US" altLang="zh-CN" sz="1200" dirty="0" smtClean="0"/>
                            <a:t>102.50</a:t>
                          </a:r>
                          <a:endParaRPr lang="zh-CN" altLang="en-US" sz="1200" dirty="0"/>
                        </a:p>
                      </a:txBody>
                      <a:tcPr/>
                    </a:tc>
                    <a:tc>
                      <a:txBody>
                        <a:bodyPr/>
                        <a:lstStyle/>
                        <a:p>
                          <a:r>
                            <a:rPr lang="en-US" altLang="zh-CN" sz="1200" dirty="0" smtClean="0"/>
                            <a:t>15.60</a:t>
                          </a:r>
                          <a:endParaRPr lang="zh-CN" altLang="en-US" sz="1200" dirty="0"/>
                        </a:p>
                      </a:txBody>
                      <a:tcPr/>
                    </a:tc>
                    <a:tc>
                      <a:txBody>
                        <a:bodyPr/>
                        <a:lstStyle/>
                        <a:p>
                          <a:r>
                            <a:rPr lang="en-US" altLang="zh-CN" sz="1200" dirty="0" smtClean="0"/>
                            <a:t>-10.08333</a:t>
                          </a:r>
                          <a:endParaRPr lang="zh-CN" altLang="en-US" sz="1200" dirty="0"/>
                        </a:p>
                      </a:txBody>
                      <a:tcPr/>
                    </a:tc>
                    <a:tc>
                      <a:txBody>
                        <a:bodyPr/>
                        <a:lstStyle/>
                        <a:p>
                          <a:r>
                            <a:rPr lang="en-US" altLang="zh-CN" sz="1200" dirty="0" smtClean="0"/>
                            <a:t>92.41667</a:t>
                          </a:r>
                          <a:endParaRPr lang="zh-CN" altLang="en-US" sz="1200" dirty="0"/>
                        </a:p>
                      </a:txBody>
                      <a:tcPr/>
                    </a:tc>
                  </a:tr>
                  <a:tr h="330970">
                    <a:tc>
                      <a:txBody>
                        <a:bodyPr/>
                        <a:lstStyle/>
                        <a:p>
                          <a:r>
                            <a:rPr lang="en-US" altLang="zh-CN" sz="1200" dirty="0" smtClean="0"/>
                            <a:t>25</a:t>
                          </a:r>
                          <a:endParaRPr lang="zh-CN" altLang="en-US" sz="1200" dirty="0"/>
                        </a:p>
                      </a:txBody>
                      <a:tcPr/>
                    </a:tc>
                    <a:tc>
                      <a:txBody>
                        <a:bodyPr/>
                        <a:lstStyle/>
                        <a:p>
                          <a:r>
                            <a:rPr lang="en-US" altLang="zh-CN" sz="1200" dirty="0" smtClean="0"/>
                            <a:t>172</a:t>
                          </a:r>
                          <a:endParaRPr lang="zh-CN" altLang="en-US" sz="1200" dirty="0"/>
                        </a:p>
                      </a:txBody>
                      <a:tcPr/>
                    </a:tc>
                    <a:tc>
                      <a:txBody>
                        <a:bodyPr/>
                        <a:lstStyle/>
                        <a:p>
                          <a:r>
                            <a:rPr lang="en-US" altLang="zh-CN" sz="1200" dirty="0" smtClean="0"/>
                            <a:t>134</a:t>
                          </a:r>
                          <a:endParaRPr lang="zh-CN" altLang="en-US" sz="1200" dirty="0"/>
                        </a:p>
                      </a:txBody>
                      <a:tcPr/>
                    </a:tc>
                    <a:tc>
                      <a:txBody>
                        <a:bodyPr/>
                        <a:lstStyle/>
                        <a:p>
                          <a:r>
                            <a:rPr lang="en-US" altLang="zh-CN" sz="1200" dirty="0" smtClean="0"/>
                            <a:t>38</a:t>
                          </a:r>
                          <a:endParaRPr lang="zh-CN" altLang="en-US" sz="1200" dirty="0"/>
                        </a:p>
                      </a:txBody>
                      <a:tcPr/>
                    </a:tc>
                    <a:tc>
                      <a:txBody>
                        <a:bodyPr/>
                        <a:lstStyle/>
                        <a:p>
                          <a:r>
                            <a:rPr lang="en-US" altLang="zh-CN" sz="1200" dirty="0" smtClean="0"/>
                            <a:t>25.5</a:t>
                          </a:r>
                          <a:endParaRPr lang="zh-CN" altLang="en-US" sz="1200" dirty="0"/>
                        </a:p>
                      </a:txBody>
                      <a:tcPr/>
                    </a:tc>
                    <a:tc>
                      <a:txBody>
                        <a:bodyPr/>
                        <a:lstStyle/>
                        <a:p>
                          <a:r>
                            <a:rPr lang="en-US" altLang="zh-CN" sz="1200" dirty="0" smtClean="0"/>
                            <a:t>159.5</a:t>
                          </a:r>
                          <a:endParaRPr lang="zh-CN" altLang="en-US" sz="1200" dirty="0"/>
                        </a:p>
                      </a:txBody>
                      <a:tcPr/>
                    </a:tc>
                    <a:tc>
                      <a:txBody>
                        <a:bodyPr/>
                        <a:lstStyle/>
                        <a:p>
                          <a:r>
                            <a:rPr lang="en-US" altLang="zh-CN" sz="1200" dirty="0" smtClean="0"/>
                            <a:t>12.5</a:t>
                          </a:r>
                          <a:endParaRPr lang="zh-CN" altLang="en-US" sz="1200" dirty="0"/>
                        </a:p>
                      </a:txBody>
                      <a:tcPr/>
                    </a:tc>
                    <a:tc>
                      <a:txBody>
                        <a:bodyPr/>
                        <a:lstStyle/>
                        <a:p>
                          <a:r>
                            <a:rPr lang="en-US" altLang="zh-CN" sz="1200" dirty="0" smtClean="0"/>
                            <a:t>6.75</a:t>
                          </a:r>
                          <a:endParaRPr lang="zh-CN" altLang="en-US" sz="1200" dirty="0"/>
                        </a:p>
                      </a:txBody>
                      <a:tcPr/>
                    </a:tc>
                    <a:tc>
                      <a:txBody>
                        <a:bodyPr/>
                        <a:lstStyle/>
                        <a:p>
                          <a:r>
                            <a:rPr lang="en-US" altLang="zh-CN" sz="1200" dirty="0" smtClean="0"/>
                            <a:t>166.25</a:t>
                          </a:r>
                          <a:endParaRPr lang="zh-CN" altLang="en-US" sz="1200" dirty="0"/>
                        </a:p>
                      </a:txBody>
                      <a:tcPr/>
                    </a:tc>
                    <a:tc>
                      <a:txBody>
                        <a:bodyPr/>
                        <a:lstStyle/>
                        <a:p>
                          <a:r>
                            <a:rPr lang="en-US" altLang="zh-CN" sz="1200" dirty="0" smtClean="0"/>
                            <a:t>5.75</a:t>
                          </a:r>
                          <a:endParaRPr lang="zh-CN" altLang="en-US" sz="1200" dirty="0"/>
                        </a:p>
                      </a:txBody>
                      <a:tcPr/>
                    </a:tc>
                    <a:tc>
                      <a:txBody>
                        <a:bodyPr/>
                        <a:lstStyle/>
                        <a:p>
                          <a:r>
                            <a:rPr lang="en-US" altLang="zh-CN" sz="1200" dirty="0" smtClean="0"/>
                            <a:t>-10.08333</a:t>
                          </a:r>
                          <a:endParaRPr lang="zh-CN" altLang="en-US" sz="1200" dirty="0"/>
                        </a:p>
                      </a:txBody>
                      <a:tcPr/>
                    </a:tc>
                    <a:tc>
                      <a:txBody>
                        <a:bodyPr/>
                        <a:lstStyle/>
                        <a:p>
                          <a:r>
                            <a:rPr lang="en-US" altLang="zh-CN" sz="1200" dirty="0" smtClean="0"/>
                            <a:t>156.16667</a:t>
                          </a:r>
                          <a:endParaRPr lang="zh-CN" altLang="en-US" sz="1200" dirty="0"/>
                        </a:p>
                      </a:txBody>
                      <a:tcPr/>
                    </a:tc>
                  </a:tr>
                  <a:tr h="330970">
                    <a:tc>
                      <a:txBody>
                        <a:bodyPr/>
                        <a:lstStyle/>
                        <a:p>
                          <a:r>
                            <a:rPr lang="en-US" altLang="zh-CN" sz="1200" dirty="0" smtClean="0"/>
                            <a:t>28</a:t>
                          </a:r>
                          <a:endParaRPr lang="zh-CN" altLang="en-US" sz="1200" dirty="0"/>
                        </a:p>
                      </a:txBody>
                      <a:tcPr/>
                    </a:tc>
                    <a:tc>
                      <a:txBody>
                        <a:bodyPr/>
                        <a:lstStyle/>
                        <a:p>
                          <a:r>
                            <a:rPr lang="en-US" altLang="zh-CN" sz="1200" dirty="0" smtClean="0"/>
                            <a:t>127</a:t>
                          </a:r>
                          <a:endParaRPr lang="zh-CN" altLang="en-US" sz="1200" dirty="0"/>
                        </a:p>
                      </a:txBody>
                      <a:tcPr/>
                    </a:tc>
                    <a:tc>
                      <a:txBody>
                        <a:bodyPr/>
                        <a:lstStyle/>
                        <a:p>
                          <a:r>
                            <a:rPr lang="en-US" altLang="zh-CN" sz="1200" dirty="0" smtClean="0"/>
                            <a:t>134</a:t>
                          </a:r>
                          <a:endParaRPr lang="zh-CN" altLang="en-US" sz="1200" dirty="0"/>
                        </a:p>
                      </a:txBody>
                      <a:tcPr/>
                    </a:tc>
                    <a:tc>
                      <a:txBody>
                        <a:bodyPr/>
                        <a:lstStyle/>
                        <a:p>
                          <a:r>
                            <a:rPr lang="en-US" altLang="zh-CN" sz="1200" dirty="0" smtClean="0"/>
                            <a:t>-7</a:t>
                          </a:r>
                          <a:endParaRPr lang="zh-CN" altLang="en-US" sz="1200" dirty="0"/>
                        </a:p>
                      </a:txBody>
                      <a:tcPr/>
                    </a:tc>
                    <a:tc>
                      <a:txBody>
                        <a:bodyPr/>
                        <a:lstStyle/>
                        <a:p>
                          <a:r>
                            <a:rPr lang="en-US" altLang="zh-CN" sz="1200" dirty="0" smtClean="0"/>
                            <a:t>25.5</a:t>
                          </a:r>
                          <a:endParaRPr lang="zh-CN" altLang="en-US" sz="1200" dirty="0"/>
                        </a:p>
                      </a:txBody>
                      <a:tcPr/>
                    </a:tc>
                    <a:tc>
                      <a:txBody>
                        <a:bodyPr/>
                        <a:lstStyle/>
                        <a:p>
                          <a:r>
                            <a:rPr lang="en-US" altLang="zh-CN" sz="1200" dirty="0" smtClean="0"/>
                            <a:t>159.5</a:t>
                          </a:r>
                          <a:endParaRPr lang="zh-CN" altLang="en-US" sz="1200" dirty="0"/>
                        </a:p>
                      </a:txBody>
                      <a:tcPr/>
                    </a:tc>
                    <a:tc>
                      <a:txBody>
                        <a:bodyPr/>
                        <a:lstStyle/>
                        <a:p>
                          <a:r>
                            <a:rPr lang="en-US" altLang="zh-CN" sz="1200" dirty="0" smtClean="0"/>
                            <a:t>-32.5</a:t>
                          </a:r>
                          <a:endParaRPr lang="zh-CN" altLang="en-US" sz="1200" dirty="0"/>
                        </a:p>
                      </a:txBody>
                      <a:tcPr/>
                    </a:tc>
                    <a:tc>
                      <a:txBody>
                        <a:bodyPr/>
                        <a:lstStyle/>
                        <a:p>
                          <a:r>
                            <a:rPr lang="en-US" altLang="zh-CN" sz="1200" dirty="0" smtClean="0"/>
                            <a:t>6.75</a:t>
                          </a:r>
                          <a:endParaRPr lang="zh-CN" altLang="en-US" sz="1200" dirty="0"/>
                        </a:p>
                      </a:txBody>
                      <a:tcPr/>
                    </a:tc>
                    <a:tc>
                      <a:txBody>
                        <a:bodyPr/>
                        <a:lstStyle/>
                        <a:p>
                          <a:r>
                            <a:rPr lang="en-US" altLang="zh-CN" sz="1200" dirty="0" smtClean="0"/>
                            <a:t>166.25</a:t>
                          </a:r>
                          <a:endParaRPr lang="zh-CN" altLang="en-US" sz="1200" dirty="0"/>
                        </a:p>
                      </a:txBody>
                      <a:tcPr/>
                    </a:tc>
                    <a:tc>
                      <a:txBody>
                        <a:bodyPr/>
                        <a:lstStyle/>
                        <a:p>
                          <a:r>
                            <a:rPr lang="en-US" altLang="zh-CN" sz="1200" dirty="0" smtClean="0"/>
                            <a:t>-39.25</a:t>
                          </a:r>
                          <a:endParaRPr lang="zh-CN" altLang="en-US" sz="1200" dirty="0"/>
                        </a:p>
                      </a:txBody>
                      <a:tcPr/>
                    </a:tc>
                    <a:tc>
                      <a:txBody>
                        <a:bodyPr/>
                        <a:lstStyle/>
                        <a:p>
                          <a:r>
                            <a:rPr lang="en-US" altLang="zh-CN" sz="1200" dirty="0" smtClean="0"/>
                            <a:t>-10.08333</a:t>
                          </a:r>
                          <a:endParaRPr lang="zh-CN" altLang="en-US" sz="1200" dirty="0"/>
                        </a:p>
                      </a:txBody>
                      <a:tcPr/>
                    </a:tc>
                    <a:tc>
                      <a:txBody>
                        <a:bodyPr/>
                        <a:lstStyle/>
                        <a:p>
                          <a:r>
                            <a:rPr lang="en-US" altLang="zh-CN" sz="1200" dirty="0" smtClean="0"/>
                            <a:t>156.16667</a:t>
                          </a:r>
                          <a:endParaRPr lang="zh-CN" altLang="en-US" sz="1200" dirty="0"/>
                        </a:p>
                      </a:txBody>
                      <a:tcPr/>
                    </a:tc>
                  </a:tr>
                  <a:tr h="330970">
                    <a:tc>
                      <a:txBody>
                        <a:bodyPr/>
                        <a:lstStyle/>
                        <a:p>
                          <a:r>
                            <a:rPr lang="en-US" altLang="zh-CN" sz="1200" dirty="0" smtClean="0"/>
                            <a:t>29</a:t>
                          </a:r>
                          <a:endParaRPr lang="zh-CN" altLang="en-US" sz="1200" dirty="0"/>
                        </a:p>
                      </a:txBody>
                      <a:tcPr/>
                    </a:tc>
                    <a:tc>
                      <a:txBody>
                        <a:bodyPr/>
                        <a:lstStyle/>
                        <a:p>
                          <a:r>
                            <a:rPr lang="en-US" altLang="zh-CN" sz="1200" dirty="0" smtClean="0"/>
                            <a:t>204</a:t>
                          </a:r>
                          <a:endParaRPr lang="zh-CN" altLang="en-US" sz="1200" dirty="0"/>
                        </a:p>
                      </a:txBody>
                      <a:tcPr/>
                    </a:tc>
                    <a:tc>
                      <a:txBody>
                        <a:bodyPr/>
                        <a:lstStyle/>
                        <a:p>
                          <a:r>
                            <a:rPr lang="en-US" altLang="zh-CN" sz="1200" smtClean="0"/>
                            <a:t>134</a:t>
                          </a:r>
                          <a:endParaRPr lang="zh-CN" altLang="en-US" sz="1200" dirty="0"/>
                        </a:p>
                      </a:txBody>
                      <a:tcPr/>
                    </a:tc>
                    <a:tc>
                      <a:txBody>
                        <a:bodyPr/>
                        <a:lstStyle/>
                        <a:p>
                          <a:r>
                            <a:rPr lang="en-US" altLang="zh-CN" sz="1200" dirty="0" smtClean="0"/>
                            <a:t>70</a:t>
                          </a:r>
                          <a:endParaRPr lang="zh-CN" altLang="en-US" sz="1200" dirty="0"/>
                        </a:p>
                      </a:txBody>
                      <a:tcPr/>
                    </a:tc>
                    <a:tc>
                      <a:txBody>
                        <a:bodyPr/>
                        <a:lstStyle/>
                        <a:p>
                          <a:r>
                            <a:rPr lang="en-US" altLang="zh-CN" sz="1200" dirty="0" smtClean="0"/>
                            <a:t>25.5</a:t>
                          </a:r>
                          <a:endParaRPr lang="zh-CN" altLang="en-US" sz="1200" dirty="0"/>
                        </a:p>
                      </a:txBody>
                      <a:tcPr/>
                    </a:tc>
                    <a:tc>
                      <a:txBody>
                        <a:bodyPr/>
                        <a:lstStyle/>
                        <a:p>
                          <a:r>
                            <a:rPr lang="en-US" altLang="zh-CN" sz="1200" dirty="0" smtClean="0"/>
                            <a:t>159.5</a:t>
                          </a:r>
                          <a:endParaRPr lang="zh-CN" altLang="en-US" sz="1200" dirty="0"/>
                        </a:p>
                      </a:txBody>
                      <a:tcPr/>
                    </a:tc>
                    <a:tc>
                      <a:txBody>
                        <a:bodyPr/>
                        <a:lstStyle/>
                        <a:p>
                          <a:r>
                            <a:rPr lang="en-US" altLang="zh-CN" sz="1200" dirty="0" smtClean="0"/>
                            <a:t>44.5</a:t>
                          </a:r>
                          <a:endParaRPr lang="zh-CN" altLang="en-US" sz="1200" dirty="0"/>
                        </a:p>
                      </a:txBody>
                      <a:tcPr/>
                    </a:tc>
                    <a:tc>
                      <a:txBody>
                        <a:bodyPr/>
                        <a:lstStyle/>
                        <a:p>
                          <a:r>
                            <a:rPr lang="en-US" altLang="zh-CN" sz="1200" dirty="0" smtClean="0"/>
                            <a:t>6.75</a:t>
                          </a:r>
                          <a:endParaRPr lang="zh-CN" altLang="en-US" sz="1200" dirty="0"/>
                        </a:p>
                      </a:txBody>
                      <a:tcPr/>
                    </a:tc>
                    <a:tc>
                      <a:txBody>
                        <a:bodyPr/>
                        <a:lstStyle/>
                        <a:p>
                          <a:r>
                            <a:rPr lang="en-US" altLang="zh-CN" sz="1200" dirty="0" smtClean="0"/>
                            <a:t>166.25</a:t>
                          </a:r>
                          <a:endParaRPr lang="zh-CN" altLang="en-US" sz="1200" dirty="0"/>
                        </a:p>
                      </a:txBody>
                      <a:tcPr/>
                    </a:tc>
                    <a:tc>
                      <a:txBody>
                        <a:bodyPr/>
                        <a:lstStyle/>
                        <a:p>
                          <a:r>
                            <a:rPr lang="en-US" altLang="zh-CN" sz="1200" dirty="0" smtClean="0"/>
                            <a:t>37.75</a:t>
                          </a:r>
                          <a:endParaRPr lang="zh-CN" altLang="en-US" sz="1200" dirty="0"/>
                        </a:p>
                      </a:txBody>
                      <a:tcPr/>
                    </a:tc>
                    <a:tc>
                      <a:txBody>
                        <a:bodyPr/>
                        <a:lstStyle/>
                        <a:p>
                          <a:r>
                            <a:rPr lang="en-US" altLang="zh-CN" sz="1200" dirty="0" smtClean="0"/>
                            <a:t>15.12500</a:t>
                          </a:r>
                          <a:endParaRPr lang="zh-CN" altLang="en-US" sz="1200" dirty="0"/>
                        </a:p>
                      </a:txBody>
                      <a:tcPr/>
                    </a:tc>
                    <a:tc>
                      <a:txBody>
                        <a:bodyPr/>
                        <a:lstStyle/>
                        <a:p>
                          <a:r>
                            <a:rPr lang="en-US" altLang="zh-CN" sz="1200" dirty="0" smtClean="0"/>
                            <a:t>181.37500</a:t>
                          </a:r>
                          <a:endParaRPr lang="zh-CN" altLang="en-US" sz="1200" dirty="0"/>
                        </a:p>
                      </a:txBody>
                      <a:tcPr/>
                    </a:tc>
                  </a:tr>
                  <a:tr h="330970">
                    <a:tc>
                      <a:txBody>
                        <a:bodyPr/>
                        <a:lstStyle/>
                        <a:p>
                          <a:r>
                            <a:rPr lang="en-US" altLang="zh-CN" sz="1200" dirty="0" smtClean="0"/>
                            <a:t>34</a:t>
                          </a:r>
                          <a:endParaRPr lang="zh-CN" altLang="en-US" sz="1200" dirty="0"/>
                        </a:p>
                      </a:txBody>
                      <a:tcPr/>
                    </a:tc>
                    <a:tc>
                      <a:txBody>
                        <a:bodyPr/>
                        <a:lstStyle/>
                        <a:p>
                          <a:r>
                            <a:rPr lang="en-US" altLang="zh-CN" sz="1200" dirty="0" smtClean="0"/>
                            <a:t>189</a:t>
                          </a:r>
                          <a:endParaRPr lang="zh-CN" altLang="en-US" sz="1200" dirty="0"/>
                        </a:p>
                      </a:txBody>
                      <a:tcPr/>
                    </a:tc>
                    <a:tc>
                      <a:txBody>
                        <a:bodyPr/>
                        <a:lstStyle/>
                        <a:p>
                          <a:r>
                            <a:rPr lang="en-US" altLang="zh-CN" sz="1200" smtClean="0"/>
                            <a:t>134</a:t>
                          </a:r>
                          <a:endParaRPr lang="zh-CN" altLang="en-US" sz="1200" dirty="0"/>
                        </a:p>
                      </a:txBody>
                      <a:tcPr/>
                    </a:tc>
                    <a:tc>
                      <a:txBody>
                        <a:bodyPr/>
                        <a:lstStyle/>
                        <a:p>
                          <a:r>
                            <a:rPr lang="en-US" altLang="zh-CN" sz="1200" dirty="0" smtClean="0"/>
                            <a:t>55</a:t>
                          </a:r>
                          <a:endParaRPr lang="zh-CN" altLang="en-US" sz="1200" dirty="0"/>
                        </a:p>
                      </a:txBody>
                      <a:tcPr/>
                    </a:tc>
                    <a:tc>
                      <a:txBody>
                        <a:bodyPr/>
                        <a:lstStyle/>
                        <a:p>
                          <a:r>
                            <a:rPr lang="en-US" altLang="zh-CN" sz="1200" dirty="0" smtClean="0"/>
                            <a:t>25.5</a:t>
                          </a:r>
                          <a:endParaRPr lang="zh-CN" altLang="en-US" sz="1200" dirty="0"/>
                        </a:p>
                      </a:txBody>
                      <a:tcPr/>
                    </a:tc>
                    <a:tc>
                      <a:txBody>
                        <a:bodyPr/>
                        <a:lstStyle/>
                        <a:p>
                          <a:r>
                            <a:rPr lang="en-US" altLang="zh-CN" sz="1200" dirty="0" smtClean="0"/>
                            <a:t>159.5</a:t>
                          </a:r>
                          <a:endParaRPr lang="zh-CN" altLang="en-US" sz="1200" dirty="0"/>
                        </a:p>
                      </a:txBody>
                      <a:tcPr/>
                    </a:tc>
                    <a:tc>
                      <a:txBody>
                        <a:bodyPr/>
                        <a:lstStyle/>
                        <a:p>
                          <a:r>
                            <a:rPr lang="en-US" altLang="zh-CN" sz="1200" dirty="0" smtClean="0"/>
                            <a:t>29.5</a:t>
                          </a:r>
                          <a:endParaRPr lang="zh-CN" altLang="en-US" sz="1200" dirty="0"/>
                        </a:p>
                      </a:txBody>
                      <a:tcPr/>
                    </a:tc>
                    <a:tc>
                      <a:txBody>
                        <a:bodyPr/>
                        <a:lstStyle/>
                        <a:p>
                          <a:r>
                            <a:rPr lang="en-US" altLang="zh-CN" sz="1200" dirty="0" smtClean="0"/>
                            <a:t>6.75</a:t>
                          </a:r>
                          <a:endParaRPr lang="zh-CN" altLang="en-US" sz="1200" dirty="0"/>
                        </a:p>
                      </a:txBody>
                      <a:tcPr/>
                    </a:tc>
                    <a:tc>
                      <a:txBody>
                        <a:bodyPr/>
                        <a:lstStyle/>
                        <a:p>
                          <a:r>
                            <a:rPr lang="en-US" altLang="zh-CN" sz="1200" dirty="0" smtClean="0"/>
                            <a:t>166.25</a:t>
                          </a:r>
                          <a:endParaRPr lang="zh-CN" altLang="en-US" sz="1200" dirty="0"/>
                        </a:p>
                      </a:txBody>
                      <a:tcPr/>
                    </a:tc>
                    <a:tc>
                      <a:txBody>
                        <a:bodyPr/>
                        <a:lstStyle/>
                        <a:p>
                          <a:r>
                            <a:rPr lang="en-US" altLang="zh-CN" sz="1200" dirty="0" smtClean="0"/>
                            <a:t>22.75</a:t>
                          </a:r>
                          <a:endParaRPr lang="zh-CN" altLang="en-US" sz="1200" dirty="0"/>
                        </a:p>
                      </a:txBody>
                      <a:tcPr/>
                    </a:tc>
                    <a:tc>
                      <a:txBody>
                        <a:bodyPr/>
                        <a:lstStyle/>
                        <a:p>
                          <a:r>
                            <a:rPr lang="en-US" altLang="zh-CN" sz="1200" dirty="0" smtClean="0"/>
                            <a:t>15.12500</a:t>
                          </a:r>
                          <a:endParaRPr lang="zh-CN" altLang="en-US" sz="1200" dirty="0"/>
                        </a:p>
                      </a:txBody>
                      <a:tcPr/>
                    </a:tc>
                    <a:tc>
                      <a:txBody>
                        <a:bodyPr/>
                        <a:lstStyle/>
                        <a:p>
                          <a:r>
                            <a:rPr lang="en-US" altLang="zh-CN" sz="1200" dirty="0" smtClean="0"/>
                            <a:t>181.37500</a:t>
                          </a:r>
                          <a:endParaRPr lang="zh-CN" altLang="en-US" sz="1200" dirty="0"/>
                        </a:p>
                      </a:txBody>
                      <a:tcPr/>
                    </a:tc>
                  </a:tr>
                  <a:tr h="330970">
                    <a:tc>
                      <a:txBody>
                        <a:bodyPr/>
                        <a:lstStyle/>
                        <a:p>
                          <a:r>
                            <a:rPr lang="en-US" altLang="zh-CN" sz="1200" dirty="0" smtClean="0"/>
                            <a:t>35</a:t>
                          </a:r>
                          <a:endParaRPr lang="zh-CN" altLang="en-US" sz="1200" dirty="0"/>
                        </a:p>
                      </a:txBody>
                      <a:tcPr/>
                    </a:tc>
                    <a:tc>
                      <a:txBody>
                        <a:bodyPr/>
                        <a:lstStyle/>
                        <a:p>
                          <a:r>
                            <a:rPr lang="en-US" altLang="zh-CN" sz="1200" dirty="0" smtClean="0"/>
                            <a:t>99</a:t>
                          </a:r>
                          <a:endParaRPr lang="zh-CN" altLang="en-US" sz="1200" dirty="0"/>
                        </a:p>
                      </a:txBody>
                      <a:tcPr/>
                    </a:tc>
                    <a:tc>
                      <a:txBody>
                        <a:bodyPr/>
                        <a:lstStyle/>
                        <a:p>
                          <a:r>
                            <a:rPr lang="en-US" altLang="zh-CN" sz="1200" smtClean="0"/>
                            <a:t>134</a:t>
                          </a:r>
                          <a:endParaRPr lang="zh-CN" altLang="en-US" sz="1200" dirty="0"/>
                        </a:p>
                      </a:txBody>
                      <a:tcPr/>
                    </a:tc>
                    <a:tc>
                      <a:txBody>
                        <a:bodyPr/>
                        <a:lstStyle/>
                        <a:p>
                          <a:r>
                            <a:rPr lang="en-US" altLang="zh-CN" sz="1200" dirty="0" smtClean="0"/>
                            <a:t>-35</a:t>
                          </a:r>
                          <a:endParaRPr lang="zh-CN" altLang="en-US" sz="1200" dirty="0"/>
                        </a:p>
                      </a:txBody>
                      <a:tcPr/>
                    </a:tc>
                    <a:tc>
                      <a:txBody>
                        <a:bodyPr/>
                        <a:lstStyle/>
                        <a:p>
                          <a:r>
                            <a:rPr lang="en-US" altLang="zh-CN" sz="1200" dirty="0" smtClean="0"/>
                            <a:t>25.5</a:t>
                          </a:r>
                          <a:endParaRPr lang="zh-CN" altLang="en-US" sz="1200" dirty="0"/>
                        </a:p>
                      </a:txBody>
                      <a:tcPr/>
                    </a:tc>
                    <a:tc>
                      <a:txBody>
                        <a:bodyPr/>
                        <a:lstStyle/>
                        <a:p>
                          <a:r>
                            <a:rPr lang="en-US" altLang="zh-CN" sz="1200" dirty="0" smtClean="0"/>
                            <a:t>159.5</a:t>
                          </a:r>
                          <a:endParaRPr lang="zh-CN" altLang="en-US" sz="1200" dirty="0"/>
                        </a:p>
                      </a:txBody>
                      <a:tcPr/>
                    </a:tc>
                    <a:tc>
                      <a:txBody>
                        <a:bodyPr/>
                        <a:lstStyle/>
                        <a:p>
                          <a:r>
                            <a:rPr lang="en-US" altLang="zh-CN" sz="1200" dirty="0" smtClean="0"/>
                            <a:t>-60.5</a:t>
                          </a:r>
                          <a:endParaRPr lang="zh-CN" altLang="en-US" sz="1200" dirty="0"/>
                        </a:p>
                      </a:txBody>
                      <a:tcPr/>
                    </a:tc>
                    <a:tc>
                      <a:txBody>
                        <a:bodyPr/>
                        <a:lstStyle/>
                        <a:p>
                          <a:r>
                            <a:rPr lang="en-US" altLang="zh-CN" sz="1200" dirty="0" smtClean="0"/>
                            <a:t>-27.00</a:t>
                          </a:r>
                          <a:endParaRPr lang="zh-CN" altLang="en-US" sz="1200" dirty="0"/>
                        </a:p>
                      </a:txBody>
                      <a:tcPr/>
                    </a:tc>
                    <a:tc>
                      <a:txBody>
                        <a:bodyPr/>
                        <a:lstStyle/>
                        <a:p>
                          <a:r>
                            <a:rPr lang="en-US" altLang="zh-CN" sz="1200" dirty="0" smtClean="0"/>
                            <a:t>132.50</a:t>
                          </a:r>
                          <a:endParaRPr lang="zh-CN" altLang="en-US" sz="1200" dirty="0"/>
                        </a:p>
                      </a:txBody>
                      <a:tcPr/>
                    </a:tc>
                    <a:tc>
                      <a:txBody>
                        <a:bodyPr/>
                        <a:lstStyle/>
                        <a:p>
                          <a:r>
                            <a:rPr lang="en-US" altLang="zh-CN" sz="1200" dirty="0" smtClean="0"/>
                            <a:t>-33.50</a:t>
                          </a:r>
                          <a:endParaRPr lang="zh-CN" altLang="en-US" sz="1200" dirty="0"/>
                        </a:p>
                      </a:txBody>
                      <a:tcPr/>
                    </a:tc>
                    <a:tc>
                      <a:txBody>
                        <a:bodyPr/>
                        <a:lstStyle/>
                        <a:p>
                          <a:r>
                            <a:rPr lang="en-US" altLang="zh-CN" sz="1200" dirty="0" smtClean="0"/>
                            <a:t>15.12500</a:t>
                          </a:r>
                          <a:endParaRPr lang="zh-CN" altLang="en-US" sz="1200" dirty="0"/>
                        </a:p>
                      </a:txBody>
                      <a:tcPr/>
                    </a:tc>
                    <a:tc>
                      <a:txBody>
                        <a:bodyPr/>
                        <a:lstStyle/>
                        <a:p>
                          <a:r>
                            <a:rPr lang="en-US" altLang="zh-CN" sz="1200" dirty="0" smtClean="0"/>
                            <a:t>147.62500</a:t>
                          </a:r>
                          <a:endParaRPr lang="zh-CN" altLang="en-US" sz="1200" dirty="0"/>
                        </a:p>
                      </a:txBody>
                      <a:tcPr/>
                    </a:tc>
                  </a:tr>
                  <a:tr h="330970">
                    <a:tc>
                      <a:txBody>
                        <a:bodyPr/>
                        <a:lstStyle/>
                        <a:p>
                          <a:r>
                            <a:rPr lang="en-US" altLang="zh-CN" sz="1200" dirty="0" smtClean="0"/>
                            <a:t>40</a:t>
                          </a:r>
                          <a:endParaRPr lang="zh-CN" altLang="en-US" sz="1200" dirty="0"/>
                        </a:p>
                      </a:txBody>
                      <a:tcPr/>
                    </a:tc>
                    <a:tc>
                      <a:txBody>
                        <a:bodyPr/>
                        <a:lstStyle/>
                        <a:p>
                          <a:r>
                            <a:rPr lang="en-US" altLang="zh-CN" sz="1200" dirty="0" smtClean="0"/>
                            <a:t>166</a:t>
                          </a:r>
                          <a:endParaRPr lang="zh-CN" altLang="en-US" sz="1200" dirty="0"/>
                        </a:p>
                      </a:txBody>
                      <a:tcPr/>
                    </a:tc>
                    <a:tc>
                      <a:txBody>
                        <a:bodyPr/>
                        <a:lstStyle/>
                        <a:p>
                          <a:r>
                            <a:rPr lang="en-US" altLang="zh-CN" sz="1200" dirty="0" smtClean="0"/>
                            <a:t>134</a:t>
                          </a:r>
                          <a:endParaRPr lang="zh-CN" altLang="en-US" sz="1200" dirty="0"/>
                        </a:p>
                      </a:txBody>
                      <a:tcPr/>
                    </a:tc>
                    <a:tc>
                      <a:txBody>
                        <a:bodyPr/>
                        <a:lstStyle/>
                        <a:p>
                          <a:r>
                            <a:rPr lang="en-US" altLang="zh-CN" sz="1200" dirty="0" smtClean="0"/>
                            <a:t>32</a:t>
                          </a:r>
                          <a:endParaRPr lang="zh-CN" altLang="en-US" sz="1200" dirty="0"/>
                        </a:p>
                      </a:txBody>
                      <a:tcPr/>
                    </a:tc>
                    <a:tc>
                      <a:txBody>
                        <a:bodyPr/>
                        <a:lstStyle/>
                        <a:p>
                          <a:r>
                            <a:rPr lang="en-US" altLang="zh-CN" sz="1200" dirty="0" smtClean="0"/>
                            <a:t>25.5</a:t>
                          </a:r>
                          <a:endParaRPr lang="zh-CN" altLang="en-US" sz="1200" dirty="0"/>
                        </a:p>
                      </a:txBody>
                      <a:tcPr/>
                    </a:tc>
                    <a:tc>
                      <a:txBody>
                        <a:bodyPr/>
                        <a:lstStyle/>
                        <a:p>
                          <a:r>
                            <a:rPr lang="en-US" altLang="zh-CN" sz="1200" dirty="0" smtClean="0"/>
                            <a:t>159.5</a:t>
                          </a:r>
                          <a:endParaRPr lang="zh-CN" altLang="en-US" sz="1200" dirty="0"/>
                        </a:p>
                      </a:txBody>
                      <a:tcPr/>
                    </a:tc>
                    <a:tc>
                      <a:txBody>
                        <a:bodyPr/>
                        <a:lstStyle/>
                        <a:p>
                          <a:r>
                            <a:rPr lang="en-US" altLang="zh-CN" sz="1200" dirty="0" smtClean="0"/>
                            <a:t>6.5</a:t>
                          </a:r>
                          <a:endParaRPr lang="zh-CN" altLang="en-US" sz="1200" dirty="0"/>
                        </a:p>
                      </a:txBody>
                      <a:tcPr/>
                    </a:tc>
                    <a:tc>
                      <a:txBody>
                        <a:bodyPr/>
                        <a:lstStyle/>
                        <a:p>
                          <a:r>
                            <a:rPr lang="en-US" altLang="zh-CN" sz="1200" dirty="0" smtClean="0"/>
                            <a:t>-27.00</a:t>
                          </a:r>
                          <a:endParaRPr lang="zh-CN" altLang="en-US" sz="1200" dirty="0"/>
                        </a:p>
                      </a:txBody>
                      <a:tcPr/>
                    </a:tc>
                    <a:tc>
                      <a:txBody>
                        <a:bodyPr/>
                        <a:lstStyle/>
                        <a:p>
                          <a:r>
                            <a:rPr lang="en-US" altLang="zh-CN" sz="1200" dirty="0" smtClean="0"/>
                            <a:t>132.50</a:t>
                          </a:r>
                          <a:endParaRPr lang="zh-CN" altLang="en-US" sz="1200" dirty="0"/>
                        </a:p>
                      </a:txBody>
                      <a:tcPr/>
                    </a:tc>
                    <a:tc>
                      <a:txBody>
                        <a:bodyPr/>
                        <a:lstStyle/>
                        <a:p>
                          <a:r>
                            <a:rPr lang="en-US" altLang="zh-CN" sz="1200" dirty="0" smtClean="0"/>
                            <a:t>33.50</a:t>
                          </a:r>
                          <a:endParaRPr lang="zh-CN" altLang="en-US" sz="1200" dirty="0"/>
                        </a:p>
                      </a:txBody>
                      <a:tcPr/>
                    </a:tc>
                    <a:tc>
                      <a:txBody>
                        <a:bodyPr/>
                        <a:lstStyle/>
                        <a:p>
                          <a:r>
                            <a:rPr lang="en-US" altLang="zh-CN" sz="1200" dirty="0" smtClean="0"/>
                            <a:t>15.12500</a:t>
                          </a:r>
                          <a:endParaRPr lang="zh-CN" altLang="en-US" sz="1200" dirty="0"/>
                        </a:p>
                      </a:txBody>
                      <a:tcPr/>
                    </a:tc>
                    <a:tc>
                      <a:txBody>
                        <a:bodyPr/>
                        <a:lstStyle/>
                        <a:p>
                          <a:r>
                            <a:rPr lang="en-US" altLang="zh-CN" sz="1200" dirty="0" smtClean="0"/>
                            <a:t>147.62500</a:t>
                          </a:r>
                          <a:endParaRPr lang="zh-CN" altLang="en-US" sz="1200" dirty="0"/>
                        </a:p>
                      </a:txBody>
                      <a:tcPr/>
                    </a:tc>
                  </a:tr>
                </a:tbl>
              </a:graphicData>
            </a:graphic>
          </p:graphicFrame>
        </mc:Fallback>
      </mc:AlternateContent>
      <p:sp>
        <p:nvSpPr>
          <p:cNvPr id="9" name="矩形 8"/>
          <p:cNvSpPr/>
          <p:nvPr/>
        </p:nvSpPr>
        <p:spPr bwMode="auto">
          <a:xfrm>
            <a:off x="7806266" y="2933141"/>
            <a:ext cx="694267" cy="37669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039504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47" name="Content Placeholder 2"/>
              <p:cNvSpPr>
                <a:spLocks noGrp="1"/>
              </p:cNvSpPr>
              <p:nvPr>
                <p:ph sz="quarter" idx="10"/>
              </p:nvPr>
            </p:nvSpPr>
            <p:spPr>
              <a:xfrm>
                <a:off x="630237" y="832757"/>
                <a:ext cx="11561763" cy="5237271"/>
              </a:xfrm>
            </p:spPr>
            <p:txBody>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𝑓</m:t>
                        </m:r>
                      </m:e>
                      <m:sub>
                        <m:r>
                          <a:rPr lang="en-US" altLang="zh-CN" i="1">
                            <a:latin typeface="Cambria Math" charset="0"/>
                          </a:rPr>
                          <m:t>0</m:t>
                        </m:r>
                      </m:sub>
                    </m:sSub>
                    <m:r>
                      <a:rPr lang="en-US" altLang="zh-CN" i="1">
                        <a:latin typeface="Cambria Math" charset="0"/>
                      </a:rPr>
                      <m:t> </m:t>
                    </m:r>
                    <m:r>
                      <a:rPr lang="zh-CN" altLang="en-US" b="0" i="0" smtClean="0">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𝑓</m:t>
                        </m:r>
                      </m:e>
                      <m:sub>
                        <m:r>
                          <a:rPr lang="en-US" altLang="zh-CN" b="0" i="1" smtClean="0">
                            <a:latin typeface="Cambria Math" charset="0"/>
                          </a:rPr>
                          <m:t>1</m:t>
                        </m:r>
                      </m:sub>
                    </m:sSub>
                    <m:r>
                      <a:rPr lang="zh-CN" altLang="en-US" b="0" i="1" smtClean="0">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𝑓</m:t>
                        </m:r>
                      </m:e>
                      <m:sub>
                        <m:r>
                          <a:rPr lang="en-US" altLang="zh-CN" b="0" i="1" smtClean="0">
                            <a:latin typeface="Cambria Math" charset="0"/>
                          </a:rPr>
                          <m:t>2</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𝑓</m:t>
                        </m:r>
                      </m:e>
                      <m:sub>
                        <m:r>
                          <a:rPr lang="en-US" altLang="zh-CN" b="0" i="1" smtClean="0">
                            <a:latin typeface="Cambria Math" charset="0"/>
                          </a:rPr>
                          <m:t>3</m:t>
                        </m:r>
                      </m:sub>
                    </m:sSub>
                    <m:r>
                      <a:rPr lang="en-US" altLang="zh-CN" i="1">
                        <a:latin typeface="Cambria Math" charset="0"/>
                      </a:rPr>
                      <m:t> </m:t>
                    </m:r>
                  </m:oMath>
                </a14:m>
                <a:r>
                  <a:rPr lang="zh-CN" altLang="en-US" dirty="0"/>
                  <a:t>的</a:t>
                </a:r>
                <a:r>
                  <a:rPr lang="en-US" altLang="zh-CN" dirty="0"/>
                  <a:t>MSE</a:t>
                </a:r>
                <a:r>
                  <a:rPr lang="zh-CN" altLang="en-US" dirty="0"/>
                  <a:t>分别为</a:t>
                </a:r>
                <a:r>
                  <a:rPr lang="en-US" altLang="en-US" dirty="0"/>
                  <a:t>875, 692</a:t>
                </a:r>
                <a:r>
                  <a:rPr lang="zh-CN" altLang="en-US" dirty="0"/>
                  <a:t>、</a:t>
                </a:r>
                <a:r>
                  <a:rPr lang="en-US" altLang="en-US" dirty="0"/>
                  <a:t>540</a:t>
                </a:r>
              </a:p>
              <a:p>
                <a:r>
                  <a:rPr lang="zh-CN" altLang="en-US" dirty="0"/>
                  <a:t> 弱学习器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ea typeface="Cambria Math" charset="0"/>
                            <a:cs typeface="Cambria Math" charset="0"/>
                          </a:rPr>
                          <m:t>𝜙</m:t>
                        </m:r>
                      </m:e>
                      <m:sub>
                        <m:r>
                          <a:rPr lang="en-US" altLang="zh-CN" b="0" i="1" smtClean="0">
                            <a:latin typeface="Cambria Math" charset="0"/>
                            <a:ea typeface="Cambria Math" charset="0"/>
                            <a:cs typeface="Cambria Math" charset="0"/>
                          </a:rPr>
                          <m:t>𝑚</m:t>
                        </m:r>
                      </m:sub>
                    </m:sSub>
                  </m:oMath>
                </a14:m>
                <a:r>
                  <a:rPr lang="zh-CN" altLang="en-US" dirty="0"/>
                  <a:t>学习残差（负梯度）与输入之间的关系</a:t>
                </a:r>
                <a:endParaRPr lang="en-US" altLang="en-US" dirty="0"/>
              </a:p>
              <a:p>
                <a:pPr lvl="1"/>
                <a:endParaRPr lang="en-US" altLang="en-US" dirty="0"/>
              </a:p>
            </p:txBody>
          </p:sp>
        </mc:Choice>
        <mc:Fallback xmlns="">
          <p:sp>
            <p:nvSpPr>
              <p:cNvPr id="57347" name="Content Placeholder 2"/>
              <p:cNvSpPr>
                <a:spLocks noGrp="1" noRot="1" noChangeAspect="1" noMove="1" noResize="1" noEditPoints="1" noAdjustHandles="1" noChangeArrowheads="1" noChangeShapeType="1" noTextEdit="1"/>
              </p:cNvSpPr>
              <p:nvPr>
                <p:ph sz="quarter" idx="10"/>
              </p:nvPr>
            </p:nvSpPr>
            <p:spPr>
              <a:xfrm>
                <a:off x="630237" y="832757"/>
                <a:ext cx="11561763" cy="5237271"/>
              </a:xfrm>
              <a:blipFill rotWithShape="0">
                <a:blip r:embed="rId3"/>
                <a:stretch>
                  <a:fillRect l="-896"/>
                </a:stretch>
              </a:blipFill>
            </p:spPr>
            <p:txBody>
              <a:bodyPr/>
              <a:lstStyle/>
              <a:p>
                <a:r>
                  <a:rPr lang="zh-CN" altLang="en-US">
                    <a:noFill/>
                  </a:rPr>
                  <a:t> </a:t>
                </a:r>
              </a:p>
            </p:txBody>
          </p:sp>
        </mc:Fallback>
      </mc:AlternateContent>
      <p:sp>
        <p:nvSpPr>
          <p:cNvPr id="57346" name="Title 1"/>
          <p:cNvSpPr>
            <a:spLocks noGrp="1"/>
          </p:cNvSpPr>
          <p:nvPr>
            <p:ph type="title"/>
          </p:nvPr>
        </p:nvSpPr>
        <p:spPr/>
        <p:txBody>
          <a:bodyPr/>
          <a:lstStyle/>
          <a:p>
            <a:pPr eaLnBrk="1" hangingPunct="1"/>
            <a:r>
              <a:rPr lang="zh-CN" altLang="en-US" dirty="0"/>
              <a:t>例：回归</a:t>
            </a:r>
            <a:endParaRPr lang="en-US" altLang="en-US" dirty="0"/>
          </a:p>
        </p:txBody>
      </p:sp>
      <p:pic>
        <p:nvPicPr>
          <p:cNvPr id="5" name="Picture 2" descr="https://s3-ap-south-1.amazonaws.com/av-blog-media/wp-content/uploads/2018/09/X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956" y="2047630"/>
            <a:ext cx="2363163" cy="165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https://s3-ap-south-1.amazonaws.com/av-blog-media/wp-content/uploads/2018/09/XG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2049" y="2067010"/>
            <a:ext cx="2331406" cy="163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ttps://s3-ap-south-1.amazonaws.com/av-blog-media/wp-content/uploads/2018/09/XG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5945" y="3687719"/>
            <a:ext cx="2317173" cy="162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https://s3-ap-south-1.amazonaws.com/av-blog-media/wp-content/uploads/2018/09/XG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2658" y="3608921"/>
            <a:ext cx="2350797" cy="164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https://s3-ap-south-1.amazonaws.com/av-blog-media/wp-content/uploads/2018/09/XG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9956" y="5227872"/>
            <a:ext cx="2363162" cy="165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https://s3-ap-south-1.amazonaws.com/av-blog-media/wp-content/uploads/2018/09/XG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2223" y="5227872"/>
            <a:ext cx="2331232" cy="163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563455" y="6042936"/>
            <a:ext cx="3570208" cy="830997"/>
          </a:xfrm>
          <a:prstGeom prst="rect">
            <a:avLst/>
          </a:prstGeom>
        </p:spPr>
        <p:txBody>
          <a:bodyPr wrap="none">
            <a:spAutoFit/>
          </a:bodyPr>
          <a:lstStyle/>
          <a:p>
            <a:r>
              <a:rPr lang="zh-CN" altLang="en-US" sz="2400" dirty="0">
                <a:solidFill>
                  <a:srgbClr val="09405E"/>
                </a:solidFill>
                <a:latin typeface="Microsoft YaHei" charset="-122"/>
                <a:ea typeface="Microsoft YaHei" charset="-122"/>
                <a:cs typeface="Microsoft YaHei" charset="-122"/>
              </a:rPr>
              <a:t>最后残差倾向于白噪声，</a:t>
            </a:r>
            <a:endParaRPr lang="en-US" altLang="zh-CN" sz="2400" dirty="0">
              <a:solidFill>
                <a:srgbClr val="09405E"/>
              </a:solidFill>
              <a:latin typeface="Microsoft YaHei" charset="-122"/>
              <a:ea typeface="Microsoft YaHei" charset="-122"/>
              <a:cs typeface="Microsoft YaHei" charset="-122"/>
            </a:endParaRPr>
          </a:p>
          <a:p>
            <a:r>
              <a:rPr lang="zh-CN" altLang="en-US" sz="2400" dirty="0">
                <a:solidFill>
                  <a:srgbClr val="09405E"/>
                </a:solidFill>
                <a:latin typeface="Microsoft YaHei" charset="-122"/>
                <a:ea typeface="Microsoft YaHei" charset="-122"/>
                <a:cs typeface="Microsoft YaHei" charset="-122"/>
              </a:rPr>
              <a:t>没有模式，无需再学习器</a:t>
            </a:r>
          </a:p>
        </p:txBody>
      </p:sp>
      <p:sp>
        <p:nvSpPr>
          <p:cNvPr id="3" name="椭圆 2"/>
          <p:cNvSpPr/>
          <p:nvPr/>
        </p:nvSpPr>
        <p:spPr bwMode="auto">
          <a:xfrm>
            <a:off x="1374706" y="3415392"/>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2" name="椭圆 11"/>
          <p:cNvSpPr/>
          <p:nvPr/>
        </p:nvSpPr>
        <p:spPr bwMode="auto">
          <a:xfrm>
            <a:off x="1495162" y="3459981"/>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3" name="椭圆 12"/>
          <p:cNvSpPr/>
          <p:nvPr/>
        </p:nvSpPr>
        <p:spPr bwMode="auto">
          <a:xfrm>
            <a:off x="1789682" y="3199817"/>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4" name="椭圆 13"/>
          <p:cNvSpPr/>
          <p:nvPr/>
        </p:nvSpPr>
        <p:spPr bwMode="auto">
          <a:xfrm>
            <a:off x="2381608" y="3040716"/>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5" name="椭圆 14"/>
          <p:cNvSpPr/>
          <p:nvPr/>
        </p:nvSpPr>
        <p:spPr bwMode="auto">
          <a:xfrm>
            <a:off x="3072397" y="3256338"/>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7" name="椭圆 16"/>
          <p:cNvSpPr/>
          <p:nvPr/>
        </p:nvSpPr>
        <p:spPr bwMode="auto">
          <a:xfrm>
            <a:off x="2673761" y="2932735"/>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8" name="椭圆 17"/>
          <p:cNvSpPr/>
          <p:nvPr/>
        </p:nvSpPr>
        <p:spPr bwMode="auto">
          <a:xfrm>
            <a:off x="2502727" y="2467019"/>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19" name="椭圆 18"/>
          <p:cNvSpPr/>
          <p:nvPr/>
        </p:nvSpPr>
        <p:spPr bwMode="auto">
          <a:xfrm>
            <a:off x="2736217" y="2088911"/>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0" name="椭圆 19"/>
          <p:cNvSpPr/>
          <p:nvPr/>
        </p:nvSpPr>
        <p:spPr bwMode="auto">
          <a:xfrm>
            <a:off x="3036397" y="2253290"/>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1" name="椭圆 20"/>
          <p:cNvSpPr/>
          <p:nvPr/>
        </p:nvSpPr>
        <p:spPr bwMode="auto">
          <a:xfrm>
            <a:off x="3348517" y="2530307"/>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2" name="椭圆 21"/>
          <p:cNvSpPr/>
          <p:nvPr/>
        </p:nvSpPr>
        <p:spPr bwMode="auto">
          <a:xfrm>
            <a:off x="1410706" y="5032826"/>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3" name="椭圆 22"/>
          <p:cNvSpPr/>
          <p:nvPr/>
        </p:nvSpPr>
        <p:spPr bwMode="auto">
          <a:xfrm>
            <a:off x="1531162" y="5077415"/>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4" name="椭圆 23"/>
          <p:cNvSpPr/>
          <p:nvPr/>
        </p:nvSpPr>
        <p:spPr bwMode="auto">
          <a:xfrm>
            <a:off x="1799930" y="4828348"/>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5" name="椭圆 24"/>
          <p:cNvSpPr/>
          <p:nvPr/>
        </p:nvSpPr>
        <p:spPr bwMode="auto">
          <a:xfrm>
            <a:off x="2417608" y="4658150"/>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6" name="椭圆 25"/>
          <p:cNvSpPr/>
          <p:nvPr/>
        </p:nvSpPr>
        <p:spPr bwMode="auto">
          <a:xfrm>
            <a:off x="3072397" y="4868371"/>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7" name="椭圆 26"/>
          <p:cNvSpPr/>
          <p:nvPr/>
        </p:nvSpPr>
        <p:spPr bwMode="auto">
          <a:xfrm>
            <a:off x="2703269" y="4572824"/>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8" name="椭圆 27"/>
          <p:cNvSpPr/>
          <p:nvPr/>
        </p:nvSpPr>
        <p:spPr bwMode="auto">
          <a:xfrm>
            <a:off x="2538727" y="4071331"/>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29" name="椭圆 28"/>
          <p:cNvSpPr/>
          <p:nvPr/>
        </p:nvSpPr>
        <p:spPr bwMode="auto">
          <a:xfrm>
            <a:off x="3036397" y="3911386"/>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30" name="椭圆 29"/>
          <p:cNvSpPr/>
          <p:nvPr/>
        </p:nvSpPr>
        <p:spPr bwMode="auto">
          <a:xfrm>
            <a:off x="3348517" y="4152966"/>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31" name="椭圆 30"/>
          <p:cNvSpPr/>
          <p:nvPr/>
        </p:nvSpPr>
        <p:spPr bwMode="auto">
          <a:xfrm>
            <a:off x="2745761" y="3739470"/>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3" name="椭圆 42"/>
          <p:cNvSpPr/>
          <p:nvPr/>
        </p:nvSpPr>
        <p:spPr bwMode="auto">
          <a:xfrm>
            <a:off x="1368484" y="6600243"/>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4" name="椭圆 43"/>
          <p:cNvSpPr/>
          <p:nvPr/>
        </p:nvSpPr>
        <p:spPr bwMode="auto">
          <a:xfrm>
            <a:off x="1488940" y="6644832"/>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5" name="椭圆 44"/>
          <p:cNvSpPr/>
          <p:nvPr/>
        </p:nvSpPr>
        <p:spPr bwMode="auto">
          <a:xfrm>
            <a:off x="1783460" y="6384668"/>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6" name="椭圆 45"/>
          <p:cNvSpPr/>
          <p:nvPr/>
        </p:nvSpPr>
        <p:spPr bwMode="auto">
          <a:xfrm>
            <a:off x="2375386" y="6225567"/>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7" name="椭圆 46"/>
          <p:cNvSpPr/>
          <p:nvPr/>
        </p:nvSpPr>
        <p:spPr bwMode="auto">
          <a:xfrm>
            <a:off x="3066175" y="6441189"/>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8" name="椭圆 47"/>
          <p:cNvSpPr/>
          <p:nvPr/>
        </p:nvSpPr>
        <p:spPr bwMode="auto">
          <a:xfrm>
            <a:off x="2667539" y="6117586"/>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49" name="椭圆 48"/>
          <p:cNvSpPr/>
          <p:nvPr/>
        </p:nvSpPr>
        <p:spPr bwMode="auto">
          <a:xfrm>
            <a:off x="2496505" y="5651870"/>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0" name="椭圆 49"/>
          <p:cNvSpPr/>
          <p:nvPr/>
        </p:nvSpPr>
        <p:spPr bwMode="auto">
          <a:xfrm>
            <a:off x="2729995" y="5273762"/>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1" name="椭圆 50"/>
          <p:cNvSpPr/>
          <p:nvPr/>
        </p:nvSpPr>
        <p:spPr bwMode="auto">
          <a:xfrm>
            <a:off x="3030175" y="5438141"/>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2" name="椭圆 51"/>
          <p:cNvSpPr/>
          <p:nvPr/>
        </p:nvSpPr>
        <p:spPr bwMode="auto">
          <a:xfrm>
            <a:off x="3342295" y="5715158"/>
            <a:ext cx="72000" cy="72000"/>
          </a:xfrm>
          <a:prstGeom prst="ellipse">
            <a:avLst/>
          </a:prstGeom>
          <a:solidFill>
            <a:srgbClr val="094162"/>
          </a:solidFill>
          <a:ln w="19050"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3" name="椭圆 52"/>
          <p:cNvSpPr/>
          <p:nvPr/>
        </p:nvSpPr>
        <p:spPr bwMode="auto">
          <a:xfrm>
            <a:off x="4534001" y="289471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4" name="椭圆 53"/>
          <p:cNvSpPr/>
          <p:nvPr/>
        </p:nvSpPr>
        <p:spPr bwMode="auto">
          <a:xfrm>
            <a:off x="4832273" y="259924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5" name="椭圆 54"/>
          <p:cNvSpPr/>
          <p:nvPr/>
        </p:nvSpPr>
        <p:spPr bwMode="auto">
          <a:xfrm>
            <a:off x="4437481" y="286931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6" name="椭圆 55"/>
          <p:cNvSpPr/>
          <p:nvPr/>
        </p:nvSpPr>
        <p:spPr bwMode="auto">
          <a:xfrm>
            <a:off x="5727801" y="309791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7" name="椭圆 56"/>
          <p:cNvSpPr/>
          <p:nvPr/>
        </p:nvSpPr>
        <p:spPr bwMode="auto">
          <a:xfrm>
            <a:off x="6124041" y="345859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58" name="椭圆 57"/>
          <p:cNvSpPr/>
          <p:nvPr/>
        </p:nvSpPr>
        <p:spPr bwMode="auto">
          <a:xfrm>
            <a:off x="6408521" y="260007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60" name="椭圆 59"/>
          <p:cNvSpPr/>
          <p:nvPr/>
        </p:nvSpPr>
        <p:spPr bwMode="auto">
          <a:xfrm>
            <a:off x="6068161" y="231559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62" name="椭圆 61"/>
          <p:cNvSpPr/>
          <p:nvPr/>
        </p:nvSpPr>
        <p:spPr bwMode="auto">
          <a:xfrm>
            <a:off x="5560161" y="252387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63" name="椭圆 62"/>
          <p:cNvSpPr/>
          <p:nvPr/>
        </p:nvSpPr>
        <p:spPr bwMode="auto">
          <a:xfrm>
            <a:off x="5453481" y="240195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64" name="椭圆 63"/>
          <p:cNvSpPr/>
          <p:nvPr/>
        </p:nvSpPr>
        <p:spPr bwMode="auto">
          <a:xfrm>
            <a:off x="5778601" y="211747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65" name="椭圆 64"/>
          <p:cNvSpPr/>
          <p:nvPr/>
        </p:nvSpPr>
        <p:spPr bwMode="auto">
          <a:xfrm>
            <a:off x="4534001" y="471335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66" name="椭圆 65"/>
          <p:cNvSpPr/>
          <p:nvPr/>
        </p:nvSpPr>
        <p:spPr bwMode="auto">
          <a:xfrm>
            <a:off x="4832273" y="431120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67" name="椭圆 66"/>
          <p:cNvSpPr/>
          <p:nvPr/>
        </p:nvSpPr>
        <p:spPr bwMode="auto">
          <a:xfrm>
            <a:off x="4422241" y="468287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68" name="椭圆 67"/>
          <p:cNvSpPr/>
          <p:nvPr/>
        </p:nvSpPr>
        <p:spPr bwMode="auto">
          <a:xfrm>
            <a:off x="5727801" y="501307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69" name="椭圆 68"/>
          <p:cNvSpPr/>
          <p:nvPr/>
        </p:nvSpPr>
        <p:spPr bwMode="auto">
          <a:xfrm>
            <a:off x="6124041" y="490639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70" name="椭圆 69"/>
          <p:cNvSpPr/>
          <p:nvPr/>
        </p:nvSpPr>
        <p:spPr bwMode="auto">
          <a:xfrm>
            <a:off x="6408521" y="371259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71" name="椭圆 70"/>
          <p:cNvSpPr/>
          <p:nvPr/>
        </p:nvSpPr>
        <p:spPr bwMode="auto">
          <a:xfrm>
            <a:off x="6068161" y="391579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72" name="椭圆 71"/>
          <p:cNvSpPr/>
          <p:nvPr/>
        </p:nvSpPr>
        <p:spPr bwMode="auto">
          <a:xfrm>
            <a:off x="5560161" y="422567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73" name="椭圆 72"/>
          <p:cNvSpPr/>
          <p:nvPr/>
        </p:nvSpPr>
        <p:spPr bwMode="auto">
          <a:xfrm>
            <a:off x="5448401" y="404279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74" name="椭圆 73"/>
          <p:cNvSpPr/>
          <p:nvPr/>
        </p:nvSpPr>
        <p:spPr bwMode="auto">
          <a:xfrm>
            <a:off x="5778601" y="366179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86" name="椭圆 85"/>
          <p:cNvSpPr/>
          <p:nvPr/>
        </p:nvSpPr>
        <p:spPr bwMode="auto">
          <a:xfrm>
            <a:off x="4554321" y="595287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87" name="椭圆 86"/>
          <p:cNvSpPr/>
          <p:nvPr/>
        </p:nvSpPr>
        <p:spPr bwMode="auto">
          <a:xfrm>
            <a:off x="4852593" y="555072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88" name="椭圆 87"/>
          <p:cNvSpPr/>
          <p:nvPr/>
        </p:nvSpPr>
        <p:spPr bwMode="auto">
          <a:xfrm>
            <a:off x="4442561" y="592239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89" name="椭圆 88"/>
          <p:cNvSpPr/>
          <p:nvPr/>
        </p:nvSpPr>
        <p:spPr bwMode="auto">
          <a:xfrm>
            <a:off x="5737961" y="627291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90" name="椭圆 89"/>
          <p:cNvSpPr/>
          <p:nvPr/>
        </p:nvSpPr>
        <p:spPr bwMode="auto">
          <a:xfrm>
            <a:off x="6124041" y="661835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91" name="椭圆 90"/>
          <p:cNvSpPr/>
          <p:nvPr/>
        </p:nvSpPr>
        <p:spPr bwMode="auto">
          <a:xfrm>
            <a:off x="6408521" y="539407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92" name="椭圆 91"/>
          <p:cNvSpPr/>
          <p:nvPr/>
        </p:nvSpPr>
        <p:spPr bwMode="auto">
          <a:xfrm>
            <a:off x="6068161" y="559727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93" name="椭圆 92"/>
          <p:cNvSpPr/>
          <p:nvPr/>
        </p:nvSpPr>
        <p:spPr bwMode="auto">
          <a:xfrm>
            <a:off x="5778601" y="532803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94" name="椭圆 93"/>
          <p:cNvSpPr/>
          <p:nvPr/>
        </p:nvSpPr>
        <p:spPr bwMode="auto">
          <a:xfrm>
            <a:off x="5565241" y="544487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
        <p:nvSpPr>
          <p:cNvPr id="95" name="椭圆 94"/>
          <p:cNvSpPr/>
          <p:nvPr/>
        </p:nvSpPr>
        <p:spPr bwMode="auto">
          <a:xfrm>
            <a:off x="5448401" y="5277235"/>
            <a:ext cx="72000" cy="72000"/>
          </a:xfrm>
          <a:prstGeom prst="ellipse">
            <a:avLst/>
          </a:prstGeom>
          <a:solidFill>
            <a:srgbClr val="C00000"/>
          </a:solid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950432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logitBoost</a:t>
            </a:r>
            <a:r>
              <a:rPr lang="en-US" altLang="zh-CN" dirty="0" err="1"/>
              <a:t>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296604" y="1234260"/>
                <a:ext cx="12060152" cy="5237271"/>
              </a:xfrm>
              <a:prstGeom prst="rect">
                <a:avLst/>
              </a:prstGeom>
            </p:spPr>
            <p:txBody>
              <a:bodyPr>
                <a:noAutofit/>
              </a:bodyPr>
              <a:lstStyle/>
              <a:p>
                <a:pPr>
                  <a:lnSpc>
                    <a:spcPct val="100000"/>
                  </a:lnSpc>
                  <a:buClr>
                    <a:schemeClr val="tx1"/>
                  </a:buClr>
                </a:pPr>
                <a:r>
                  <a:rPr lang="zh-CN" altLang="en-US" dirty="0"/>
                  <a:t>对</a:t>
                </a:r>
                <a14:m>
                  <m:oMath xmlns:m="http://schemas.openxmlformats.org/officeDocument/2006/math">
                    <m:r>
                      <a:rPr lang="en-US" altLang="zh-CN" b="0" i="1" dirty="0" smtClean="0">
                        <a:latin typeface="Cambria Math" charset="0"/>
                      </a:rPr>
                      <m:t>𝐾</m:t>
                    </m:r>
                  </m:oMath>
                </a14:m>
                <a:r>
                  <a:rPr lang="zh-CN" altLang="en-US" dirty="0"/>
                  <a:t>类分类问题，对标签</a:t>
                </a:r>
                <a14:m>
                  <m:oMath xmlns:m="http://schemas.openxmlformats.org/officeDocument/2006/math">
                    <m:r>
                      <a:rPr lang="en-US" altLang="zh-CN" i="1" dirty="0">
                        <a:latin typeface="Cambria Math" charset="0"/>
                      </a:rPr>
                      <m:t>𝑦</m:t>
                    </m:r>
                    <m:r>
                      <a:rPr lang="en-US" altLang="zh-CN" b="0" i="1" dirty="0" smtClean="0">
                        <a:latin typeface="Cambria Math" charset="0"/>
                      </a:rPr>
                      <m:t>=</m:t>
                    </m:r>
                    <m:r>
                      <a:rPr lang="en-US" altLang="zh-CN" b="0" i="1" dirty="0" smtClean="0">
                        <a:latin typeface="Cambria Math" charset="0"/>
                      </a:rPr>
                      <m:t>𝑘</m:t>
                    </m:r>
                  </m:oMath>
                </a14:m>
                <a:r>
                  <a:rPr lang="zh-CN" altLang="en-US" dirty="0"/>
                  <a:t>进行独热编码为向量：</a:t>
                </a:r>
                <a:r>
                  <a:rPr lang="en-US" altLang="zh-CN" dirty="0"/>
                  <a:t> </a:t>
                </a:r>
                <a14:m>
                  <m:oMath xmlns:m="http://schemas.openxmlformats.org/officeDocument/2006/math">
                    <m:r>
                      <a:rPr lang="en-US" altLang="zh-CN" b="1" i="1" dirty="0">
                        <a:latin typeface="Cambria Math" charset="0"/>
                      </a:rPr>
                      <m:t>𝒚</m:t>
                    </m:r>
                    <m:r>
                      <a:rPr lang="en-US" altLang="zh-CN" b="1" i="1" dirty="0" smtClean="0">
                        <a:latin typeface="Cambria Math" charset="0"/>
                      </a:rPr>
                      <m:t>=</m:t>
                    </m:r>
                    <m:sSup>
                      <m:sSupPr>
                        <m:ctrlPr>
                          <a:rPr lang="en-US" altLang="zh-CN" i="1" dirty="0" smtClean="0">
                            <a:latin typeface="Cambria Math" panose="02040503050406030204" pitchFamily="18" charset="0"/>
                          </a:rPr>
                        </m:ctrlPr>
                      </m:sSupPr>
                      <m:e>
                        <m:d>
                          <m:dPr>
                            <m:ctrlPr>
                              <a:rPr lang="is-IS" altLang="zh-CN" i="1" dirty="0" smtClean="0">
                                <a:latin typeface="Cambria Math" panose="02040503050406030204" pitchFamily="18" charset="0"/>
                              </a:rPr>
                            </m:ctrlPr>
                          </m:dPr>
                          <m:e>
                            <m:r>
                              <a:rPr lang="en-US" altLang="zh-CN" b="0" i="1" dirty="0" smtClean="0">
                                <a:latin typeface="Cambria Math" charset="0"/>
                              </a:rPr>
                              <m:t>0, 0, …,1, 0,…,0</m:t>
                            </m:r>
                          </m:e>
                        </m:d>
                      </m:e>
                      <m:sup>
                        <m:r>
                          <m:rPr>
                            <m:sty m:val="p"/>
                          </m:rPr>
                          <a:rPr lang="en-US" altLang="zh-CN" b="0" i="0" dirty="0" smtClean="0">
                            <a:latin typeface="Cambria Math" charset="0"/>
                          </a:rPr>
                          <m:t>T</m:t>
                        </m:r>
                      </m:sup>
                    </m:sSup>
                  </m:oMath>
                </a14:m>
                <a:r>
                  <a:rPr lang="zh-CN" altLang="en-US" dirty="0"/>
                  <a:t>，其中</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𝑘</m:t>
                        </m:r>
                      </m:sub>
                    </m:sSub>
                    <m:r>
                      <a:rPr lang="en-US" altLang="zh-CN" b="0" i="1" smtClean="0">
                        <a:latin typeface="Cambria Math" charset="0"/>
                      </a:rPr>
                      <m:t>=</m:t>
                    </m:r>
                    <m:r>
                      <a:rPr lang="en-US" altLang="zh-CN" b="0" i="0" smtClean="0">
                        <a:latin typeface="Cambria Math" charset="0"/>
                      </a:rPr>
                      <m:t>1</m:t>
                    </m:r>
                    <m:r>
                      <a:rPr lang="zh-CN" altLang="en-US" b="0" i="0" smtClean="0">
                        <a:latin typeface="Cambria Math" charset="0"/>
                      </a:rPr>
                      <m:t>，</m:t>
                    </m:r>
                    <m:sSub>
                      <m:sSubPr>
                        <m:ctrlPr>
                          <a:rPr lang="en-US" altLang="zh-CN" i="1">
                            <a:latin typeface="Cambria Math" panose="02040503050406030204" pitchFamily="18" charset="0"/>
                          </a:rPr>
                        </m:ctrlPr>
                      </m:sSubPr>
                      <m:e>
                        <m:r>
                          <a:rPr lang="en-US" altLang="zh-CN" i="1">
                            <a:latin typeface="Cambria Math" charset="0"/>
                          </a:rPr>
                          <m:t>𝑦</m:t>
                        </m:r>
                      </m:e>
                      <m:sub>
                        <m:sSup>
                          <m:sSupPr>
                            <m:ctrlPr>
                              <a:rPr lang="en-US" altLang="zh-CN" i="1">
                                <a:latin typeface="Cambria Math" panose="02040503050406030204" pitchFamily="18" charset="0"/>
                              </a:rPr>
                            </m:ctrlPr>
                          </m:sSupPr>
                          <m:e>
                            <m:r>
                              <a:rPr lang="en-US" altLang="zh-CN" b="0" i="1" smtClean="0">
                                <a:latin typeface="Cambria Math" charset="0"/>
                              </a:rPr>
                              <m:t>𝑘</m:t>
                            </m:r>
                          </m:e>
                          <m:sup>
                            <m:r>
                              <a:rPr lang="en-US" altLang="zh-CN" i="1">
                                <a:latin typeface="Cambria Math" charset="0"/>
                              </a:rPr>
                              <m:t>′</m:t>
                            </m:r>
                          </m:sup>
                        </m:sSup>
                      </m:sub>
                    </m:sSub>
                    <m:r>
                      <a:rPr lang="en-US" altLang="zh-CN" i="1">
                        <a:latin typeface="Cambria Math" charset="0"/>
                      </a:rPr>
                      <m:t>=</m:t>
                    </m:r>
                    <m:r>
                      <a:rPr lang="en-US" altLang="zh-CN">
                        <a:latin typeface="Cambria Math" charset="0"/>
                      </a:rPr>
                      <m:t>0</m:t>
                    </m:r>
                    <m:r>
                      <a:rPr lang="zh-CN" altLang="en-US" b="0" i="0" smtClean="0">
                        <a:latin typeface="Cambria Math" charset="0"/>
                      </a:rPr>
                      <m:t>，</m:t>
                    </m:r>
                    <m:sSup>
                      <m:sSupPr>
                        <m:ctrlPr>
                          <a:rPr lang="en-US" altLang="zh-CN" b="0" i="1" smtClean="0">
                            <a:latin typeface="Cambria Math" panose="02040503050406030204" pitchFamily="18" charset="0"/>
                          </a:rPr>
                        </m:ctrlPr>
                      </m:sSupPr>
                      <m:e>
                        <m:r>
                          <a:rPr lang="en-US" altLang="zh-CN" b="0" i="1" smtClean="0">
                            <a:latin typeface="Cambria Math" charset="0"/>
                          </a:rPr>
                          <m:t>𝑘</m:t>
                        </m:r>
                      </m:e>
                      <m:sup>
                        <m:r>
                          <a:rPr lang="en-US" altLang="zh-CN" b="0" i="0" smtClean="0">
                            <a:latin typeface="Cambria Math" charset="0"/>
                          </a:rPr>
                          <m:t>′</m:t>
                        </m:r>
                      </m:sup>
                    </m:sSup>
                    <m:r>
                      <a:rPr lang="en-US" altLang="zh-CN" b="0" i="0" smtClean="0">
                        <a:latin typeface="Cambria Math" charset="0"/>
                      </a:rPr>
                      <m:t>=1,2,…,</m:t>
                    </m:r>
                    <m:r>
                      <a:rPr lang="en-US" altLang="zh-CN" b="0" i="1" smtClean="0">
                        <a:latin typeface="Cambria Math" charset="0"/>
                      </a:rPr>
                      <m:t>𝐾</m:t>
                    </m:r>
                    <m:r>
                      <a:rPr lang="zh-CN" altLang="en-US" b="0" i="1" smtClean="0">
                        <a:latin typeface="Cambria Math" charset="0"/>
                      </a:rPr>
                      <m:t>且</m:t>
                    </m:r>
                    <m:sSup>
                      <m:sSupPr>
                        <m:ctrlPr>
                          <a:rPr lang="en-US" altLang="zh-CN" i="1">
                            <a:latin typeface="Cambria Math" panose="02040503050406030204" pitchFamily="18" charset="0"/>
                          </a:rPr>
                        </m:ctrlPr>
                      </m:sSupPr>
                      <m:e>
                        <m:r>
                          <a:rPr lang="en-US" altLang="zh-CN" b="0" i="1" smtClean="0">
                            <a:latin typeface="Cambria Math" charset="0"/>
                          </a:rPr>
                          <m:t>𝑘</m:t>
                        </m:r>
                      </m:e>
                      <m:sup>
                        <m:r>
                          <a:rPr lang="en-US" altLang="zh-CN">
                            <a:latin typeface="Cambria Math" charset="0"/>
                          </a:rPr>
                          <m:t>′</m:t>
                        </m:r>
                      </m:sup>
                    </m:sSup>
                    <m:r>
                      <a:rPr lang="en-US" altLang="zh-CN" i="1" smtClean="0">
                        <a:latin typeface="Cambria Math" charset="0"/>
                        <a:ea typeface="Cambria Math" charset="0"/>
                        <a:cs typeface="Cambria Math" charset="0"/>
                      </a:rPr>
                      <m:t>≠</m:t>
                    </m:r>
                    <m:r>
                      <a:rPr lang="en-US" altLang="zh-CN" b="0" i="1" smtClean="0">
                        <a:latin typeface="Cambria Math" charset="0"/>
                        <a:ea typeface="Cambria Math" charset="0"/>
                        <a:cs typeface="Cambria Math" charset="0"/>
                      </a:rPr>
                      <m:t>𝐾</m:t>
                    </m:r>
                  </m:oMath>
                </a14:m>
                <a:endParaRPr lang="en-US" altLang="zh-CN" i="1" dirty="0"/>
              </a:p>
              <a:p>
                <a:pPr>
                  <a:lnSpc>
                    <a:spcPct val="100000"/>
                  </a:lnSpc>
                  <a:buClr>
                    <a:schemeClr val="tx1"/>
                  </a:buClr>
                </a:pPr>
                <a:r>
                  <a:rPr lang="zh-CN" altLang="en-US" dirty="0"/>
                  <a:t>交叉熵损失：</a:t>
                </a:r>
                <a14:m>
                  <m:oMath xmlns:m="http://schemas.openxmlformats.org/officeDocument/2006/math">
                    <m:r>
                      <a:rPr kumimoji="1" lang="en-US" altLang="zh-CN" i="1">
                        <a:latin typeface="Cambria Math" charset="0"/>
                      </a:rPr>
                      <m:t>𝐿</m:t>
                    </m:r>
                    <m:d>
                      <m:dPr>
                        <m:ctrlPr>
                          <a:rPr kumimoji="1" lang="mr-IN" altLang="zh-CN" i="1">
                            <a:latin typeface="Cambria Math" panose="02040503050406030204" pitchFamily="18" charset="0"/>
                          </a:rPr>
                        </m:ctrlPr>
                      </m:dPr>
                      <m:e>
                        <m:r>
                          <a:rPr kumimoji="1" lang="en-US" altLang="zh-CN" b="1" i="1" smtClean="0">
                            <a:latin typeface="Cambria Math" charset="0"/>
                          </a:rPr>
                          <m:t>𝒇</m:t>
                        </m:r>
                        <m:d>
                          <m:dPr>
                            <m:ctrlPr>
                              <a:rPr lang="zh-CN" altLang="zh-CN" i="1" dirty="0">
                                <a:latin typeface="Cambria Math" panose="02040503050406030204" pitchFamily="18" charset="0"/>
                              </a:rPr>
                            </m:ctrlPr>
                          </m:dPr>
                          <m:e>
                            <m:r>
                              <a:rPr lang="en-US" altLang="zh-CN" b="1" i="1" dirty="0">
                                <a:latin typeface="Cambria Math" charset="0"/>
                              </a:rPr>
                              <m:t>𝒙</m:t>
                            </m:r>
                          </m:e>
                        </m:d>
                        <m:r>
                          <a:rPr lang="en-US" altLang="zh-CN" i="1">
                            <a:latin typeface="Cambria Math" charset="0"/>
                          </a:rPr>
                          <m:t>,</m:t>
                        </m:r>
                        <m:r>
                          <a:rPr lang="en-US" altLang="zh-CN" b="1" i="1">
                            <a:latin typeface="Cambria Math" charset="0"/>
                          </a:rPr>
                          <m:t>𝒚</m:t>
                        </m:r>
                      </m:e>
                    </m:d>
                    <m:r>
                      <a:rPr lang="en-US" altLang="zh-CN" i="1" dirty="0">
                        <a:latin typeface="Cambria Math" charset="0"/>
                      </a:rPr>
                      <m:t>=</m:t>
                    </m:r>
                    <m:r>
                      <a:rPr lang="en-US" altLang="zh-CN" b="0" i="0" dirty="0" smtClean="0">
                        <a:latin typeface="Cambria Math" charset="0"/>
                      </a:rPr>
                      <m:t>−</m:t>
                    </m:r>
                    <m:nary>
                      <m:naryPr>
                        <m:chr m:val="∑"/>
                        <m:limLoc m:val="subSup"/>
                        <m:ctrlPr>
                          <a:rPr lang="is-IS" altLang="zh-CN" b="0" i="1" dirty="0" smtClean="0">
                            <a:latin typeface="Cambria Math" panose="02040503050406030204" pitchFamily="18" charset="0"/>
                          </a:rPr>
                        </m:ctrlPr>
                      </m:naryPr>
                      <m:sub>
                        <m:r>
                          <m:rPr>
                            <m:brk m:alnAt="25"/>
                          </m:rPr>
                          <a:rPr lang="en-US" altLang="zh-CN" b="0" i="1" dirty="0" smtClean="0">
                            <a:latin typeface="Cambria Math" charset="0"/>
                          </a:rPr>
                          <m:t>𝑘</m:t>
                        </m:r>
                        <m:r>
                          <a:rPr lang="en-US" altLang="zh-CN" b="0" i="1" dirty="0" smtClean="0">
                            <a:latin typeface="Cambria Math" charset="0"/>
                          </a:rPr>
                          <m:t>=1</m:t>
                        </m:r>
                      </m:sub>
                      <m:sup>
                        <m:r>
                          <a:rPr lang="en-US" altLang="zh-CN" b="0" i="1" dirty="0" smtClean="0">
                            <a:latin typeface="Cambria Math" charset="0"/>
                          </a:rPr>
                          <m:t>𝐾</m:t>
                        </m:r>
                      </m:sup>
                      <m:e>
                        <m:sSub>
                          <m:sSubPr>
                            <m:ctrlPr>
                              <a:rPr lang="en-US" altLang="zh-CN" i="1">
                                <a:latin typeface="Cambria Math" panose="02040503050406030204" pitchFamily="18" charset="0"/>
                              </a:rPr>
                            </m:ctrlPr>
                          </m:sSubPr>
                          <m:e>
                            <m:r>
                              <a:rPr lang="en-US" altLang="zh-CN" i="1">
                                <a:latin typeface="Cambria Math" charset="0"/>
                              </a:rPr>
                              <m:t>𝑦</m:t>
                            </m:r>
                          </m:e>
                          <m:sub>
                            <m:r>
                              <a:rPr lang="en-US" altLang="zh-CN" b="0" i="1" smtClean="0">
                                <a:latin typeface="Cambria Math" charset="0"/>
                              </a:rPr>
                              <m:t>𝑘</m:t>
                            </m:r>
                          </m:sub>
                        </m:sSub>
                        <m:r>
                          <m:rPr>
                            <m:sty m:val="p"/>
                          </m:rPr>
                          <a:rPr lang="en-US" altLang="zh-CN" dirty="0">
                            <a:latin typeface="Cambria Math" charset="0"/>
                          </a:rPr>
                          <m:t>ln</m:t>
                        </m:r>
                        <m:d>
                          <m:dPr>
                            <m:ctrlPr>
                              <a:rPr lang="is-IS" altLang="zh-CN" i="1" dirty="0"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charset="0"/>
                                  </a:rPr>
                                  <m:t>𝑝</m:t>
                                </m:r>
                              </m:e>
                              <m:sub>
                                <m:r>
                                  <a:rPr lang="en-US" altLang="zh-CN" b="0" i="1" smtClean="0">
                                    <a:latin typeface="Cambria Math" charset="0"/>
                                  </a:rPr>
                                  <m:t>𝑘</m:t>
                                </m:r>
                              </m:sub>
                            </m:sSub>
                          </m:e>
                        </m:d>
                      </m:e>
                    </m:nary>
                  </m:oMath>
                </a14:m>
                <a:r>
                  <a:rPr lang="zh-CN" altLang="en-US" dirty="0"/>
                  <a:t>，</a:t>
                </a:r>
                <a:endParaRPr lang="en-US" altLang="zh-CN" dirty="0"/>
              </a:p>
              <a:p>
                <a:pPr>
                  <a:lnSpc>
                    <a:spcPct val="100000"/>
                  </a:lnSpc>
                  <a:buClr>
                    <a:schemeClr val="tx1"/>
                  </a:buClr>
                </a:pPr>
                <a:r>
                  <a:rPr lang="zh-CN" altLang="en-US" dirty="0"/>
                  <a:t>其中</a:t>
                </a:r>
                <a14:m>
                  <m:oMath xmlns:m="http://schemas.openxmlformats.org/officeDocument/2006/math">
                    <m:r>
                      <a:rPr lang="en-US" altLang="zh-CN" i="1" dirty="0" smtClean="0">
                        <a:latin typeface="Cambria Math" charset="0"/>
                      </a:rPr>
                      <m:t> </m:t>
                    </m:r>
                  </m:oMath>
                </a14:m>
                <a:endParaRPr lang="en-US" altLang="zh-CN" dirty="0"/>
              </a:p>
              <a:p>
                <a:pPr marL="457200" indent="-457200">
                  <a:lnSpc>
                    <a:spcPct val="100000"/>
                  </a:lnSpc>
                  <a:buClr>
                    <a:schemeClr val="tx1"/>
                  </a:buClr>
                  <a:buFont typeface="Arial" charset="0"/>
                  <a:buChar char="•"/>
                </a:pPr>
                <a:endParaRPr lang="en-US" altLang="zh-CN" dirty="0"/>
              </a:p>
              <a:p>
                <a:pPr marL="457200" indent="-457200">
                  <a:lnSpc>
                    <a:spcPct val="100000"/>
                  </a:lnSpc>
                  <a:buClr>
                    <a:schemeClr val="tx1"/>
                  </a:buClr>
                  <a:buFont typeface="Arial" charset="0"/>
                  <a:buChar char="•"/>
                </a:pPr>
                <a:endParaRPr lang="en-US" altLang="zh-CN" dirty="0"/>
              </a:p>
              <a:p>
                <a:pPr marL="457200" indent="-457200">
                  <a:lnSpc>
                    <a:spcPct val="100000"/>
                  </a:lnSpc>
                  <a:buClr>
                    <a:schemeClr val="tx1"/>
                  </a:buClr>
                  <a:buFont typeface="Arial" charset="0"/>
                  <a:buChar char="•"/>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296604" y="1234260"/>
                <a:ext cx="12060152" cy="5237271"/>
              </a:xfrm>
              <a:prstGeom prst="rect">
                <a:avLst/>
              </a:prstGeom>
              <a:blipFill>
                <a:blip r:embed="rId3"/>
                <a:stretch>
                  <a:fillRect l="-947" t="-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47144" y="4641176"/>
                <a:ext cx="9686178"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i="1" smtClean="0">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r>
                            <a:rPr kumimoji="1" lang="en-US" altLang="zh-CN" sz="2800" i="1" dirty="0">
                              <a:solidFill>
                                <a:srgbClr val="09405E"/>
                              </a:solidFill>
                              <a:latin typeface="Cambria Math" charset="0"/>
                              <a:ea typeface="Cambria Math" charset="0"/>
                              <a:cs typeface="Cambria Math" charset="0"/>
                            </a:rPr>
                            <m:t>𝐿</m:t>
                          </m:r>
                          <m:d>
                            <m:dPr>
                              <m:ctrlPr>
                                <a:rPr kumimoji="1" lang="en-US" altLang="zh-CN" sz="2800" i="1" dirty="0">
                                  <a:solidFill>
                                    <a:srgbClr val="09405E"/>
                                  </a:solidFill>
                                  <a:latin typeface="Cambria Math" panose="02040503050406030204" pitchFamily="18" charset="0"/>
                                </a:rPr>
                              </m:ctrlPr>
                            </m:dPr>
                            <m:e>
                              <m:r>
                                <a:rPr lang="en-US" altLang="zh-CN" sz="2800" b="1" i="1" dirty="0" smtClean="0">
                                  <a:solidFill>
                                    <a:srgbClr val="09405E"/>
                                  </a:solidFill>
                                  <a:latin typeface="Cambria Math" charset="0"/>
                                </a:rPr>
                                <m:t>𝒇</m:t>
                              </m:r>
                              <m:d>
                                <m:dPr>
                                  <m:ctrlPr>
                                    <a:rPr lang="mr-IN" altLang="zh-CN" sz="2800" i="1">
                                      <a:solidFill>
                                        <a:srgbClr val="09405E"/>
                                      </a:solidFill>
                                      <a:latin typeface="Cambria Math" panose="02040503050406030204" pitchFamily="18" charset="0"/>
                                    </a:rPr>
                                  </m:ctrlPr>
                                </m:dPr>
                                <m:e>
                                  <m:r>
                                    <a:rPr lang="en-US" altLang="zh-CN" sz="2800" b="1" i="1">
                                      <a:solidFill>
                                        <a:srgbClr val="09405E"/>
                                      </a:solidFill>
                                      <a:latin typeface="Cambria Math" charset="0"/>
                                    </a:rPr>
                                    <m:t>𝒙</m:t>
                                  </m:r>
                                </m:e>
                              </m:d>
                              <m:r>
                                <a:rPr lang="en-US" altLang="zh-CN" sz="2800" i="1">
                                  <a:solidFill>
                                    <a:srgbClr val="09405E"/>
                                  </a:solidFill>
                                  <a:latin typeface="Cambria Math" charset="0"/>
                                </a:rPr>
                                <m:t>,</m:t>
                              </m:r>
                              <m:r>
                                <a:rPr lang="en-US" altLang="zh-CN" sz="2800" i="1">
                                  <a:solidFill>
                                    <a:srgbClr val="09405E"/>
                                  </a:solidFill>
                                  <a:latin typeface="Cambria Math" charset="0"/>
                                </a:rPr>
                                <m:t>𝑦</m:t>
                              </m:r>
                            </m:e>
                          </m:d>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en>
                      </m:f>
                      <m:r>
                        <a:rPr lang="en-US" altLang="zh-CN" sz="2800" i="1" dirty="0">
                          <a:solidFill>
                            <a:srgbClr val="09405E"/>
                          </a:solidFill>
                          <a:latin typeface="Cambria Math" charset="0"/>
                        </a:rPr>
                        <m:t>=</m:t>
                      </m:r>
                      <m:nary>
                        <m:naryPr>
                          <m:chr m:val="∑"/>
                          <m:ctrlPr>
                            <a:rPr lang="is-IS" altLang="zh-CN" sz="2800" i="1" dirty="0">
                              <a:solidFill>
                                <a:srgbClr val="09405E"/>
                              </a:solidFill>
                              <a:latin typeface="Cambria Math" panose="02040503050406030204" pitchFamily="18" charset="0"/>
                            </a:rPr>
                          </m:ctrlPr>
                        </m:naryPr>
                        <m:sub>
                          <m:r>
                            <a:rPr lang="en-US" altLang="zh-CN" sz="2800" i="1" dirty="0">
                              <a:solidFill>
                                <a:srgbClr val="09405E"/>
                              </a:solidFill>
                              <a:latin typeface="Cambria Math" charset="0"/>
                            </a:rPr>
                            <m:t>𝑘</m:t>
                          </m:r>
                          <m:r>
                            <a:rPr lang="en-US" altLang="zh-CN" sz="2800" i="1" dirty="0">
                              <a:solidFill>
                                <a:srgbClr val="09405E"/>
                              </a:solidFill>
                              <a:latin typeface="Cambria Math" charset="0"/>
                            </a:rPr>
                            <m:t>=1</m:t>
                          </m:r>
                        </m:sub>
                        <m:sup>
                          <m:r>
                            <a:rPr lang="en-US" altLang="zh-CN" sz="2800" i="1" dirty="0">
                              <a:solidFill>
                                <a:srgbClr val="09405E"/>
                              </a:solidFill>
                              <a:latin typeface="Cambria Math" charset="0"/>
                            </a:rPr>
                            <m:t>𝐾</m:t>
                          </m:r>
                        </m:sup>
                        <m:e>
                          <m:f>
                            <m:fPr>
                              <m:ctrlPr>
                                <a:rPr lang="mr-IN" altLang="zh-CN" sz="2800" i="1" smtClean="0">
                                  <a:solidFill>
                                    <a:srgbClr val="C00000"/>
                                  </a:solidFill>
                                  <a:latin typeface="Cambria Math" panose="02040503050406030204" pitchFamily="18" charset="0"/>
                                </a:rPr>
                              </m:ctrlPr>
                            </m:fPr>
                            <m:num>
                              <m:r>
                                <a:rPr lang="mr-IN" altLang="zh-CN" sz="2800" i="1">
                                  <a:solidFill>
                                    <a:srgbClr val="C00000"/>
                                  </a:solidFill>
                                  <a:latin typeface="Cambria Math" charset="0"/>
                                  <a:ea typeface="Cambria Math" charset="0"/>
                                  <a:cs typeface="Cambria Math" charset="0"/>
                                </a:rPr>
                                <m:t>𝜕</m:t>
                              </m:r>
                              <m:r>
                                <a:rPr kumimoji="1" lang="en-US" altLang="zh-CN" sz="2800" i="1" dirty="0">
                                  <a:solidFill>
                                    <a:srgbClr val="C00000"/>
                                  </a:solidFill>
                                  <a:latin typeface="Cambria Math" charset="0"/>
                                  <a:ea typeface="Cambria Math" charset="0"/>
                                  <a:cs typeface="Cambria Math" charset="0"/>
                                </a:rPr>
                                <m:t>𝐿</m:t>
                              </m:r>
                              <m:d>
                                <m:dPr>
                                  <m:ctrlPr>
                                    <a:rPr kumimoji="1" lang="en-US" altLang="zh-CN" sz="2800" i="1" dirty="0">
                                      <a:solidFill>
                                        <a:srgbClr val="C00000"/>
                                      </a:solidFill>
                                      <a:latin typeface="Cambria Math" panose="02040503050406030204" pitchFamily="18" charset="0"/>
                                    </a:rPr>
                                  </m:ctrlPr>
                                </m:dPr>
                                <m:e>
                                  <m:r>
                                    <a:rPr lang="en-US" altLang="zh-CN" sz="2800" b="1" i="1" dirty="0">
                                      <a:solidFill>
                                        <a:srgbClr val="C00000"/>
                                      </a:solidFill>
                                      <a:latin typeface="Cambria Math" charset="0"/>
                                    </a:rPr>
                                    <m:t>𝒇</m:t>
                                  </m:r>
                                  <m:d>
                                    <m:dPr>
                                      <m:ctrlPr>
                                        <a:rPr lang="mr-IN" altLang="zh-CN" sz="2800" i="1">
                                          <a:solidFill>
                                            <a:srgbClr val="C00000"/>
                                          </a:solidFill>
                                          <a:latin typeface="Cambria Math" panose="02040503050406030204" pitchFamily="18" charset="0"/>
                                        </a:rPr>
                                      </m:ctrlPr>
                                    </m:dPr>
                                    <m:e>
                                      <m:r>
                                        <a:rPr lang="en-US" altLang="zh-CN" sz="2800" b="1" i="1">
                                          <a:solidFill>
                                            <a:srgbClr val="C00000"/>
                                          </a:solidFill>
                                          <a:latin typeface="Cambria Math" charset="0"/>
                                        </a:rPr>
                                        <m:t>𝒙</m:t>
                                      </m:r>
                                    </m:e>
                                  </m:d>
                                  <m:r>
                                    <a:rPr lang="en-US" altLang="zh-CN" sz="2800" i="1">
                                      <a:solidFill>
                                        <a:srgbClr val="C00000"/>
                                      </a:solidFill>
                                      <a:latin typeface="Cambria Math" charset="0"/>
                                    </a:rPr>
                                    <m:t>,</m:t>
                                  </m:r>
                                  <m:r>
                                    <a:rPr lang="en-US" altLang="zh-CN" sz="2800" i="1">
                                      <a:solidFill>
                                        <a:srgbClr val="C00000"/>
                                      </a:solidFill>
                                      <a:latin typeface="Cambria Math" charset="0"/>
                                    </a:rPr>
                                    <m:t>𝑦</m:t>
                                  </m:r>
                                </m:e>
                              </m:d>
                            </m:num>
                            <m:den>
                              <m:r>
                                <a:rPr lang="mr-IN" altLang="zh-CN" sz="2800" i="1">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𝑝</m:t>
                                  </m:r>
                                </m:e>
                                <m:sub>
                                  <m:r>
                                    <a:rPr lang="en-US" altLang="zh-CN" sz="2800" i="1">
                                      <a:solidFill>
                                        <a:srgbClr val="C00000"/>
                                      </a:solidFill>
                                      <a:latin typeface="Cambria Math" charset="0"/>
                                    </a:rPr>
                                    <m:t>𝑘</m:t>
                                  </m:r>
                                </m:sub>
                              </m:sSub>
                            </m:den>
                          </m:f>
                          <m:f>
                            <m:fPr>
                              <m:ctrlPr>
                                <a:rPr lang="mr-IN" altLang="zh-CN" sz="2800" i="1">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i="1">
                                      <a:solidFill>
                                        <a:srgbClr val="09405E"/>
                                      </a:solidFill>
                                      <a:latin typeface="Cambria Math" charset="0"/>
                                    </a:rPr>
                                    <m:t>𝑘</m:t>
                                  </m:r>
                                </m:sub>
                              </m:sSub>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en>
                          </m:f>
                        </m:e>
                      </m:nary>
                      <m:r>
                        <a:rPr lang="en-US" altLang="zh-CN" sz="2800" i="1" dirty="0">
                          <a:solidFill>
                            <a:srgbClr val="09405E"/>
                          </a:solidFill>
                          <a:latin typeface="Cambria Math" charset="0"/>
                        </a:rPr>
                        <m:t>=</m:t>
                      </m:r>
                      <m:r>
                        <a:rPr lang="en-US" altLang="zh-CN" sz="2800" i="1" dirty="0" smtClean="0">
                          <a:solidFill>
                            <a:srgbClr val="C00000"/>
                          </a:solidFill>
                          <a:latin typeface="Cambria Math" charset="0"/>
                        </a:rPr>
                        <m:t>−</m:t>
                      </m:r>
                      <m:nary>
                        <m:naryPr>
                          <m:chr m:val="∑"/>
                          <m:ctrlPr>
                            <a:rPr lang="is-IS" altLang="zh-CN" sz="2800" i="1" dirty="0">
                              <a:solidFill>
                                <a:srgbClr val="09405E"/>
                              </a:solidFill>
                              <a:latin typeface="Cambria Math" panose="02040503050406030204" pitchFamily="18" charset="0"/>
                            </a:rPr>
                          </m:ctrlPr>
                        </m:naryPr>
                        <m:sub>
                          <m:r>
                            <a:rPr lang="en-US" altLang="zh-CN" sz="2800" b="0" i="1" dirty="0" smtClean="0">
                              <a:solidFill>
                                <a:srgbClr val="09405E"/>
                              </a:solidFill>
                              <a:latin typeface="Cambria Math" charset="0"/>
                            </a:rPr>
                            <m:t>𝑘</m:t>
                          </m:r>
                          <m:r>
                            <a:rPr lang="en-US" altLang="zh-CN" sz="2800" i="1" dirty="0">
                              <a:solidFill>
                                <a:srgbClr val="09405E"/>
                              </a:solidFill>
                              <a:latin typeface="Cambria Math" charset="0"/>
                            </a:rPr>
                            <m:t>=1</m:t>
                          </m:r>
                        </m:sub>
                        <m:sup>
                          <m:r>
                            <a:rPr lang="en-US" altLang="zh-CN" sz="2800" b="0" i="1" dirty="0" smtClean="0">
                              <a:solidFill>
                                <a:srgbClr val="09405E"/>
                              </a:solidFill>
                              <a:latin typeface="Cambria Math" charset="0"/>
                            </a:rPr>
                            <m:t>𝐾</m:t>
                          </m:r>
                        </m:sup>
                        <m:e>
                          <m:f>
                            <m:fPr>
                              <m:ctrlPr>
                                <a:rPr lang="mr-IN" altLang="zh-CN" sz="2800" i="1" smtClean="0">
                                  <a:solidFill>
                                    <a:srgbClr val="C00000"/>
                                  </a:solidFill>
                                  <a:latin typeface="Cambria Math" panose="02040503050406030204" pitchFamily="18" charset="0"/>
                                </a:rPr>
                              </m:ctrlPr>
                            </m:fPr>
                            <m:num>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𝑦</m:t>
                                  </m:r>
                                </m:e>
                                <m:sub>
                                  <m:r>
                                    <a:rPr lang="en-US" altLang="zh-CN" sz="2800" b="0" i="1" smtClean="0">
                                      <a:solidFill>
                                        <a:srgbClr val="C00000"/>
                                      </a:solidFill>
                                      <a:latin typeface="Cambria Math" charset="0"/>
                                    </a:rPr>
                                    <m:t>𝑘</m:t>
                                  </m:r>
                                </m:sub>
                              </m:sSub>
                            </m:num>
                            <m:den>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𝑝</m:t>
                                  </m:r>
                                </m:e>
                                <m:sub>
                                  <m:r>
                                    <a:rPr lang="en-US" altLang="zh-CN" sz="2800" b="0" i="1" smtClean="0">
                                      <a:solidFill>
                                        <a:srgbClr val="C00000"/>
                                      </a:solidFill>
                                      <a:latin typeface="Cambria Math" charset="0"/>
                                    </a:rPr>
                                    <m:t>𝑘</m:t>
                                  </m:r>
                                </m:sub>
                              </m:sSub>
                            </m:den>
                          </m:f>
                          <m:f>
                            <m:fPr>
                              <m:ctrlPr>
                                <a:rPr lang="mr-IN" altLang="zh-CN" sz="2800" i="1">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b="0" i="1" smtClean="0">
                                      <a:solidFill>
                                        <a:srgbClr val="09405E"/>
                                      </a:solidFill>
                                      <a:latin typeface="Cambria Math" charset="0"/>
                                    </a:rPr>
                                    <m:t>𝑘</m:t>
                                  </m:r>
                                </m:sub>
                              </m:sSub>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en>
                          </m:f>
                        </m:e>
                      </m:nary>
                      <m:r>
                        <a:rPr lang="en-US" altLang="zh-CN" sz="2800" b="0" i="1" dirty="0" smtClean="0">
                          <a:solidFill>
                            <a:srgbClr val="09405E"/>
                          </a:solidFill>
                          <a:latin typeface="Cambria Math" charset="0"/>
                        </a:rPr>
                        <m:t>=</m:t>
                      </m:r>
                      <m:sSub>
                        <m:sSubPr>
                          <m:ctrlPr>
                            <a:rPr lang="en-US" altLang="zh-CN" sz="2800" i="1" smtClean="0">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i="1">
                              <a:solidFill>
                                <a:srgbClr val="09405E"/>
                              </a:solidFill>
                              <a:latin typeface="Cambria Math" charset="0"/>
                            </a:rPr>
                            <m:t>𝑚</m:t>
                          </m:r>
                        </m:sub>
                      </m:sSub>
                      <m:r>
                        <a:rPr lang="en-US" altLang="zh-CN" sz="2800" i="1">
                          <a:solidFill>
                            <a:srgbClr val="09405E"/>
                          </a:solidFill>
                          <a:latin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𝑚</m:t>
                          </m:r>
                        </m:sub>
                      </m:sSub>
                    </m:oMath>
                  </m:oMathPara>
                </a14:m>
                <a:endParaRPr lang="zh-CN" altLang="en-US" sz="2800" dirty="0">
                  <a:solidFill>
                    <a:srgbClr val="09405E"/>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547144" y="4641176"/>
                <a:ext cx="9686178" cy="1303883"/>
              </a:xfrm>
              <a:prstGeom prst="rect">
                <a:avLst/>
              </a:prstGeom>
              <a:blipFill>
                <a:blip r:embed="rId4"/>
                <a:stretch>
                  <a:fillRect t="-100962" b="-15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1B11971-C39A-49C6-DD74-BAF9CD36F5BC}"/>
                  </a:ext>
                </a:extLst>
              </p:cNvPr>
              <p:cNvSpPr txBox="1"/>
              <p:nvPr/>
            </p:nvSpPr>
            <p:spPr>
              <a:xfrm>
                <a:off x="5489713" y="3171382"/>
                <a:ext cx="6182138" cy="50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solidFill>
                            <a:srgbClr val="094162"/>
                          </a:solidFill>
                          <a:latin typeface="Cambria Math" charset="0"/>
                        </a:rPr>
                        <m:t>𝑚</m:t>
                      </m:r>
                      <m:r>
                        <a:rPr lang="en-US" altLang="zh-CN" sz="2400" b="0" i="1" dirty="0" smtClean="0">
                          <a:solidFill>
                            <a:srgbClr val="094162"/>
                          </a:solidFill>
                          <a:latin typeface="Cambria Math" charset="0"/>
                        </a:rPr>
                        <m:t>=1,2,…,</m:t>
                      </m:r>
                      <m:r>
                        <a:rPr lang="en-US" altLang="zh-CN" sz="2400" b="0" i="1" dirty="0" smtClean="0">
                          <a:solidFill>
                            <a:srgbClr val="094162"/>
                          </a:solidFill>
                          <a:latin typeface="Cambria Math" charset="0"/>
                        </a:rPr>
                        <m:t>𝐾</m:t>
                      </m:r>
                      <m:r>
                        <a:rPr lang="en-US" altLang="zh-CN" sz="2400" b="0" i="1" dirty="0" smtClean="0">
                          <a:solidFill>
                            <a:srgbClr val="094162"/>
                          </a:solidFill>
                          <a:latin typeface="Cambria Math" charset="0"/>
                        </a:rPr>
                        <m:t>, </m:t>
                      </m:r>
                      <m:r>
                        <a:rPr lang="en-US" altLang="zh-CN" sz="2400" b="1" i="1" dirty="0" smtClean="0">
                          <a:solidFill>
                            <a:srgbClr val="094162"/>
                          </a:solidFill>
                          <a:latin typeface="Cambria Math" charset="0"/>
                        </a:rPr>
                        <m:t>𝒇</m:t>
                      </m:r>
                      <m:d>
                        <m:dPr>
                          <m:ctrlPr>
                            <a:rPr lang="zh-CN" altLang="zh-CN" sz="2400" i="1" dirty="0">
                              <a:solidFill>
                                <a:srgbClr val="094162"/>
                              </a:solidFill>
                              <a:latin typeface="Cambria Math" panose="02040503050406030204" pitchFamily="18" charset="0"/>
                            </a:rPr>
                          </m:ctrlPr>
                        </m:dPr>
                        <m:e>
                          <m:r>
                            <a:rPr lang="en-US" altLang="zh-CN" sz="2400" b="1" i="1" dirty="0">
                              <a:solidFill>
                                <a:srgbClr val="094162"/>
                              </a:solidFill>
                              <a:latin typeface="Cambria Math" charset="0"/>
                            </a:rPr>
                            <m:t>𝒙</m:t>
                          </m:r>
                        </m:e>
                      </m:d>
                      <m:r>
                        <a:rPr lang="en-US" altLang="zh-CN" sz="2400" b="1" i="1" dirty="0" smtClean="0">
                          <a:solidFill>
                            <a:srgbClr val="094162"/>
                          </a:solidFill>
                          <a:latin typeface="Cambria Math" charset="0"/>
                        </a:rPr>
                        <m:t>=</m:t>
                      </m:r>
                      <m:d>
                        <m:dPr>
                          <m:ctrlPr>
                            <a:rPr lang="is-IS" altLang="zh-CN" sz="2400" b="1" i="1" dirty="0" smtClean="0">
                              <a:solidFill>
                                <a:srgbClr val="094162"/>
                              </a:solidFill>
                              <a:latin typeface="Cambria Math" panose="02040503050406030204" pitchFamily="18" charset="0"/>
                            </a:rPr>
                          </m:ctrlPr>
                        </m:dPr>
                        <m:e>
                          <m:sSub>
                            <m:sSubPr>
                              <m:ctrlPr>
                                <a:rPr lang="en-US" altLang="zh-CN" sz="2400" i="1" dirty="0">
                                  <a:solidFill>
                                    <a:srgbClr val="094162"/>
                                  </a:solidFill>
                                  <a:latin typeface="Cambria Math" panose="02040503050406030204" pitchFamily="18" charset="0"/>
                                </a:rPr>
                              </m:ctrlPr>
                            </m:sSubPr>
                            <m:e>
                              <m:r>
                                <a:rPr lang="en-US" altLang="zh-CN" sz="2400" i="1" dirty="0">
                                  <a:solidFill>
                                    <a:srgbClr val="094162"/>
                                  </a:solidFill>
                                  <a:latin typeface="Cambria Math" charset="0"/>
                                </a:rPr>
                                <m:t>𝑓</m:t>
                              </m:r>
                            </m:e>
                            <m:sub>
                              <m:r>
                                <a:rPr lang="en-US" altLang="zh-CN" sz="2400" b="0" i="1" dirty="0" smtClean="0">
                                  <a:solidFill>
                                    <a:srgbClr val="094162"/>
                                  </a:solidFill>
                                  <a:latin typeface="Cambria Math" charset="0"/>
                                </a:rPr>
                                <m:t>1</m:t>
                              </m:r>
                            </m:sub>
                          </m:sSub>
                          <m:d>
                            <m:dPr>
                              <m:ctrlPr>
                                <a:rPr lang="zh-CN" altLang="zh-CN" sz="2400" i="1" dirty="0">
                                  <a:solidFill>
                                    <a:srgbClr val="094162"/>
                                  </a:solidFill>
                                  <a:latin typeface="Cambria Math" panose="02040503050406030204" pitchFamily="18" charset="0"/>
                                </a:rPr>
                              </m:ctrlPr>
                            </m:dPr>
                            <m:e>
                              <m:r>
                                <a:rPr lang="en-US" altLang="zh-CN" sz="2400" b="1" i="1" dirty="0">
                                  <a:solidFill>
                                    <a:srgbClr val="094162"/>
                                  </a:solidFill>
                                  <a:latin typeface="Cambria Math" charset="0"/>
                                </a:rPr>
                                <m:t>𝒙</m:t>
                              </m:r>
                            </m:e>
                          </m:d>
                          <m:r>
                            <a:rPr lang="en-US" altLang="zh-CN" sz="2400" b="1" i="1" dirty="0" smtClean="0">
                              <a:solidFill>
                                <a:srgbClr val="094162"/>
                              </a:solidFill>
                              <a:latin typeface="Cambria Math" charset="0"/>
                            </a:rPr>
                            <m:t>,</m:t>
                          </m:r>
                          <m:sSub>
                            <m:sSubPr>
                              <m:ctrlPr>
                                <a:rPr lang="en-US" altLang="zh-CN" sz="2400" i="1" dirty="0">
                                  <a:solidFill>
                                    <a:srgbClr val="094162"/>
                                  </a:solidFill>
                                  <a:latin typeface="Cambria Math" panose="02040503050406030204" pitchFamily="18" charset="0"/>
                                </a:rPr>
                              </m:ctrlPr>
                            </m:sSubPr>
                            <m:e>
                              <m:r>
                                <a:rPr lang="en-US" altLang="zh-CN" sz="2400" i="1" dirty="0">
                                  <a:solidFill>
                                    <a:srgbClr val="094162"/>
                                  </a:solidFill>
                                  <a:latin typeface="Cambria Math" charset="0"/>
                                </a:rPr>
                                <m:t>𝑓</m:t>
                              </m:r>
                            </m:e>
                            <m:sub>
                              <m:r>
                                <a:rPr lang="en-US" altLang="zh-CN" sz="2400" b="0" i="1" dirty="0" smtClean="0">
                                  <a:solidFill>
                                    <a:srgbClr val="094162"/>
                                  </a:solidFill>
                                  <a:latin typeface="Cambria Math" charset="0"/>
                                </a:rPr>
                                <m:t>2</m:t>
                              </m:r>
                            </m:sub>
                          </m:sSub>
                          <m:d>
                            <m:dPr>
                              <m:ctrlPr>
                                <a:rPr lang="zh-CN" altLang="zh-CN" sz="2400" i="1" dirty="0">
                                  <a:solidFill>
                                    <a:srgbClr val="094162"/>
                                  </a:solidFill>
                                  <a:latin typeface="Cambria Math" panose="02040503050406030204" pitchFamily="18" charset="0"/>
                                </a:rPr>
                              </m:ctrlPr>
                            </m:dPr>
                            <m:e>
                              <m:r>
                                <a:rPr lang="en-US" altLang="zh-CN" sz="2400" b="1" i="1" dirty="0">
                                  <a:solidFill>
                                    <a:srgbClr val="094162"/>
                                  </a:solidFill>
                                  <a:latin typeface="Cambria Math" charset="0"/>
                                </a:rPr>
                                <m:t>𝒙</m:t>
                              </m:r>
                            </m:e>
                          </m:d>
                          <m:r>
                            <a:rPr lang="en-US" altLang="zh-CN" sz="2400" b="1" i="1" dirty="0" smtClean="0">
                              <a:solidFill>
                                <a:srgbClr val="094162"/>
                              </a:solidFill>
                              <a:latin typeface="Cambria Math" charset="0"/>
                            </a:rPr>
                            <m:t>,…,</m:t>
                          </m:r>
                          <m:sSub>
                            <m:sSubPr>
                              <m:ctrlPr>
                                <a:rPr lang="en-US" altLang="zh-CN" sz="2400" i="1" dirty="0">
                                  <a:solidFill>
                                    <a:srgbClr val="094162"/>
                                  </a:solidFill>
                                  <a:latin typeface="Cambria Math" panose="02040503050406030204" pitchFamily="18" charset="0"/>
                                </a:rPr>
                              </m:ctrlPr>
                            </m:sSubPr>
                            <m:e>
                              <m:r>
                                <a:rPr lang="en-US" altLang="zh-CN" sz="2400" i="1" dirty="0">
                                  <a:solidFill>
                                    <a:srgbClr val="094162"/>
                                  </a:solidFill>
                                  <a:latin typeface="Cambria Math" charset="0"/>
                                </a:rPr>
                                <m:t>𝑓</m:t>
                              </m:r>
                            </m:e>
                            <m:sub>
                              <m:r>
                                <a:rPr lang="en-US" altLang="zh-CN" sz="2400" b="0" i="1" dirty="0" smtClean="0">
                                  <a:solidFill>
                                    <a:srgbClr val="094162"/>
                                  </a:solidFill>
                                  <a:latin typeface="Cambria Math" charset="0"/>
                                </a:rPr>
                                <m:t>𝐾</m:t>
                              </m:r>
                            </m:sub>
                          </m:sSub>
                          <m:d>
                            <m:dPr>
                              <m:ctrlPr>
                                <a:rPr lang="zh-CN" altLang="zh-CN" sz="2400" i="1" dirty="0">
                                  <a:solidFill>
                                    <a:srgbClr val="094162"/>
                                  </a:solidFill>
                                  <a:latin typeface="Cambria Math" panose="02040503050406030204" pitchFamily="18" charset="0"/>
                                </a:rPr>
                              </m:ctrlPr>
                            </m:dPr>
                            <m:e>
                              <m:r>
                                <a:rPr lang="en-US" altLang="zh-CN" sz="2400" b="1" i="1" dirty="0">
                                  <a:solidFill>
                                    <a:srgbClr val="094162"/>
                                  </a:solidFill>
                                  <a:latin typeface="Cambria Math" charset="0"/>
                                </a:rPr>
                                <m:t>𝒙</m:t>
                              </m:r>
                            </m:e>
                          </m:d>
                        </m:e>
                      </m:d>
                    </m:oMath>
                  </m:oMathPara>
                </a14:m>
                <a:endParaRPr lang="zh-CN" altLang="en-US" sz="2400" dirty="0">
                  <a:solidFill>
                    <a:srgbClr val="094162"/>
                  </a:solidFill>
                </a:endParaRPr>
              </a:p>
            </p:txBody>
          </p:sp>
        </mc:Choice>
        <mc:Fallback xmlns="">
          <p:sp>
            <p:nvSpPr>
              <p:cNvPr id="5" name="文本框 4">
                <a:extLst>
                  <a:ext uri="{FF2B5EF4-FFF2-40B4-BE49-F238E27FC236}">
                    <a16:creationId xmlns:a16="http://schemas.microsoft.com/office/drawing/2014/main" id="{31B11971-C39A-49C6-DD74-BAF9CD36F5BC}"/>
                  </a:ext>
                </a:extLst>
              </p:cNvPr>
              <p:cNvSpPr txBox="1">
                <a:spLocks noRot="1" noChangeAspect="1" noMove="1" noResize="1" noEditPoints="1" noAdjustHandles="1" noChangeArrowheads="1" noChangeShapeType="1" noTextEdit="1"/>
              </p:cNvSpPr>
              <p:nvPr/>
            </p:nvSpPr>
            <p:spPr>
              <a:xfrm>
                <a:off x="5489713" y="3171382"/>
                <a:ext cx="6182138" cy="509178"/>
              </a:xfrm>
              <a:prstGeom prst="rect">
                <a:avLst/>
              </a:prstGeom>
              <a:blipFill>
                <a:blip r:embed="rId5"/>
                <a:stretch>
                  <a:fillRect b="-12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1AD5EE1-6142-BE9D-D927-BD1A1667AC8D}"/>
                  </a:ext>
                </a:extLst>
              </p:cNvPr>
              <p:cNvSpPr txBox="1"/>
              <p:nvPr/>
            </p:nvSpPr>
            <p:spPr>
              <a:xfrm>
                <a:off x="0" y="2862484"/>
                <a:ext cx="6182138" cy="1126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094162"/>
                              </a:solidFill>
                              <a:latin typeface="Cambria Math" panose="02040503050406030204" pitchFamily="18" charset="0"/>
                            </a:rPr>
                          </m:ctrlPr>
                        </m:sSubPr>
                        <m:e>
                          <m:r>
                            <a:rPr lang="en-US" altLang="zh-CN" sz="2800" b="0" i="1" dirty="0" smtClean="0">
                              <a:solidFill>
                                <a:srgbClr val="094162"/>
                              </a:solidFill>
                              <a:latin typeface="Cambria Math" charset="0"/>
                            </a:rPr>
                            <m:t>𝑝</m:t>
                          </m:r>
                        </m:e>
                        <m:sub>
                          <m:r>
                            <a:rPr lang="en-US" altLang="zh-CN" sz="2800" b="0" i="1" dirty="0" smtClean="0">
                              <a:solidFill>
                                <a:srgbClr val="094162"/>
                              </a:solidFill>
                              <a:latin typeface="Cambria Math" charset="0"/>
                            </a:rPr>
                            <m:t>𝑚</m:t>
                          </m:r>
                        </m:sub>
                      </m:sSub>
                      <m:d>
                        <m:dPr>
                          <m:ctrlPr>
                            <a:rPr lang="zh-CN" altLang="zh-CN" sz="2800" i="1" dirty="0">
                              <a:solidFill>
                                <a:srgbClr val="094162"/>
                              </a:solidFill>
                              <a:latin typeface="Cambria Math" panose="02040503050406030204" pitchFamily="18" charset="0"/>
                            </a:rPr>
                          </m:ctrlPr>
                        </m:dPr>
                        <m:e>
                          <m:r>
                            <a:rPr lang="en-US" altLang="zh-CN" sz="2800" b="1" i="1" dirty="0">
                              <a:solidFill>
                                <a:srgbClr val="094162"/>
                              </a:solidFill>
                              <a:latin typeface="Cambria Math" charset="0"/>
                            </a:rPr>
                            <m:t>𝒙</m:t>
                          </m:r>
                        </m:e>
                      </m:d>
                      <m:r>
                        <a:rPr lang="en-US" altLang="zh-CN" sz="2800" b="1" i="1" dirty="0">
                          <a:solidFill>
                            <a:srgbClr val="094162"/>
                          </a:solidFill>
                          <a:latin typeface="Cambria Math" charset="0"/>
                        </a:rPr>
                        <m:t>=</m:t>
                      </m:r>
                      <m:f>
                        <m:fPr>
                          <m:ctrlPr>
                            <a:rPr lang="bg-BG" altLang="zh-CN" sz="2800" b="1" i="1" dirty="0">
                              <a:solidFill>
                                <a:srgbClr val="094162"/>
                              </a:solidFill>
                              <a:latin typeface="Cambria Math" panose="02040503050406030204" pitchFamily="18" charset="0"/>
                            </a:rPr>
                          </m:ctrlPr>
                        </m:fPr>
                        <m:num>
                          <m:r>
                            <m:rPr>
                              <m:sty m:val="p"/>
                            </m:rPr>
                            <a:rPr lang="en-US" altLang="zh-CN" sz="2800" dirty="0">
                              <a:solidFill>
                                <a:srgbClr val="094162"/>
                              </a:solidFill>
                              <a:latin typeface="Cambria Math" charset="0"/>
                            </a:rPr>
                            <m:t>exp</m:t>
                          </m:r>
                          <m:d>
                            <m:dPr>
                              <m:ctrlPr>
                                <a:rPr lang="zh-CN" altLang="zh-CN" sz="2800" i="1" dirty="0">
                                  <a:solidFill>
                                    <a:srgbClr val="094162"/>
                                  </a:solidFill>
                                  <a:latin typeface="Cambria Math" panose="02040503050406030204" pitchFamily="18" charset="0"/>
                                </a:rPr>
                              </m:ctrlPr>
                            </m:dPr>
                            <m:e>
                              <m:sSub>
                                <m:sSubPr>
                                  <m:ctrlPr>
                                    <a:rPr lang="en-US" altLang="zh-CN" sz="2800" i="1" dirty="0">
                                      <a:solidFill>
                                        <a:srgbClr val="094162"/>
                                      </a:solidFill>
                                      <a:latin typeface="Cambria Math" panose="02040503050406030204" pitchFamily="18" charset="0"/>
                                    </a:rPr>
                                  </m:ctrlPr>
                                </m:sSubPr>
                                <m:e>
                                  <m:r>
                                    <a:rPr lang="en-US" altLang="zh-CN" sz="2800" i="1" dirty="0">
                                      <a:solidFill>
                                        <a:srgbClr val="094162"/>
                                      </a:solidFill>
                                      <a:latin typeface="Cambria Math" charset="0"/>
                                    </a:rPr>
                                    <m:t>𝑓</m:t>
                                  </m:r>
                                </m:e>
                                <m:sub>
                                  <m:r>
                                    <a:rPr lang="en-US" altLang="zh-CN" sz="2800" b="0" i="1" dirty="0" smtClean="0">
                                      <a:solidFill>
                                        <a:srgbClr val="094162"/>
                                      </a:solidFill>
                                      <a:latin typeface="Cambria Math" charset="0"/>
                                    </a:rPr>
                                    <m:t>𝑚</m:t>
                                  </m:r>
                                </m:sub>
                              </m:sSub>
                              <m:d>
                                <m:dPr>
                                  <m:ctrlPr>
                                    <a:rPr lang="zh-CN" altLang="zh-CN" sz="2800" i="1" dirty="0">
                                      <a:solidFill>
                                        <a:srgbClr val="094162"/>
                                      </a:solidFill>
                                      <a:latin typeface="Cambria Math" panose="02040503050406030204" pitchFamily="18" charset="0"/>
                                    </a:rPr>
                                  </m:ctrlPr>
                                </m:dPr>
                                <m:e>
                                  <m:r>
                                    <a:rPr lang="en-US" altLang="zh-CN" sz="2800" b="1" i="1" dirty="0">
                                      <a:solidFill>
                                        <a:srgbClr val="094162"/>
                                      </a:solidFill>
                                      <a:latin typeface="Cambria Math" charset="0"/>
                                    </a:rPr>
                                    <m:t>𝒙</m:t>
                                  </m:r>
                                </m:e>
                              </m:d>
                            </m:e>
                          </m:d>
                        </m:num>
                        <m:den>
                          <m:nary>
                            <m:naryPr>
                              <m:chr m:val="∑"/>
                              <m:limLoc m:val="subSup"/>
                              <m:ctrlPr>
                                <a:rPr lang="is-IS" altLang="zh-CN" sz="2800" i="1" dirty="0">
                                  <a:solidFill>
                                    <a:srgbClr val="094162"/>
                                  </a:solidFill>
                                  <a:latin typeface="Cambria Math" panose="02040503050406030204" pitchFamily="18" charset="0"/>
                                </a:rPr>
                              </m:ctrlPr>
                            </m:naryPr>
                            <m:sub>
                              <m:r>
                                <a:rPr lang="en-US" altLang="zh-CN" sz="2800" b="0" i="1" dirty="0" smtClean="0">
                                  <a:solidFill>
                                    <a:srgbClr val="094162"/>
                                  </a:solidFill>
                                  <a:latin typeface="Cambria Math" charset="0"/>
                                </a:rPr>
                                <m:t>𝑘</m:t>
                              </m:r>
                              <m:r>
                                <a:rPr lang="en-US" altLang="zh-CN" sz="2800" i="1" dirty="0">
                                  <a:solidFill>
                                    <a:srgbClr val="094162"/>
                                  </a:solidFill>
                                  <a:latin typeface="Cambria Math" charset="0"/>
                                </a:rPr>
                                <m:t>=1</m:t>
                              </m:r>
                            </m:sub>
                            <m:sup>
                              <m:r>
                                <a:rPr lang="en-US" altLang="zh-CN" sz="2800" b="0" i="1" dirty="0" smtClean="0">
                                  <a:solidFill>
                                    <a:srgbClr val="094162"/>
                                  </a:solidFill>
                                  <a:latin typeface="Cambria Math" charset="0"/>
                                </a:rPr>
                                <m:t>𝐾</m:t>
                              </m:r>
                            </m:sup>
                            <m:e>
                              <m:r>
                                <m:rPr>
                                  <m:sty m:val="p"/>
                                </m:rPr>
                                <a:rPr lang="en-US" altLang="zh-CN" sz="2800" dirty="0">
                                  <a:solidFill>
                                    <a:srgbClr val="094162"/>
                                  </a:solidFill>
                                  <a:latin typeface="Cambria Math" charset="0"/>
                                </a:rPr>
                                <m:t>exp</m:t>
                              </m:r>
                              <m:d>
                                <m:dPr>
                                  <m:ctrlPr>
                                    <a:rPr lang="zh-CN" altLang="zh-CN" sz="2800" i="1" dirty="0">
                                      <a:solidFill>
                                        <a:srgbClr val="094162"/>
                                      </a:solidFill>
                                      <a:latin typeface="Cambria Math" panose="02040503050406030204" pitchFamily="18" charset="0"/>
                                    </a:rPr>
                                  </m:ctrlPr>
                                </m:dPr>
                                <m:e>
                                  <m:sSub>
                                    <m:sSubPr>
                                      <m:ctrlPr>
                                        <a:rPr lang="en-US" altLang="zh-CN" sz="2800" i="1" dirty="0" smtClean="0">
                                          <a:solidFill>
                                            <a:srgbClr val="094162"/>
                                          </a:solidFill>
                                          <a:latin typeface="Cambria Math" panose="02040503050406030204" pitchFamily="18" charset="0"/>
                                        </a:rPr>
                                      </m:ctrlPr>
                                    </m:sSubPr>
                                    <m:e>
                                      <m:r>
                                        <a:rPr lang="en-US" altLang="zh-CN" sz="2800" i="1" dirty="0">
                                          <a:solidFill>
                                            <a:srgbClr val="094162"/>
                                          </a:solidFill>
                                          <a:latin typeface="Cambria Math" charset="0"/>
                                        </a:rPr>
                                        <m:t>𝑓</m:t>
                                      </m:r>
                                    </m:e>
                                    <m:sub>
                                      <m:r>
                                        <a:rPr lang="en-US" altLang="zh-CN" sz="2800" b="0" i="1" dirty="0" smtClean="0">
                                          <a:solidFill>
                                            <a:srgbClr val="094162"/>
                                          </a:solidFill>
                                          <a:latin typeface="Cambria Math" charset="0"/>
                                        </a:rPr>
                                        <m:t>𝑘</m:t>
                                      </m:r>
                                    </m:sub>
                                  </m:sSub>
                                  <m:d>
                                    <m:dPr>
                                      <m:ctrlPr>
                                        <a:rPr lang="zh-CN" altLang="zh-CN" sz="2800" i="1" dirty="0">
                                          <a:solidFill>
                                            <a:srgbClr val="094162"/>
                                          </a:solidFill>
                                          <a:latin typeface="Cambria Math" panose="02040503050406030204" pitchFamily="18" charset="0"/>
                                        </a:rPr>
                                      </m:ctrlPr>
                                    </m:dPr>
                                    <m:e>
                                      <m:r>
                                        <a:rPr lang="en-US" altLang="zh-CN" sz="2800" b="1" i="1" dirty="0">
                                          <a:solidFill>
                                            <a:srgbClr val="094162"/>
                                          </a:solidFill>
                                          <a:latin typeface="Cambria Math" charset="0"/>
                                        </a:rPr>
                                        <m:t>𝒙</m:t>
                                      </m:r>
                                    </m:e>
                                  </m:d>
                                </m:e>
                              </m:d>
                            </m:e>
                          </m:nary>
                        </m:den>
                      </m:f>
                    </m:oMath>
                  </m:oMathPara>
                </a14:m>
                <a:endParaRPr lang="zh-CN" altLang="en-US" sz="2800" dirty="0">
                  <a:solidFill>
                    <a:srgbClr val="094162"/>
                  </a:solidFill>
                </a:endParaRPr>
              </a:p>
            </p:txBody>
          </p:sp>
        </mc:Choice>
        <mc:Fallback xmlns="">
          <p:sp>
            <p:nvSpPr>
              <p:cNvPr id="7" name="文本框 6">
                <a:extLst>
                  <a:ext uri="{FF2B5EF4-FFF2-40B4-BE49-F238E27FC236}">
                    <a16:creationId xmlns:a16="http://schemas.microsoft.com/office/drawing/2014/main" id="{31AD5EE1-6142-BE9D-D927-BD1A1667AC8D}"/>
                  </a:ext>
                </a:extLst>
              </p:cNvPr>
              <p:cNvSpPr txBox="1">
                <a:spLocks noRot="1" noChangeAspect="1" noMove="1" noResize="1" noEditPoints="1" noAdjustHandles="1" noChangeArrowheads="1" noChangeShapeType="1" noTextEdit="1"/>
              </p:cNvSpPr>
              <p:nvPr/>
            </p:nvSpPr>
            <p:spPr>
              <a:xfrm>
                <a:off x="0" y="2862484"/>
                <a:ext cx="6182138" cy="1126975"/>
              </a:xfrm>
              <a:prstGeom prst="rect">
                <a:avLst/>
              </a:prstGeom>
              <a:blipFill>
                <a:blip r:embed="rId6"/>
                <a:stretch>
                  <a:fillRect t="-10112" b="-887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4632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logitBoost</a:t>
            </a:r>
            <a:r>
              <a:rPr lang="en-US" altLang="zh-CN" dirty="0" err="1"/>
              <a:t>ing</a:t>
            </a:r>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443511" y="782781"/>
                <a:ext cx="4384149"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i="1" smtClean="0">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r>
                            <a:rPr kumimoji="1" lang="en-US" altLang="zh-CN" sz="2800" i="1" dirty="0">
                              <a:solidFill>
                                <a:srgbClr val="09405E"/>
                              </a:solidFill>
                              <a:latin typeface="Cambria Math" charset="0"/>
                              <a:ea typeface="Cambria Math" charset="0"/>
                              <a:cs typeface="Cambria Math" charset="0"/>
                            </a:rPr>
                            <m:t>𝐿</m:t>
                          </m:r>
                          <m:d>
                            <m:dPr>
                              <m:ctrlPr>
                                <a:rPr kumimoji="1" lang="en-US" altLang="zh-CN" sz="2800" i="1" dirty="0">
                                  <a:solidFill>
                                    <a:srgbClr val="09405E"/>
                                  </a:solidFill>
                                  <a:latin typeface="Cambria Math" panose="02040503050406030204" pitchFamily="18" charset="0"/>
                                </a:rPr>
                              </m:ctrlPr>
                            </m:dPr>
                            <m:e>
                              <m:r>
                                <a:rPr lang="en-US" altLang="zh-CN" sz="2800" b="1" i="1" dirty="0" smtClean="0">
                                  <a:solidFill>
                                    <a:srgbClr val="09405E"/>
                                  </a:solidFill>
                                  <a:latin typeface="Cambria Math" charset="0"/>
                                </a:rPr>
                                <m:t>𝒇</m:t>
                              </m:r>
                              <m:d>
                                <m:dPr>
                                  <m:ctrlPr>
                                    <a:rPr lang="mr-IN" altLang="zh-CN" sz="2800" i="1">
                                      <a:solidFill>
                                        <a:srgbClr val="09405E"/>
                                      </a:solidFill>
                                      <a:latin typeface="Cambria Math" panose="02040503050406030204" pitchFamily="18" charset="0"/>
                                    </a:rPr>
                                  </m:ctrlPr>
                                </m:dPr>
                                <m:e>
                                  <m:r>
                                    <a:rPr lang="en-US" altLang="zh-CN" sz="2800" b="1" i="1">
                                      <a:solidFill>
                                        <a:srgbClr val="09405E"/>
                                      </a:solidFill>
                                      <a:latin typeface="Cambria Math" charset="0"/>
                                    </a:rPr>
                                    <m:t>𝒙</m:t>
                                  </m:r>
                                </m:e>
                              </m:d>
                              <m:r>
                                <a:rPr lang="en-US" altLang="zh-CN" sz="2800" i="1">
                                  <a:solidFill>
                                    <a:srgbClr val="09405E"/>
                                  </a:solidFill>
                                  <a:latin typeface="Cambria Math" charset="0"/>
                                </a:rPr>
                                <m:t>,</m:t>
                              </m:r>
                              <m:r>
                                <a:rPr lang="en-US" altLang="zh-CN" sz="2800" i="1">
                                  <a:solidFill>
                                    <a:srgbClr val="09405E"/>
                                  </a:solidFill>
                                  <a:latin typeface="Cambria Math" charset="0"/>
                                </a:rPr>
                                <m:t>𝑦</m:t>
                              </m:r>
                            </m:e>
                          </m:d>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en>
                      </m:f>
                      <m:r>
                        <a:rPr lang="en-US" altLang="zh-CN" sz="2800" i="1" dirty="0">
                          <a:solidFill>
                            <a:srgbClr val="09405E"/>
                          </a:solidFill>
                          <a:latin typeface="Cambria Math" charset="0"/>
                        </a:rPr>
                        <m:t>=−</m:t>
                      </m:r>
                      <m:nary>
                        <m:naryPr>
                          <m:chr m:val="∑"/>
                          <m:ctrlPr>
                            <a:rPr lang="is-IS" altLang="zh-CN" sz="2800" i="1" dirty="0">
                              <a:solidFill>
                                <a:srgbClr val="09405E"/>
                              </a:solidFill>
                              <a:latin typeface="Cambria Math" panose="02040503050406030204" pitchFamily="18" charset="0"/>
                            </a:rPr>
                          </m:ctrlPr>
                        </m:naryPr>
                        <m:sub>
                          <m:r>
                            <a:rPr lang="en-US" altLang="zh-CN" sz="2800" b="0" i="1" dirty="0" smtClean="0">
                              <a:solidFill>
                                <a:srgbClr val="09405E"/>
                              </a:solidFill>
                              <a:latin typeface="Cambria Math" charset="0"/>
                            </a:rPr>
                            <m:t>𝑘</m:t>
                          </m:r>
                          <m:r>
                            <a:rPr lang="en-US" altLang="zh-CN" sz="2800" i="1" dirty="0">
                              <a:solidFill>
                                <a:srgbClr val="09405E"/>
                              </a:solidFill>
                              <a:latin typeface="Cambria Math" charset="0"/>
                            </a:rPr>
                            <m:t>=1</m:t>
                          </m:r>
                        </m:sub>
                        <m:sup>
                          <m:r>
                            <a:rPr lang="en-US" altLang="zh-CN" sz="2800" b="0" i="1" dirty="0" smtClean="0">
                              <a:solidFill>
                                <a:srgbClr val="09405E"/>
                              </a:solidFill>
                              <a:latin typeface="Cambria Math" charset="0"/>
                            </a:rPr>
                            <m:t>𝐾</m:t>
                          </m:r>
                        </m:sup>
                        <m:e>
                          <m:f>
                            <m:fPr>
                              <m:ctrlPr>
                                <a:rPr lang="mr-IN" altLang="zh-CN" sz="2800" i="1">
                                  <a:solidFill>
                                    <a:srgbClr val="09405E"/>
                                  </a:solidFill>
                                  <a:latin typeface="Cambria Math" panose="02040503050406030204" pitchFamily="18" charset="0"/>
                                </a:rPr>
                              </m:ctrlPr>
                            </m:fPr>
                            <m:num>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b="0" i="1" smtClean="0">
                                      <a:solidFill>
                                        <a:srgbClr val="09405E"/>
                                      </a:solidFill>
                                      <a:latin typeface="Cambria Math" charset="0"/>
                                    </a:rPr>
                                    <m:t>𝑘</m:t>
                                  </m:r>
                                </m:sub>
                              </m:sSub>
                            </m:num>
                            <m:den>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b="0" i="1" smtClean="0">
                                      <a:solidFill>
                                        <a:srgbClr val="09405E"/>
                                      </a:solidFill>
                                      <a:latin typeface="Cambria Math" charset="0"/>
                                    </a:rPr>
                                    <m:t>𝑘</m:t>
                                  </m:r>
                                </m:sub>
                              </m:sSub>
                            </m:den>
                          </m:f>
                          <m:f>
                            <m:fPr>
                              <m:ctrlPr>
                                <a:rPr lang="mr-IN" altLang="zh-CN" sz="2800" i="1">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b="0" i="1" smtClean="0">
                                      <a:solidFill>
                                        <a:srgbClr val="09405E"/>
                                      </a:solidFill>
                                      <a:latin typeface="Cambria Math" charset="0"/>
                                    </a:rPr>
                                    <m:t>𝑘</m:t>
                                  </m:r>
                                </m:sub>
                              </m:sSub>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en>
                          </m:f>
                        </m:e>
                      </m:nary>
                    </m:oMath>
                  </m:oMathPara>
                </a14:m>
                <a:endParaRPr lang="zh-CN" altLang="en-US" sz="28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443511" y="782781"/>
                <a:ext cx="4384149" cy="1303883"/>
              </a:xfrm>
              <a:prstGeom prst="rect">
                <a:avLst/>
              </a:prstGeom>
              <a:blipFill>
                <a:blip r:embed="rId2"/>
                <a:stretch>
                  <a:fillRect t="-100962" b="-15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86631" y="2701671"/>
                <a:ext cx="5021503" cy="1285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i="1" smtClean="0">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sSub>
                            <m:sSubPr>
                              <m:ctrlPr>
                                <a:rPr lang="en-US" altLang="zh-CN" sz="2800" i="1" smtClean="0">
                                  <a:solidFill>
                                    <a:srgbClr val="7030A0"/>
                                  </a:solidFill>
                                  <a:latin typeface="Cambria Math" panose="02040503050406030204" pitchFamily="18" charset="0"/>
                                </a:rPr>
                              </m:ctrlPr>
                            </m:sSubPr>
                            <m:e>
                              <m:r>
                                <a:rPr lang="en-US" altLang="zh-CN" sz="2800" i="1">
                                  <a:solidFill>
                                    <a:srgbClr val="7030A0"/>
                                  </a:solidFill>
                                  <a:latin typeface="Cambria Math" charset="0"/>
                                </a:rPr>
                                <m:t>𝑝</m:t>
                              </m:r>
                            </m:e>
                            <m:sub>
                              <m:r>
                                <a:rPr lang="en-US" altLang="zh-CN" sz="2800" b="0" i="1" smtClean="0">
                                  <a:solidFill>
                                    <a:srgbClr val="7030A0"/>
                                  </a:solidFill>
                                  <a:latin typeface="Cambria Math" charset="0"/>
                                </a:rPr>
                                <m:t>𝑚</m:t>
                              </m:r>
                            </m:sub>
                          </m:sSub>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en>
                      </m:f>
                      <m:r>
                        <a:rPr lang="en-US" altLang="zh-CN" sz="2800" b="0" i="1" dirty="0" smtClean="0">
                          <a:solidFill>
                            <a:srgbClr val="09405E"/>
                          </a:solidFill>
                          <a:latin typeface="Cambria Math" charset="0"/>
                        </a:rPr>
                        <m:t>=</m:t>
                      </m:r>
                      <m:f>
                        <m:fPr>
                          <m:ctrlPr>
                            <a:rPr lang="mr-IN" altLang="zh-CN" sz="2800" i="1">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𝑚</m:t>
                              </m:r>
                            </m:sub>
                          </m:sSub>
                        </m:den>
                      </m:f>
                      <m:d>
                        <m:dPr>
                          <m:ctrlPr>
                            <a:rPr lang="is-IS" altLang="zh-CN" sz="2800" i="1" dirty="0" smtClean="0">
                              <a:solidFill>
                                <a:srgbClr val="09405E"/>
                              </a:solidFill>
                              <a:latin typeface="Cambria Math" panose="02040503050406030204" pitchFamily="18" charset="0"/>
                            </a:rPr>
                          </m:ctrlPr>
                        </m:dPr>
                        <m:e>
                          <m:f>
                            <m:fPr>
                              <m:ctrlPr>
                                <a:rPr lang="bg-BG" altLang="zh-CN" sz="2800" b="1" i="1" dirty="0" smtClean="0">
                                  <a:solidFill>
                                    <a:srgbClr val="7030A0"/>
                                  </a:solidFill>
                                  <a:latin typeface="Cambria Math" panose="02040503050406030204" pitchFamily="18" charset="0"/>
                                </a:rPr>
                              </m:ctrlPr>
                            </m:fPr>
                            <m:num>
                              <m:r>
                                <m:rPr>
                                  <m:sty m:val="p"/>
                                </m:rPr>
                                <a:rPr lang="en-US" altLang="zh-CN" sz="2800" dirty="0">
                                  <a:solidFill>
                                    <a:srgbClr val="7030A0"/>
                                  </a:solidFill>
                                  <a:latin typeface="Cambria Math" charset="0"/>
                                </a:rPr>
                                <m:t>exp</m:t>
                              </m:r>
                              <m:d>
                                <m:dPr>
                                  <m:ctrlPr>
                                    <a:rPr lang="zh-CN" altLang="zh-CN" sz="2800" i="1" dirty="0">
                                      <a:solidFill>
                                        <a:srgbClr val="7030A0"/>
                                      </a:solidFill>
                                      <a:latin typeface="Cambria Math" panose="02040503050406030204" pitchFamily="18" charset="0"/>
                                    </a:rPr>
                                  </m:ctrlPr>
                                </m:dPr>
                                <m:e>
                                  <m:sSub>
                                    <m:sSubPr>
                                      <m:ctrlPr>
                                        <a:rPr lang="en-US" altLang="zh-CN" sz="2800" i="1" dirty="0">
                                          <a:solidFill>
                                            <a:srgbClr val="7030A0"/>
                                          </a:solidFill>
                                          <a:latin typeface="Cambria Math" panose="02040503050406030204" pitchFamily="18" charset="0"/>
                                        </a:rPr>
                                      </m:ctrlPr>
                                    </m:sSubPr>
                                    <m:e>
                                      <m:r>
                                        <a:rPr lang="en-US" altLang="zh-CN" sz="2800" i="1" dirty="0">
                                          <a:solidFill>
                                            <a:srgbClr val="7030A0"/>
                                          </a:solidFill>
                                          <a:latin typeface="Cambria Math" charset="0"/>
                                        </a:rPr>
                                        <m:t>𝑓</m:t>
                                      </m:r>
                                    </m:e>
                                    <m:sub>
                                      <m:r>
                                        <a:rPr lang="en-US" altLang="zh-CN" sz="2800" b="0" i="1" dirty="0" smtClean="0">
                                          <a:solidFill>
                                            <a:srgbClr val="7030A0"/>
                                          </a:solidFill>
                                          <a:latin typeface="Cambria Math" charset="0"/>
                                        </a:rPr>
                                        <m:t>𝑚</m:t>
                                      </m:r>
                                    </m:sub>
                                  </m:sSub>
                                  <m:d>
                                    <m:dPr>
                                      <m:ctrlPr>
                                        <a:rPr lang="zh-CN" altLang="zh-CN" sz="2800" i="1" dirty="0">
                                          <a:solidFill>
                                            <a:srgbClr val="7030A0"/>
                                          </a:solidFill>
                                          <a:latin typeface="Cambria Math" panose="02040503050406030204" pitchFamily="18" charset="0"/>
                                        </a:rPr>
                                      </m:ctrlPr>
                                    </m:dPr>
                                    <m:e>
                                      <m:r>
                                        <a:rPr lang="en-US" altLang="zh-CN" sz="2800" b="1" i="1" dirty="0">
                                          <a:solidFill>
                                            <a:srgbClr val="7030A0"/>
                                          </a:solidFill>
                                          <a:latin typeface="Cambria Math" charset="0"/>
                                        </a:rPr>
                                        <m:t>𝒙</m:t>
                                      </m:r>
                                    </m:e>
                                  </m:d>
                                </m:e>
                              </m:d>
                            </m:num>
                            <m:den>
                              <m:nary>
                                <m:naryPr>
                                  <m:chr m:val="∑"/>
                                  <m:limLoc m:val="subSup"/>
                                  <m:ctrlPr>
                                    <a:rPr lang="is-IS" altLang="zh-CN" sz="2800" i="1" dirty="0">
                                      <a:solidFill>
                                        <a:srgbClr val="7030A0"/>
                                      </a:solidFill>
                                      <a:latin typeface="Cambria Math" panose="02040503050406030204" pitchFamily="18" charset="0"/>
                                    </a:rPr>
                                  </m:ctrlPr>
                                </m:naryPr>
                                <m:sub>
                                  <m:r>
                                    <m:rPr>
                                      <m:brk m:alnAt="1"/>
                                    </m:rPr>
                                    <a:rPr lang="en-US" altLang="zh-CN" sz="2800" b="0" i="1" dirty="0" smtClean="0">
                                      <a:solidFill>
                                        <a:srgbClr val="7030A0"/>
                                      </a:solidFill>
                                      <a:latin typeface="Cambria Math" charset="0"/>
                                    </a:rPr>
                                    <m:t>𝑗</m:t>
                                  </m:r>
                                  <m:r>
                                    <a:rPr lang="en-US" altLang="zh-CN" sz="2800" i="1" dirty="0">
                                      <a:solidFill>
                                        <a:srgbClr val="7030A0"/>
                                      </a:solidFill>
                                      <a:latin typeface="Cambria Math" charset="0"/>
                                    </a:rPr>
                                    <m:t>=1</m:t>
                                  </m:r>
                                </m:sub>
                                <m:sup>
                                  <m:r>
                                    <a:rPr lang="en-US" altLang="zh-CN" sz="2800" b="0" i="1" dirty="0" smtClean="0">
                                      <a:solidFill>
                                        <a:srgbClr val="7030A0"/>
                                      </a:solidFill>
                                      <a:latin typeface="Cambria Math" charset="0"/>
                                    </a:rPr>
                                    <m:t>𝐾</m:t>
                                  </m:r>
                                </m:sup>
                                <m:e>
                                  <m:r>
                                    <m:rPr>
                                      <m:sty m:val="p"/>
                                    </m:rPr>
                                    <a:rPr lang="en-US" altLang="zh-CN" sz="2800" dirty="0">
                                      <a:solidFill>
                                        <a:srgbClr val="7030A0"/>
                                      </a:solidFill>
                                      <a:latin typeface="Cambria Math" charset="0"/>
                                    </a:rPr>
                                    <m:t>exp</m:t>
                                  </m:r>
                                  <m:d>
                                    <m:dPr>
                                      <m:ctrlPr>
                                        <a:rPr lang="zh-CN" altLang="zh-CN" sz="2800" i="1" dirty="0">
                                          <a:solidFill>
                                            <a:srgbClr val="7030A0"/>
                                          </a:solidFill>
                                          <a:latin typeface="Cambria Math" panose="02040503050406030204" pitchFamily="18" charset="0"/>
                                        </a:rPr>
                                      </m:ctrlPr>
                                    </m:dPr>
                                    <m:e>
                                      <m:sSub>
                                        <m:sSubPr>
                                          <m:ctrlPr>
                                            <a:rPr lang="en-US" altLang="zh-CN" sz="2800" i="1" dirty="0">
                                              <a:solidFill>
                                                <a:srgbClr val="7030A0"/>
                                              </a:solidFill>
                                              <a:latin typeface="Cambria Math" panose="02040503050406030204" pitchFamily="18" charset="0"/>
                                            </a:rPr>
                                          </m:ctrlPr>
                                        </m:sSubPr>
                                        <m:e>
                                          <m:r>
                                            <a:rPr lang="en-US" altLang="zh-CN" sz="2800" i="1" dirty="0">
                                              <a:solidFill>
                                                <a:srgbClr val="7030A0"/>
                                              </a:solidFill>
                                              <a:latin typeface="Cambria Math" charset="0"/>
                                            </a:rPr>
                                            <m:t>𝑓</m:t>
                                          </m:r>
                                        </m:e>
                                        <m:sub>
                                          <m:r>
                                            <a:rPr lang="en-US" altLang="zh-CN" sz="2800" b="0" i="1" dirty="0" smtClean="0">
                                              <a:solidFill>
                                                <a:srgbClr val="7030A0"/>
                                              </a:solidFill>
                                              <a:latin typeface="Cambria Math" charset="0"/>
                                            </a:rPr>
                                            <m:t>𝑗</m:t>
                                          </m:r>
                                        </m:sub>
                                      </m:sSub>
                                      <m:d>
                                        <m:dPr>
                                          <m:ctrlPr>
                                            <a:rPr lang="zh-CN" altLang="zh-CN" sz="2800" i="1" dirty="0">
                                              <a:solidFill>
                                                <a:srgbClr val="7030A0"/>
                                              </a:solidFill>
                                              <a:latin typeface="Cambria Math" panose="02040503050406030204" pitchFamily="18" charset="0"/>
                                            </a:rPr>
                                          </m:ctrlPr>
                                        </m:dPr>
                                        <m:e>
                                          <m:r>
                                            <a:rPr lang="en-US" altLang="zh-CN" sz="2800" b="1" i="1" dirty="0">
                                              <a:solidFill>
                                                <a:srgbClr val="7030A0"/>
                                              </a:solidFill>
                                              <a:latin typeface="Cambria Math" charset="0"/>
                                            </a:rPr>
                                            <m:t>𝒙</m:t>
                                          </m:r>
                                        </m:e>
                                      </m:d>
                                    </m:e>
                                  </m:d>
                                </m:e>
                              </m:nary>
                            </m:den>
                          </m:f>
                        </m:e>
                      </m:d>
                    </m:oMath>
                  </m:oMathPara>
                </a14:m>
                <a:endParaRPr lang="zh-CN" altLang="en-US" sz="2400" dirty="0">
                  <a:solidFill>
                    <a:srgbClr val="09405E"/>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86631" y="2701671"/>
                <a:ext cx="5021503" cy="1285480"/>
              </a:xfrm>
              <a:prstGeom prst="rect">
                <a:avLst/>
              </a:prstGeom>
              <a:blipFill>
                <a:blip r:embed="rId3"/>
                <a:stretch>
                  <a:fillRect t="-1961" b="-70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86631" y="2070372"/>
                <a:ext cx="2245936" cy="523220"/>
              </a:xfrm>
              <a:prstGeom prst="rect">
                <a:avLst/>
              </a:prstGeom>
              <a:noFill/>
            </p:spPr>
            <p:txBody>
              <a:bodyPr wrap="none" rtlCol="0">
                <a:spAutoFit/>
              </a:bodyPr>
              <a:lstStyle/>
              <a:p>
                <a:r>
                  <a:rPr kumimoji="1" lang="zh-CN" altLang="en-US" sz="2800" dirty="0">
                    <a:solidFill>
                      <a:srgbClr val="09405E"/>
                    </a:solidFill>
                    <a:latin typeface="Microsoft YaHei" charset="-122"/>
                    <a:ea typeface="Microsoft YaHei" charset="-122"/>
                    <a:cs typeface="Microsoft YaHei" charset="-122"/>
                  </a:rPr>
                  <a:t>当</a:t>
                </a:r>
                <a14:m>
                  <m:oMath xmlns:m="http://schemas.openxmlformats.org/officeDocument/2006/math">
                    <m:r>
                      <a:rPr kumimoji="1" lang="en-US" altLang="zh-CN" sz="2800" b="0" i="1" smtClean="0">
                        <a:solidFill>
                          <a:srgbClr val="09405E"/>
                        </a:solidFill>
                        <a:latin typeface="Cambria Math" charset="0"/>
                        <a:ea typeface="Microsoft YaHei" charset="-122"/>
                        <a:cs typeface="Microsoft YaHei" charset="-122"/>
                      </a:rPr>
                      <m:t>𝑘</m:t>
                    </m:r>
                    <m:r>
                      <a:rPr kumimoji="1" lang="en-US" altLang="zh-CN" sz="2800" b="0" i="1" smtClean="0">
                        <a:solidFill>
                          <a:srgbClr val="09405E"/>
                        </a:solidFill>
                        <a:latin typeface="Cambria Math" charset="0"/>
                        <a:ea typeface="Microsoft YaHei" charset="-122"/>
                        <a:cs typeface="Microsoft YaHei" charset="-122"/>
                      </a:rPr>
                      <m:t>=</m:t>
                    </m:r>
                    <m:r>
                      <a:rPr kumimoji="1" lang="en-US" altLang="zh-CN" sz="2800" b="0" i="1" smtClean="0">
                        <a:solidFill>
                          <a:srgbClr val="09405E"/>
                        </a:solidFill>
                        <a:latin typeface="Cambria Math" charset="0"/>
                        <a:ea typeface="Microsoft YaHei" charset="-122"/>
                        <a:cs typeface="Microsoft YaHei" charset="-122"/>
                      </a:rPr>
                      <m:t>𝑚</m:t>
                    </m:r>
                  </m:oMath>
                </a14:m>
                <a:r>
                  <a:rPr kumimoji="1" lang="zh-CN" altLang="en-US" sz="2800" dirty="0">
                    <a:solidFill>
                      <a:srgbClr val="09405E"/>
                    </a:solidFill>
                    <a:latin typeface="Microsoft YaHei" charset="-122"/>
                    <a:ea typeface="Microsoft YaHei" charset="-122"/>
                    <a:cs typeface="Microsoft YaHei" charset="-122"/>
                  </a:rPr>
                  <a:t>时，</a:t>
                </a:r>
              </a:p>
            </p:txBody>
          </p:sp>
        </mc:Choice>
        <mc:Fallback xmlns="">
          <p:sp>
            <p:nvSpPr>
              <p:cNvPr id="10" name="文本框 9"/>
              <p:cNvSpPr txBox="1">
                <a:spLocks noRot="1" noChangeAspect="1" noMove="1" noResize="1" noEditPoints="1" noAdjustHandles="1" noChangeArrowheads="1" noChangeShapeType="1" noTextEdit="1"/>
              </p:cNvSpPr>
              <p:nvPr/>
            </p:nvSpPr>
            <p:spPr>
              <a:xfrm>
                <a:off x="286631" y="2070372"/>
                <a:ext cx="2245936" cy="523220"/>
              </a:xfrm>
              <a:prstGeom prst="rect">
                <a:avLst/>
              </a:prstGeom>
              <a:blipFill>
                <a:blip r:embed="rId4"/>
                <a:stretch>
                  <a:fillRect l="-5618" t="-14286" r="-4494" b="-309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168676" y="5991617"/>
                <a:ext cx="24598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solidFill>
                            <a:srgbClr val="09405E"/>
                          </a:solidFill>
                          <a:latin typeface="Cambria Math" charset="0"/>
                        </a:rPr>
                        <m:t>=</m:t>
                      </m:r>
                      <m:sSub>
                        <m:sSubPr>
                          <m:ctrlPr>
                            <a:rPr lang="en-US" altLang="zh-CN" sz="2800" i="1" smtClean="0">
                              <a:solidFill>
                                <a:srgbClr val="C00000"/>
                              </a:solidFill>
                              <a:latin typeface="Cambria Math" panose="02040503050406030204" pitchFamily="18" charset="0"/>
                            </a:rPr>
                          </m:ctrlPr>
                        </m:sSubPr>
                        <m:e>
                          <m:r>
                            <a:rPr lang="en-US" altLang="zh-CN" sz="2800" i="1">
                              <a:solidFill>
                                <a:srgbClr val="C00000"/>
                              </a:solidFill>
                              <a:latin typeface="Cambria Math" charset="0"/>
                            </a:rPr>
                            <m:t>𝑝</m:t>
                          </m:r>
                        </m:e>
                        <m:sub>
                          <m:r>
                            <a:rPr lang="en-US" altLang="zh-CN" sz="2800" i="1">
                              <a:solidFill>
                                <a:srgbClr val="C00000"/>
                              </a:solidFill>
                              <a:latin typeface="Cambria Math" charset="0"/>
                            </a:rPr>
                            <m:t>𝑚</m:t>
                          </m:r>
                        </m:sub>
                      </m:sSub>
                      <m:d>
                        <m:dPr>
                          <m:ctrlPr>
                            <a:rPr lang="is-IS" altLang="zh-CN" sz="2800" i="1" smtClean="0">
                              <a:solidFill>
                                <a:srgbClr val="C00000"/>
                              </a:solidFill>
                              <a:latin typeface="Cambria Math" panose="02040503050406030204" pitchFamily="18" charset="0"/>
                            </a:rPr>
                          </m:ctrlPr>
                        </m:dPr>
                        <m:e>
                          <m:r>
                            <a:rPr lang="en-US" altLang="zh-CN" sz="2800" b="0" i="1" smtClean="0">
                              <a:solidFill>
                                <a:srgbClr val="C00000"/>
                              </a:solidFill>
                              <a:latin typeface="Cambria Math" charset="0"/>
                            </a:rPr>
                            <m:t>1−</m:t>
                          </m:r>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𝑝</m:t>
                              </m:r>
                            </m:e>
                            <m:sub>
                              <m:r>
                                <a:rPr lang="en-US" altLang="zh-CN" sz="2800" i="1">
                                  <a:solidFill>
                                    <a:srgbClr val="C00000"/>
                                  </a:solidFill>
                                  <a:latin typeface="Cambria Math" charset="0"/>
                                </a:rPr>
                                <m:t>𝑚</m:t>
                              </m:r>
                            </m:sub>
                          </m:sSub>
                        </m:e>
                      </m:d>
                    </m:oMath>
                  </m:oMathPara>
                </a14:m>
                <a:endParaRPr lang="zh-CN" altLang="en-US" sz="2800" dirty="0">
                  <a:solidFill>
                    <a:srgbClr val="09405E"/>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168676" y="5991617"/>
                <a:ext cx="2459841" cy="52322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100368" y="4156329"/>
                <a:ext cx="8938922" cy="15401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a:solidFill>
                            <a:srgbClr val="09405E"/>
                          </a:solidFill>
                          <a:latin typeface="Cambria Math" charset="0"/>
                        </a:rPr>
                        <m:t>=</m:t>
                      </m:r>
                      <m:f>
                        <m:fPr>
                          <m:ctrlPr>
                            <a:rPr lang="bg-BG" altLang="zh-CN" sz="2800" b="1" i="1" dirty="0">
                              <a:solidFill>
                                <a:srgbClr val="09405E"/>
                              </a:solidFill>
                              <a:latin typeface="Cambria Math" panose="02040503050406030204" pitchFamily="18" charset="0"/>
                            </a:rPr>
                          </m:ctrlPr>
                        </m:fPr>
                        <m:num>
                          <m:r>
                            <m:rPr>
                              <m:sty m:val="p"/>
                            </m:rPr>
                            <a:rPr lang="en-US" altLang="zh-CN" sz="2800" dirty="0">
                              <a:solidFill>
                                <a:srgbClr val="09405E"/>
                              </a:solidFill>
                              <a:latin typeface="Cambria Math" charset="0"/>
                            </a:rPr>
                            <m:t>exp</m:t>
                          </m:r>
                          <m:d>
                            <m:dPr>
                              <m:ctrlPr>
                                <a:rPr lang="zh-CN" altLang="zh-CN" sz="2800" i="1" dirty="0">
                                  <a:solidFill>
                                    <a:srgbClr val="09405E"/>
                                  </a:solidFill>
                                  <a:latin typeface="Cambria Math" panose="02040503050406030204" pitchFamily="18" charset="0"/>
                                </a:rPr>
                              </m:ctrlPr>
                            </m:d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e>
                          </m:d>
                          <m:nary>
                            <m:naryPr>
                              <m:chr m:val="∑"/>
                              <m:limLoc m:val="subSup"/>
                              <m:ctrlPr>
                                <a:rPr lang="is-IS" altLang="zh-CN" sz="2800" i="1" dirty="0">
                                  <a:solidFill>
                                    <a:srgbClr val="09405E"/>
                                  </a:solidFill>
                                  <a:latin typeface="Cambria Math" panose="02040503050406030204" pitchFamily="18" charset="0"/>
                                </a:rPr>
                              </m:ctrlPr>
                            </m:naryPr>
                            <m:sub>
                              <m:r>
                                <m:rPr>
                                  <m:brk m:alnAt="1"/>
                                </m:rPr>
                                <a:rPr lang="en-US" altLang="zh-CN" sz="2800" i="1" dirty="0">
                                  <a:solidFill>
                                    <a:srgbClr val="09405E"/>
                                  </a:solidFill>
                                  <a:latin typeface="Cambria Math" charset="0"/>
                                </a:rPr>
                                <m:t>𝑗</m:t>
                              </m:r>
                              <m:r>
                                <a:rPr lang="en-US" altLang="zh-CN" sz="2800" i="1" dirty="0">
                                  <a:solidFill>
                                    <a:srgbClr val="09405E"/>
                                  </a:solidFill>
                                  <a:latin typeface="Cambria Math" charset="0"/>
                                </a:rPr>
                                <m:t>=1</m:t>
                              </m:r>
                            </m:sub>
                            <m:sup>
                              <m:r>
                                <a:rPr lang="en-US" altLang="zh-CN" sz="2800" i="1" dirty="0">
                                  <a:solidFill>
                                    <a:srgbClr val="09405E"/>
                                  </a:solidFill>
                                  <a:latin typeface="Cambria Math" charset="0"/>
                                </a:rPr>
                                <m:t>𝐾</m:t>
                              </m:r>
                            </m:sup>
                            <m:e>
                              <m:r>
                                <m:rPr>
                                  <m:sty m:val="p"/>
                                </m:rPr>
                                <a:rPr lang="en-US" altLang="zh-CN" sz="2800" dirty="0">
                                  <a:solidFill>
                                    <a:srgbClr val="09405E"/>
                                  </a:solidFill>
                                  <a:latin typeface="Cambria Math" charset="0"/>
                                </a:rPr>
                                <m:t>exp</m:t>
                              </m:r>
                              <m:d>
                                <m:dPr>
                                  <m:ctrlPr>
                                    <a:rPr lang="zh-CN" altLang="zh-CN" sz="2800" i="1" dirty="0">
                                      <a:solidFill>
                                        <a:srgbClr val="09405E"/>
                                      </a:solidFill>
                                      <a:latin typeface="Cambria Math" panose="02040503050406030204" pitchFamily="18" charset="0"/>
                                    </a:rPr>
                                  </m:ctrlPr>
                                </m:d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𝑗</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e>
                              </m:d>
                            </m:e>
                          </m:nary>
                          <m:r>
                            <a:rPr lang="en-US" altLang="zh-CN" sz="2800" b="1" i="1" dirty="0">
                              <a:solidFill>
                                <a:srgbClr val="09405E"/>
                              </a:solidFill>
                              <a:latin typeface="Cambria Math" charset="0"/>
                            </a:rPr>
                            <m:t>−</m:t>
                          </m:r>
                          <m:r>
                            <m:rPr>
                              <m:sty m:val="p"/>
                            </m:rPr>
                            <a:rPr lang="en-US" altLang="zh-CN" sz="2800" dirty="0">
                              <a:solidFill>
                                <a:srgbClr val="09405E"/>
                              </a:solidFill>
                              <a:latin typeface="Cambria Math" charset="0"/>
                            </a:rPr>
                            <m:t>exp</m:t>
                          </m:r>
                          <m:d>
                            <m:dPr>
                              <m:ctrlPr>
                                <a:rPr lang="zh-CN" altLang="zh-CN" sz="2800" i="1" dirty="0">
                                  <a:solidFill>
                                    <a:srgbClr val="09405E"/>
                                  </a:solidFill>
                                  <a:latin typeface="Cambria Math" panose="02040503050406030204" pitchFamily="18" charset="0"/>
                                </a:rPr>
                              </m:ctrlPr>
                            </m:d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e>
                          </m:d>
                          <m:r>
                            <m:rPr>
                              <m:sty m:val="p"/>
                            </m:rPr>
                            <a:rPr lang="en-US" altLang="zh-CN" sz="2800" dirty="0">
                              <a:solidFill>
                                <a:srgbClr val="09405E"/>
                              </a:solidFill>
                              <a:latin typeface="Cambria Math" charset="0"/>
                            </a:rPr>
                            <m:t>exp</m:t>
                          </m:r>
                          <m:d>
                            <m:dPr>
                              <m:ctrlPr>
                                <a:rPr lang="zh-CN" altLang="zh-CN" sz="2800" i="1" dirty="0">
                                  <a:solidFill>
                                    <a:srgbClr val="09405E"/>
                                  </a:solidFill>
                                  <a:latin typeface="Cambria Math" panose="02040503050406030204" pitchFamily="18" charset="0"/>
                                </a:rPr>
                              </m:ctrlPr>
                            </m:d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e>
                          </m:d>
                        </m:num>
                        <m:den>
                          <m:sSup>
                            <m:sSupPr>
                              <m:ctrlPr>
                                <a:rPr lang="en-US" altLang="zh-CN" sz="2800" b="1" i="1" dirty="0">
                                  <a:solidFill>
                                    <a:srgbClr val="09405E"/>
                                  </a:solidFill>
                                  <a:latin typeface="Cambria Math" panose="02040503050406030204" pitchFamily="18" charset="0"/>
                                </a:rPr>
                              </m:ctrlPr>
                            </m:sSupPr>
                            <m:e>
                              <m:d>
                                <m:dPr>
                                  <m:ctrlPr>
                                    <a:rPr lang="is-IS" altLang="zh-CN" sz="2800" b="1" i="1" dirty="0">
                                      <a:solidFill>
                                        <a:srgbClr val="09405E"/>
                                      </a:solidFill>
                                      <a:latin typeface="Cambria Math" panose="02040503050406030204" pitchFamily="18" charset="0"/>
                                    </a:rPr>
                                  </m:ctrlPr>
                                </m:dPr>
                                <m:e>
                                  <m:nary>
                                    <m:naryPr>
                                      <m:chr m:val="∑"/>
                                      <m:limLoc m:val="subSup"/>
                                      <m:ctrlPr>
                                        <a:rPr lang="is-IS" altLang="zh-CN" sz="2800" i="1" dirty="0">
                                          <a:solidFill>
                                            <a:srgbClr val="09405E"/>
                                          </a:solidFill>
                                          <a:latin typeface="Cambria Math" panose="02040503050406030204" pitchFamily="18" charset="0"/>
                                        </a:rPr>
                                      </m:ctrlPr>
                                    </m:naryPr>
                                    <m:sub>
                                      <m:r>
                                        <m:rPr>
                                          <m:brk m:alnAt="1"/>
                                        </m:rPr>
                                        <a:rPr lang="en-US" altLang="zh-CN" sz="2800" i="1" dirty="0">
                                          <a:solidFill>
                                            <a:srgbClr val="09405E"/>
                                          </a:solidFill>
                                          <a:latin typeface="Cambria Math" charset="0"/>
                                        </a:rPr>
                                        <m:t>𝑗</m:t>
                                      </m:r>
                                      <m:r>
                                        <a:rPr lang="en-US" altLang="zh-CN" sz="2800" i="1" dirty="0">
                                          <a:solidFill>
                                            <a:srgbClr val="09405E"/>
                                          </a:solidFill>
                                          <a:latin typeface="Cambria Math" charset="0"/>
                                        </a:rPr>
                                        <m:t>=1</m:t>
                                      </m:r>
                                    </m:sub>
                                    <m:sup>
                                      <m:r>
                                        <a:rPr lang="en-US" altLang="zh-CN" sz="2800" i="1" dirty="0">
                                          <a:solidFill>
                                            <a:srgbClr val="09405E"/>
                                          </a:solidFill>
                                          <a:latin typeface="Cambria Math" charset="0"/>
                                        </a:rPr>
                                        <m:t>𝐾</m:t>
                                      </m:r>
                                    </m:sup>
                                    <m:e>
                                      <m:r>
                                        <m:rPr>
                                          <m:sty m:val="p"/>
                                        </m:rPr>
                                        <a:rPr lang="en-US" altLang="zh-CN" sz="2800" dirty="0">
                                          <a:solidFill>
                                            <a:srgbClr val="09405E"/>
                                          </a:solidFill>
                                          <a:latin typeface="Cambria Math" charset="0"/>
                                        </a:rPr>
                                        <m:t>exp</m:t>
                                      </m:r>
                                      <m:d>
                                        <m:dPr>
                                          <m:ctrlPr>
                                            <a:rPr lang="zh-CN" altLang="zh-CN" sz="2800" i="1" dirty="0">
                                              <a:solidFill>
                                                <a:srgbClr val="09405E"/>
                                              </a:solidFill>
                                              <a:latin typeface="Cambria Math" panose="02040503050406030204" pitchFamily="18" charset="0"/>
                                            </a:rPr>
                                          </m:ctrlPr>
                                        </m:d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𝑗</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e>
                                      </m:d>
                                    </m:e>
                                  </m:nary>
                                </m:e>
                              </m:d>
                            </m:e>
                            <m:sup>
                              <m:r>
                                <a:rPr lang="en-US" altLang="zh-CN" sz="2800" b="1" i="1" dirty="0">
                                  <a:solidFill>
                                    <a:srgbClr val="09405E"/>
                                  </a:solidFill>
                                  <a:latin typeface="Cambria Math" charset="0"/>
                                </a:rPr>
                                <m:t>𝟐</m:t>
                              </m:r>
                            </m:sup>
                          </m:sSup>
                        </m:den>
                      </m:f>
                    </m:oMath>
                  </m:oMathPara>
                </a14:m>
                <a:endParaRPr lang="zh-CN" altLang="en-US" sz="2800" dirty="0">
                  <a:solidFill>
                    <a:srgbClr val="09405E"/>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1100368" y="4156329"/>
                <a:ext cx="8938922" cy="1540102"/>
              </a:xfrm>
              <a:prstGeom prst="rect">
                <a:avLst/>
              </a:prstGeom>
              <a:blipFill>
                <a:blip r:embed="rId8"/>
                <a:stretch>
                  <a:fillRect t="-36885" b="-590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993925" y="1694318"/>
                <a:ext cx="4784598" cy="11149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charset="0"/>
                            </a:rPr>
                            <m:t>𝑝</m:t>
                          </m:r>
                        </m:e>
                        <m:sub>
                          <m:r>
                            <a:rPr lang="en-US" altLang="zh-CN" sz="2400" b="0" i="1" dirty="0" smtClean="0">
                              <a:latin typeface="Cambria Math" charset="0"/>
                            </a:rPr>
                            <m:t>𝑘</m:t>
                          </m:r>
                        </m:sub>
                      </m:sSub>
                      <m:d>
                        <m:dPr>
                          <m:ctrlPr>
                            <a:rPr lang="zh-CN" altLang="zh-CN" sz="2400" i="1" dirty="0">
                              <a:latin typeface="Cambria Math" panose="02040503050406030204" pitchFamily="18" charset="0"/>
                            </a:rPr>
                          </m:ctrlPr>
                        </m:dPr>
                        <m:e>
                          <m:r>
                            <a:rPr lang="en-US" altLang="zh-CN" sz="2400" b="1" i="1" dirty="0">
                              <a:latin typeface="Cambria Math" charset="0"/>
                            </a:rPr>
                            <m:t>𝒙</m:t>
                          </m:r>
                        </m:e>
                      </m:d>
                      <m:r>
                        <a:rPr lang="en-US" altLang="zh-CN" sz="2400" b="1" i="1" dirty="0">
                          <a:latin typeface="Cambria Math" charset="0"/>
                        </a:rPr>
                        <m:t>=</m:t>
                      </m:r>
                      <m:f>
                        <m:fPr>
                          <m:ctrlPr>
                            <a:rPr lang="bg-BG" altLang="zh-CN" sz="2400" b="1" i="1" dirty="0">
                              <a:latin typeface="Cambria Math" panose="02040503050406030204" pitchFamily="18" charset="0"/>
                            </a:rPr>
                          </m:ctrlPr>
                        </m:fPr>
                        <m:num>
                          <m:r>
                            <m:rPr>
                              <m:sty m:val="p"/>
                            </m:rPr>
                            <a:rPr lang="en-US" altLang="zh-CN" sz="2400" dirty="0">
                              <a:latin typeface="Cambria Math" charset="0"/>
                            </a:rPr>
                            <m:t>exp</m:t>
                          </m:r>
                          <m:d>
                            <m:dPr>
                              <m:ctrlPr>
                                <a:rPr lang="zh-CN"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charset="0"/>
                                    </a:rPr>
                                    <m:t>𝑓</m:t>
                                  </m:r>
                                </m:e>
                                <m:sub>
                                  <m:r>
                                    <a:rPr lang="en-US" altLang="zh-CN" sz="2400" b="0" i="1" dirty="0" smtClean="0">
                                      <a:latin typeface="Cambria Math" charset="0"/>
                                    </a:rPr>
                                    <m:t>𝑘</m:t>
                                  </m:r>
                                </m:sub>
                              </m:sSub>
                              <m:d>
                                <m:dPr>
                                  <m:ctrlPr>
                                    <a:rPr lang="zh-CN" altLang="zh-CN" sz="2400" i="1" dirty="0">
                                      <a:latin typeface="Cambria Math" panose="02040503050406030204" pitchFamily="18" charset="0"/>
                                    </a:rPr>
                                  </m:ctrlPr>
                                </m:dPr>
                                <m:e>
                                  <m:r>
                                    <a:rPr lang="en-US" altLang="zh-CN" sz="2400" b="1" i="1" dirty="0">
                                      <a:latin typeface="Cambria Math" charset="0"/>
                                    </a:rPr>
                                    <m:t>𝒙</m:t>
                                  </m:r>
                                </m:e>
                              </m:d>
                            </m:e>
                          </m:d>
                        </m:num>
                        <m:den>
                          <m:nary>
                            <m:naryPr>
                              <m:chr m:val="∑"/>
                              <m:limLoc m:val="subSup"/>
                              <m:ctrlPr>
                                <a:rPr lang="is-IS" altLang="zh-CN" sz="2400" i="1" dirty="0">
                                  <a:latin typeface="Cambria Math" panose="02040503050406030204" pitchFamily="18" charset="0"/>
                                </a:rPr>
                              </m:ctrlPr>
                            </m:naryPr>
                            <m:sub>
                              <m:r>
                                <a:rPr lang="en-US" altLang="zh-CN" sz="2400" b="0" i="1" dirty="0" smtClean="0">
                                  <a:latin typeface="Cambria Math" panose="02040503050406030204" pitchFamily="18" charset="0"/>
                                </a:rPr>
                                <m:t>𝑗</m:t>
                              </m:r>
                              <m:r>
                                <a:rPr lang="en-US" altLang="zh-CN" sz="2400" i="1" dirty="0">
                                  <a:latin typeface="Cambria Math" charset="0"/>
                                </a:rPr>
                                <m:t>=1</m:t>
                              </m:r>
                            </m:sub>
                            <m:sup>
                              <m:r>
                                <a:rPr lang="en-US" altLang="zh-CN" sz="2400" b="0" i="1" dirty="0" smtClean="0">
                                  <a:latin typeface="Cambria Math" panose="02040503050406030204" pitchFamily="18" charset="0"/>
                                </a:rPr>
                                <m:t>𝐾</m:t>
                              </m:r>
                            </m:sup>
                            <m:e>
                              <m:r>
                                <m:rPr>
                                  <m:sty m:val="p"/>
                                </m:rPr>
                                <a:rPr lang="en-US" altLang="zh-CN" sz="2400" dirty="0">
                                  <a:latin typeface="Cambria Math" charset="0"/>
                                </a:rPr>
                                <m:t>exp</m:t>
                              </m:r>
                              <m:d>
                                <m:dPr>
                                  <m:ctrlPr>
                                    <a:rPr lang="zh-CN"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charset="0"/>
                                        </a:rPr>
                                        <m:t>𝑓</m:t>
                                      </m:r>
                                    </m:e>
                                    <m:sub>
                                      <m:r>
                                        <a:rPr lang="en-US" altLang="zh-CN" sz="2400" b="0" i="1" dirty="0" smtClean="0">
                                          <a:latin typeface="Cambria Math" panose="02040503050406030204" pitchFamily="18" charset="0"/>
                                        </a:rPr>
                                        <m:t>𝑗</m:t>
                                      </m:r>
                                    </m:sub>
                                  </m:sSub>
                                  <m:d>
                                    <m:dPr>
                                      <m:ctrlPr>
                                        <a:rPr lang="zh-CN" altLang="zh-CN" sz="2400" i="1" dirty="0">
                                          <a:latin typeface="Cambria Math" panose="02040503050406030204" pitchFamily="18" charset="0"/>
                                        </a:rPr>
                                      </m:ctrlPr>
                                    </m:dPr>
                                    <m:e>
                                      <m:r>
                                        <a:rPr lang="en-US" altLang="zh-CN" sz="2400" b="1" i="1" dirty="0">
                                          <a:latin typeface="Cambria Math" charset="0"/>
                                        </a:rPr>
                                        <m:t>𝒙</m:t>
                                      </m:r>
                                    </m:e>
                                  </m:d>
                                </m:e>
                              </m:d>
                            </m:e>
                          </m:nary>
                        </m:den>
                      </m:f>
                    </m:oMath>
                  </m:oMathPara>
                </a14:m>
                <a:endParaRPr lang="en-US" altLang="zh-CN" sz="2400" b="1" dirty="0"/>
              </a:p>
            </p:txBody>
          </p:sp>
        </mc:Choice>
        <mc:Fallback xmlns="">
          <p:sp>
            <p:nvSpPr>
              <p:cNvPr id="24" name="矩形 23"/>
              <p:cNvSpPr>
                <a:spLocks noRot="1" noChangeAspect="1" noMove="1" noResize="1" noEditPoints="1" noAdjustHandles="1" noChangeArrowheads="1" noChangeShapeType="1" noTextEdit="1"/>
              </p:cNvSpPr>
              <p:nvPr/>
            </p:nvSpPr>
            <p:spPr>
              <a:xfrm>
                <a:off x="6993925" y="1694318"/>
                <a:ext cx="4784598" cy="1114921"/>
              </a:xfrm>
              <a:prstGeom prst="rect">
                <a:avLst/>
              </a:prstGeom>
              <a:blipFill>
                <a:blip r:embed="rId9"/>
                <a:stretch>
                  <a:fillRect t="-3371" b="-70787"/>
                </a:stretch>
              </a:blipFill>
            </p:spPr>
            <p:txBody>
              <a:bodyPr/>
              <a:lstStyle/>
              <a:p>
                <a:r>
                  <a:rPr lang="zh-CN" altLang="en-US">
                    <a:noFill/>
                  </a:rPr>
                  <a:t> </a:t>
                </a:r>
              </a:p>
            </p:txBody>
          </p:sp>
        </mc:Fallback>
      </mc:AlternateContent>
      <p:sp>
        <p:nvSpPr>
          <p:cNvPr id="25" name="矩形 24"/>
          <p:cNvSpPr/>
          <p:nvPr/>
        </p:nvSpPr>
        <p:spPr bwMode="auto">
          <a:xfrm>
            <a:off x="7574693" y="862541"/>
            <a:ext cx="4606690" cy="1946698"/>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6" name="矩形 25"/>
              <p:cNvSpPr/>
              <p:nvPr/>
            </p:nvSpPr>
            <p:spPr>
              <a:xfrm>
                <a:off x="7469737" y="862541"/>
                <a:ext cx="4510216" cy="8503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charset="0"/>
                        </a:rPr>
                        <m:t>𝐿</m:t>
                      </m:r>
                      <m:d>
                        <m:dPr>
                          <m:ctrlPr>
                            <a:rPr kumimoji="1" lang="mr-IN" altLang="zh-CN" sz="2400" i="1">
                              <a:latin typeface="Cambria Math" panose="02040503050406030204" pitchFamily="18" charset="0"/>
                            </a:rPr>
                          </m:ctrlPr>
                        </m:dPr>
                        <m:e>
                          <m:r>
                            <a:rPr lang="en-US" altLang="zh-CN" sz="2400" b="1" i="1" dirty="0" smtClean="0">
                              <a:latin typeface="Cambria Math" charset="0"/>
                            </a:rPr>
                            <m:t>𝒇</m:t>
                          </m:r>
                          <m:d>
                            <m:dPr>
                              <m:ctrlPr>
                                <a:rPr lang="zh-CN" altLang="zh-CN" sz="2400" i="1" dirty="0">
                                  <a:latin typeface="Cambria Math" panose="02040503050406030204" pitchFamily="18" charset="0"/>
                                </a:rPr>
                              </m:ctrlPr>
                            </m:dPr>
                            <m:e>
                              <m:r>
                                <a:rPr lang="en-US" altLang="zh-CN" sz="2400" b="1" i="1" dirty="0">
                                  <a:latin typeface="Cambria Math" charset="0"/>
                                </a:rPr>
                                <m:t>𝒙</m:t>
                              </m:r>
                            </m:e>
                          </m:d>
                          <m:r>
                            <a:rPr lang="en-US" altLang="zh-CN" sz="2400" i="1">
                              <a:latin typeface="Cambria Math" charset="0"/>
                            </a:rPr>
                            <m:t>,</m:t>
                          </m:r>
                          <m:r>
                            <a:rPr lang="en-US" altLang="zh-CN" sz="2400" i="1">
                              <a:latin typeface="Cambria Math" charset="0"/>
                            </a:rPr>
                            <m:t>𝑦</m:t>
                          </m:r>
                        </m:e>
                      </m:d>
                      <m:r>
                        <a:rPr lang="en-US" altLang="zh-CN" sz="2400" i="1" dirty="0">
                          <a:latin typeface="Cambria Math" charset="0"/>
                        </a:rPr>
                        <m:t>=</m:t>
                      </m:r>
                      <m:r>
                        <a:rPr lang="en-US" altLang="zh-CN" sz="2400" dirty="0">
                          <a:latin typeface="Cambria Math" charset="0"/>
                        </a:rPr>
                        <m:t>−</m:t>
                      </m:r>
                      <m:nary>
                        <m:naryPr>
                          <m:chr m:val="∑"/>
                          <m:limLoc m:val="subSup"/>
                          <m:ctrlPr>
                            <a:rPr lang="is-IS" altLang="zh-CN" sz="2400" i="1" dirty="0">
                              <a:latin typeface="Cambria Math" panose="02040503050406030204" pitchFamily="18" charset="0"/>
                            </a:rPr>
                          </m:ctrlPr>
                        </m:naryPr>
                        <m:sub>
                          <m:r>
                            <m:rPr>
                              <m:brk m:alnAt="1"/>
                            </m:rPr>
                            <a:rPr lang="en-US" altLang="zh-CN" sz="2400" b="0" i="1" dirty="0" smtClean="0">
                              <a:latin typeface="Cambria Math" charset="0"/>
                            </a:rPr>
                            <m:t>𝑘</m:t>
                          </m:r>
                          <m:r>
                            <m:rPr>
                              <m:brk m:alnAt="25"/>
                            </m:rPr>
                            <a:rPr lang="en-US" altLang="zh-CN" sz="2400" i="1" dirty="0">
                              <a:latin typeface="Cambria Math" charset="0"/>
                            </a:rPr>
                            <m:t>=</m:t>
                          </m:r>
                          <m:r>
                            <a:rPr lang="en-US" altLang="zh-CN" sz="2400" i="1" dirty="0">
                              <a:latin typeface="Cambria Math" charset="0"/>
                            </a:rPr>
                            <m:t>1</m:t>
                          </m:r>
                        </m:sub>
                        <m:sup>
                          <m:r>
                            <a:rPr lang="en-US" altLang="zh-CN" sz="2400" b="0" i="1" dirty="0" smtClean="0">
                              <a:latin typeface="Cambria Math" panose="02040503050406030204" pitchFamily="18" charset="0"/>
                            </a:rPr>
                            <m:t>𝐾</m:t>
                          </m:r>
                        </m:sup>
                        <m:e>
                          <m:sSub>
                            <m:sSubPr>
                              <m:ctrlPr>
                                <a:rPr lang="en-US" altLang="zh-CN" sz="2400" i="1">
                                  <a:latin typeface="Cambria Math" panose="02040503050406030204" pitchFamily="18" charset="0"/>
                                </a:rPr>
                              </m:ctrlPr>
                            </m:sSubPr>
                            <m:e>
                              <m:r>
                                <a:rPr lang="en-US" altLang="zh-CN" sz="2400" i="1">
                                  <a:latin typeface="Cambria Math" charset="0"/>
                                </a:rPr>
                                <m:t>𝑦</m:t>
                              </m:r>
                            </m:e>
                            <m:sub>
                              <m:r>
                                <a:rPr lang="en-US" altLang="zh-CN" sz="2400" b="0" i="1" smtClean="0">
                                  <a:latin typeface="Cambria Math" charset="0"/>
                                </a:rPr>
                                <m:t>𝑘</m:t>
                              </m:r>
                            </m:sub>
                          </m:sSub>
                          <m:r>
                            <m:rPr>
                              <m:sty m:val="p"/>
                            </m:rPr>
                            <a:rPr lang="en-US" altLang="zh-CN" sz="2400" dirty="0">
                              <a:latin typeface="Cambria Math" charset="0"/>
                            </a:rPr>
                            <m:t>ln</m:t>
                          </m:r>
                          <m:d>
                            <m:dPr>
                              <m:ctrlPr>
                                <a:rPr lang="is-IS" altLang="zh-CN" sz="2400" i="1" dirty="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charset="0"/>
                                    </a:rPr>
                                    <m:t>𝑝</m:t>
                                  </m:r>
                                </m:e>
                                <m:sub>
                                  <m:r>
                                    <a:rPr lang="en-US" altLang="zh-CN" sz="2400" b="0" i="1" smtClean="0">
                                      <a:latin typeface="Cambria Math" charset="0"/>
                                    </a:rPr>
                                    <m:t>𝑘</m:t>
                                  </m:r>
                                </m:sub>
                              </m:sSub>
                            </m:e>
                          </m:d>
                        </m:e>
                      </m:nary>
                    </m:oMath>
                  </m:oMathPara>
                </a14:m>
                <a:endParaRPr lang="zh-CN" altLang="en-US" sz="2400" dirty="0"/>
              </a:p>
            </p:txBody>
          </p:sp>
        </mc:Choice>
        <mc:Fallback xmlns="">
          <p:sp>
            <p:nvSpPr>
              <p:cNvPr id="26" name="矩形 25"/>
              <p:cNvSpPr>
                <a:spLocks noRot="1" noChangeAspect="1" noMove="1" noResize="1" noEditPoints="1" noAdjustHandles="1" noChangeArrowheads="1" noChangeShapeType="1" noTextEdit="1"/>
              </p:cNvSpPr>
              <p:nvPr/>
            </p:nvSpPr>
            <p:spPr>
              <a:xfrm>
                <a:off x="7469737" y="862541"/>
                <a:ext cx="4510216" cy="850361"/>
              </a:xfrm>
              <a:prstGeom prst="rect">
                <a:avLst/>
              </a:prstGeom>
              <a:blipFill>
                <a:blip r:embed="rId10"/>
                <a:stretch>
                  <a:fillRect t="-150000" b="-2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6661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logitBoost</a:t>
            </a:r>
            <a:r>
              <a:rPr lang="en-US" altLang="zh-CN" dirty="0" err="1"/>
              <a:t>ing</a:t>
            </a:r>
            <a:endParaRPr kumimoji="1" lang="zh-CN" altLang="en-US" dirty="0"/>
          </a:p>
        </p:txBody>
      </p:sp>
      <mc:AlternateContent xmlns:mc="http://schemas.openxmlformats.org/markup-compatibility/2006" xmlns:a14="http://schemas.microsoft.com/office/drawing/2010/main">
        <mc:Choice Requires="a14">
          <p:sp>
            <p:nvSpPr>
              <p:cNvPr id="14" name="矩形 13"/>
              <p:cNvSpPr/>
              <p:nvPr/>
            </p:nvSpPr>
            <p:spPr>
              <a:xfrm>
                <a:off x="443511" y="2805421"/>
                <a:ext cx="4962192" cy="1285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i="1" smtClean="0">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b="0" i="1" smtClean="0">
                                  <a:solidFill>
                                    <a:srgbClr val="09405E"/>
                                  </a:solidFill>
                                  <a:latin typeface="Cambria Math" charset="0"/>
                                </a:rPr>
                                <m:t>𝑘</m:t>
                              </m:r>
                            </m:sub>
                          </m:sSub>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𝑚</m:t>
                              </m:r>
                            </m:sub>
                          </m:sSub>
                        </m:den>
                      </m:f>
                      <m:r>
                        <a:rPr lang="en-US" altLang="zh-CN" sz="2800" b="0" i="1" dirty="0" smtClean="0">
                          <a:solidFill>
                            <a:srgbClr val="09405E"/>
                          </a:solidFill>
                          <a:latin typeface="Cambria Math" charset="0"/>
                        </a:rPr>
                        <m:t>=</m:t>
                      </m:r>
                      <m:f>
                        <m:fPr>
                          <m:ctrlPr>
                            <a:rPr lang="mr-IN" altLang="zh-CN" sz="2800" i="1">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𝑚</m:t>
                              </m:r>
                            </m:sub>
                          </m:sSub>
                        </m:den>
                      </m:f>
                      <m:d>
                        <m:dPr>
                          <m:ctrlPr>
                            <a:rPr lang="is-IS" altLang="zh-CN" sz="2800" i="1" dirty="0" smtClean="0">
                              <a:solidFill>
                                <a:srgbClr val="09405E"/>
                              </a:solidFill>
                              <a:latin typeface="Cambria Math" panose="02040503050406030204" pitchFamily="18" charset="0"/>
                            </a:rPr>
                          </m:ctrlPr>
                        </m:dPr>
                        <m:e>
                          <m:f>
                            <m:fPr>
                              <m:ctrlPr>
                                <a:rPr lang="bg-BG" altLang="zh-CN" sz="2800" b="1" i="1" dirty="0">
                                  <a:solidFill>
                                    <a:srgbClr val="09405E"/>
                                  </a:solidFill>
                                  <a:latin typeface="Cambria Math" panose="02040503050406030204" pitchFamily="18" charset="0"/>
                                </a:rPr>
                              </m:ctrlPr>
                            </m:fPr>
                            <m:num>
                              <m:r>
                                <m:rPr>
                                  <m:sty m:val="p"/>
                                </m:rPr>
                                <a:rPr lang="en-US" altLang="zh-CN" sz="2800" dirty="0">
                                  <a:solidFill>
                                    <a:srgbClr val="09405E"/>
                                  </a:solidFill>
                                  <a:latin typeface="Cambria Math" charset="0"/>
                                </a:rPr>
                                <m:t>exp</m:t>
                              </m:r>
                              <m:d>
                                <m:dPr>
                                  <m:ctrlPr>
                                    <a:rPr lang="zh-CN" altLang="zh-CN" sz="2800" i="1" dirty="0">
                                      <a:solidFill>
                                        <a:srgbClr val="09405E"/>
                                      </a:solidFill>
                                      <a:latin typeface="Cambria Math" panose="02040503050406030204" pitchFamily="18" charset="0"/>
                                    </a:rPr>
                                  </m:ctrlPr>
                                </m:d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𝑘</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e>
                              </m:d>
                            </m:num>
                            <m:den>
                              <m:nary>
                                <m:naryPr>
                                  <m:chr m:val="∑"/>
                                  <m:limLoc m:val="subSup"/>
                                  <m:ctrlPr>
                                    <a:rPr lang="is-IS" altLang="zh-CN" sz="2800" i="1" dirty="0">
                                      <a:solidFill>
                                        <a:srgbClr val="09405E"/>
                                      </a:solidFill>
                                      <a:latin typeface="Cambria Math" panose="02040503050406030204" pitchFamily="18" charset="0"/>
                                    </a:rPr>
                                  </m:ctrlPr>
                                </m:naryPr>
                                <m:sub>
                                  <m:r>
                                    <m:rPr>
                                      <m:brk m:alnAt="1"/>
                                    </m:rPr>
                                    <a:rPr lang="en-US" altLang="zh-CN" sz="2800" b="0" i="1" dirty="0" smtClean="0">
                                      <a:solidFill>
                                        <a:srgbClr val="09405E"/>
                                      </a:solidFill>
                                      <a:latin typeface="Cambria Math" charset="0"/>
                                    </a:rPr>
                                    <m:t>𝑗</m:t>
                                  </m:r>
                                  <m:r>
                                    <a:rPr lang="en-US" altLang="zh-CN" sz="2800" i="1" dirty="0">
                                      <a:solidFill>
                                        <a:srgbClr val="09405E"/>
                                      </a:solidFill>
                                      <a:latin typeface="Cambria Math" charset="0"/>
                                    </a:rPr>
                                    <m:t>=1</m:t>
                                  </m:r>
                                </m:sub>
                                <m:sup>
                                  <m:r>
                                    <a:rPr lang="en-US" altLang="zh-CN" sz="2800" b="0" i="1" dirty="0" smtClean="0">
                                      <a:solidFill>
                                        <a:srgbClr val="09405E"/>
                                      </a:solidFill>
                                      <a:latin typeface="Cambria Math" charset="0"/>
                                    </a:rPr>
                                    <m:t>𝐾</m:t>
                                  </m:r>
                                </m:sup>
                                <m:e>
                                  <m:r>
                                    <m:rPr>
                                      <m:sty m:val="p"/>
                                    </m:rPr>
                                    <a:rPr lang="en-US" altLang="zh-CN" sz="2800" dirty="0">
                                      <a:solidFill>
                                        <a:srgbClr val="09405E"/>
                                      </a:solidFill>
                                      <a:latin typeface="Cambria Math" charset="0"/>
                                    </a:rPr>
                                    <m:t>exp</m:t>
                                  </m:r>
                                  <m:d>
                                    <m:dPr>
                                      <m:ctrlPr>
                                        <a:rPr lang="zh-CN" altLang="zh-CN" sz="2800" i="1" dirty="0">
                                          <a:solidFill>
                                            <a:srgbClr val="09405E"/>
                                          </a:solidFill>
                                          <a:latin typeface="Cambria Math" panose="02040503050406030204" pitchFamily="18" charset="0"/>
                                        </a:rPr>
                                      </m:ctrlPr>
                                    </m:d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𝑗</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e>
                                  </m:d>
                                </m:e>
                              </m:nary>
                            </m:den>
                          </m:f>
                        </m:e>
                      </m:d>
                    </m:oMath>
                  </m:oMathPara>
                </a14:m>
                <a:endParaRPr lang="zh-CN" altLang="en-US" sz="2800" dirty="0">
                  <a:solidFill>
                    <a:srgbClr val="09405E"/>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43511" y="2805421"/>
                <a:ext cx="4962192" cy="128548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43511" y="2131564"/>
                <a:ext cx="2245936" cy="523220"/>
              </a:xfrm>
              <a:prstGeom prst="rect">
                <a:avLst/>
              </a:prstGeom>
              <a:noFill/>
            </p:spPr>
            <p:txBody>
              <a:bodyPr wrap="none" rtlCol="0">
                <a:spAutoFit/>
              </a:bodyPr>
              <a:lstStyle/>
              <a:p>
                <a:r>
                  <a:rPr kumimoji="1" lang="zh-CN" altLang="en-US" sz="2800" dirty="0">
                    <a:solidFill>
                      <a:srgbClr val="09405E"/>
                    </a:solidFill>
                    <a:latin typeface="Microsoft YaHei" charset="-122"/>
                    <a:ea typeface="Microsoft YaHei" charset="-122"/>
                    <a:cs typeface="Microsoft YaHei" charset="-122"/>
                  </a:rPr>
                  <a:t>当</a:t>
                </a:r>
                <a14:m>
                  <m:oMath xmlns:m="http://schemas.openxmlformats.org/officeDocument/2006/math">
                    <m:r>
                      <a:rPr kumimoji="1" lang="en-US" altLang="zh-CN" sz="2800" b="0" i="1" smtClean="0">
                        <a:solidFill>
                          <a:srgbClr val="09405E"/>
                        </a:solidFill>
                        <a:latin typeface="Cambria Math" charset="0"/>
                        <a:ea typeface="Microsoft YaHei" charset="-122"/>
                        <a:cs typeface="Microsoft YaHei" charset="-122"/>
                      </a:rPr>
                      <m:t>𝑘</m:t>
                    </m:r>
                    <m:r>
                      <a:rPr kumimoji="1" lang="en-US" altLang="zh-CN" sz="2800" b="0" i="1"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Microsoft YaHei" charset="-122"/>
                        <a:cs typeface="Microsoft YaHei" charset="-122"/>
                      </a:rPr>
                      <m:t>𝑚</m:t>
                    </m:r>
                  </m:oMath>
                </a14:m>
                <a:r>
                  <a:rPr kumimoji="1" lang="zh-CN" altLang="en-US" sz="2800" dirty="0">
                    <a:solidFill>
                      <a:srgbClr val="09405E"/>
                    </a:solidFill>
                    <a:latin typeface="Microsoft YaHei" charset="-122"/>
                    <a:ea typeface="Microsoft YaHei" charset="-122"/>
                    <a:cs typeface="Microsoft YaHei" charset="-122"/>
                  </a:rPr>
                  <a:t>时，</a:t>
                </a:r>
              </a:p>
            </p:txBody>
          </p:sp>
        </mc:Choice>
        <mc:Fallback xmlns="">
          <p:sp>
            <p:nvSpPr>
              <p:cNvPr id="15" name="文本框 14"/>
              <p:cNvSpPr txBox="1">
                <a:spLocks noRot="1" noChangeAspect="1" noMove="1" noResize="1" noEditPoints="1" noAdjustHandles="1" noChangeArrowheads="1" noChangeShapeType="1" noTextEdit="1"/>
              </p:cNvSpPr>
              <p:nvPr/>
            </p:nvSpPr>
            <p:spPr>
              <a:xfrm>
                <a:off x="443511" y="2131564"/>
                <a:ext cx="2245936" cy="523220"/>
              </a:xfrm>
              <a:prstGeom prst="rect">
                <a:avLst/>
              </a:prstGeom>
              <a:blipFill rotWithShape="0">
                <a:blip r:embed="rId6"/>
                <a:stretch>
                  <a:fillRect l="-5707" t="-12941" r="-4348" b="-3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136835" y="4241538"/>
                <a:ext cx="4725268" cy="1381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solidFill>
                            <a:srgbClr val="09405E"/>
                          </a:solidFill>
                          <a:latin typeface="Cambria Math" charset="0"/>
                        </a:rPr>
                        <m:t>=</m:t>
                      </m:r>
                      <m:f>
                        <m:fPr>
                          <m:ctrlPr>
                            <a:rPr lang="bg-BG" altLang="zh-CN" sz="2800" b="1" i="1" dirty="0">
                              <a:solidFill>
                                <a:srgbClr val="09405E"/>
                              </a:solidFill>
                              <a:latin typeface="Cambria Math" panose="02040503050406030204" pitchFamily="18" charset="0"/>
                            </a:rPr>
                          </m:ctrlPr>
                        </m:fPr>
                        <m:num>
                          <m:r>
                            <a:rPr lang="en-US" altLang="zh-CN" sz="2800" i="1" dirty="0" smtClean="0">
                              <a:solidFill>
                                <a:srgbClr val="09405E"/>
                              </a:solidFill>
                              <a:latin typeface="Cambria Math" charset="0"/>
                            </a:rPr>
                            <m:t>0</m:t>
                          </m:r>
                          <m:r>
                            <a:rPr lang="en-US" altLang="zh-CN" sz="2800" b="1" i="1" dirty="0" smtClean="0">
                              <a:solidFill>
                                <a:srgbClr val="09405E"/>
                              </a:solidFill>
                              <a:latin typeface="Cambria Math" charset="0"/>
                            </a:rPr>
                            <m:t>−</m:t>
                          </m:r>
                          <m:r>
                            <m:rPr>
                              <m:sty m:val="p"/>
                            </m:rPr>
                            <a:rPr lang="en-US" altLang="zh-CN" sz="2800" dirty="0">
                              <a:solidFill>
                                <a:srgbClr val="09405E"/>
                              </a:solidFill>
                              <a:latin typeface="Cambria Math" charset="0"/>
                            </a:rPr>
                            <m:t>exp</m:t>
                          </m:r>
                          <m:d>
                            <m:dPr>
                              <m:ctrlPr>
                                <a:rPr lang="zh-CN" altLang="zh-CN" sz="2800" i="1" dirty="0">
                                  <a:solidFill>
                                    <a:srgbClr val="09405E"/>
                                  </a:solidFill>
                                  <a:latin typeface="Cambria Math" panose="02040503050406030204" pitchFamily="18" charset="0"/>
                                </a:rPr>
                              </m:ctrlPr>
                            </m:d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𝑘</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e>
                          </m:d>
                          <m:r>
                            <m:rPr>
                              <m:sty m:val="p"/>
                            </m:rPr>
                            <a:rPr lang="en-US" altLang="zh-CN" sz="2800" dirty="0">
                              <a:solidFill>
                                <a:srgbClr val="09405E"/>
                              </a:solidFill>
                              <a:latin typeface="Cambria Math" charset="0"/>
                            </a:rPr>
                            <m:t>exp</m:t>
                          </m:r>
                          <m:d>
                            <m:dPr>
                              <m:ctrlPr>
                                <a:rPr lang="zh-CN" altLang="zh-CN" sz="2800" i="1" dirty="0">
                                  <a:solidFill>
                                    <a:srgbClr val="09405E"/>
                                  </a:solidFill>
                                  <a:latin typeface="Cambria Math" panose="02040503050406030204" pitchFamily="18" charset="0"/>
                                </a:rPr>
                              </m:ctrlPr>
                            </m:d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e>
                          </m:d>
                        </m:num>
                        <m:den>
                          <m:sSup>
                            <m:sSupPr>
                              <m:ctrlPr>
                                <a:rPr lang="en-US" altLang="zh-CN" sz="2800" b="1" i="1" dirty="0" smtClean="0">
                                  <a:solidFill>
                                    <a:srgbClr val="09405E"/>
                                  </a:solidFill>
                                  <a:latin typeface="Cambria Math" panose="02040503050406030204" pitchFamily="18" charset="0"/>
                                </a:rPr>
                              </m:ctrlPr>
                            </m:sSupPr>
                            <m:e>
                              <m:d>
                                <m:dPr>
                                  <m:ctrlPr>
                                    <a:rPr lang="is-IS" altLang="zh-CN" sz="2800" b="1" i="1" dirty="0" smtClean="0">
                                      <a:solidFill>
                                        <a:srgbClr val="09405E"/>
                                      </a:solidFill>
                                      <a:latin typeface="Cambria Math" panose="02040503050406030204" pitchFamily="18" charset="0"/>
                                    </a:rPr>
                                  </m:ctrlPr>
                                </m:dPr>
                                <m:e>
                                  <m:nary>
                                    <m:naryPr>
                                      <m:chr m:val="∑"/>
                                      <m:limLoc m:val="subSup"/>
                                      <m:ctrlPr>
                                        <a:rPr lang="is-IS" altLang="zh-CN" sz="2800" i="1" dirty="0">
                                          <a:solidFill>
                                            <a:srgbClr val="09405E"/>
                                          </a:solidFill>
                                          <a:latin typeface="Cambria Math" panose="02040503050406030204" pitchFamily="18" charset="0"/>
                                        </a:rPr>
                                      </m:ctrlPr>
                                    </m:naryPr>
                                    <m:sub>
                                      <m:r>
                                        <m:rPr>
                                          <m:brk m:alnAt="1"/>
                                        </m:rPr>
                                        <a:rPr lang="en-US" altLang="zh-CN" sz="2800" b="0" i="1" dirty="0" smtClean="0">
                                          <a:solidFill>
                                            <a:srgbClr val="09405E"/>
                                          </a:solidFill>
                                          <a:latin typeface="Cambria Math" charset="0"/>
                                        </a:rPr>
                                        <m:t>𝑗</m:t>
                                      </m:r>
                                      <m:r>
                                        <a:rPr lang="en-US" altLang="zh-CN" sz="2800" i="1" dirty="0">
                                          <a:solidFill>
                                            <a:srgbClr val="09405E"/>
                                          </a:solidFill>
                                          <a:latin typeface="Cambria Math" charset="0"/>
                                        </a:rPr>
                                        <m:t>=1</m:t>
                                      </m:r>
                                    </m:sub>
                                    <m:sup>
                                      <m:r>
                                        <a:rPr lang="en-US" altLang="zh-CN" sz="2800" b="0" i="1" dirty="0" smtClean="0">
                                          <a:solidFill>
                                            <a:srgbClr val="09405E"/>
                                          </a:solidFill>
                                          <a:latin typeface="Cambria Math" charset="0"/>
                                        </a:rPr>
                                        <m:t>𝐾</m:t>
                                      </m:r>
                                    </m:sup>
                                    <m:e>
                                      <m:r>
                                        <m:rPr>
                                          <m:sty m:val="p"/>
                                        </m:rPr>
                                        <a:rPr lang="en-US" altLang="zh-CN" sz="2800" dirty="0">
                                          <a:solidFill>
                                            <a:srgbClr val="09405E"/>
                                          </a:solidFill>
                                          <a:latin typeface="Cambria Math" charset="0"/>
                                        </a:rPr>
                                        <m:t>exp</m:t>
                                      </m:r>
                                      <m:d>
                                        <m:dPr>
                                          <m:ctrlPr>
                                            <a:rPr lang="zh-CN" altLang="zh-CN" sz="2800" i="1" dirty="0">
                                              <a:solidFill>
                                                <a:srgbClr val="09405E"/>
                                              </a:solidFill>
                                              <a:latin typeface="Cambria Math" panose="02040503050406030204" pitchFamily="18" charset="0"/>
                                            </a:rPr>
                                          </m:ctrlPr>
                                        </m:d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𝑗</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e>
                                      </m:d>
                                    </m:e>
                                  </m:nary>
                                </m:e>
                              </m:d>
                            </m:e>
                            <m:sup>
                              <m:r>
                                <a:rPr lang="en-US" altLang="zh-CN" sz="2800" b="1" i="1" dirty="0" smtClean="0">
                                  <a:solidFill>
                                    <a:srgbClr val="09405E"/>
                                  </a:solidFill>
                                  <a:latin typeface="Cambria Math" charset="0"/>
                                </a:rPr>
                                <m:t>𝟐</m:t>
                              </m:r>
                            </m:sup>
                          </m:sSup>
                        </m:den>
                      </m:f>
                    </m:oMath>
                  </m:oMathPara>
                </a14:m>
                <a:endParaRPr lang="zh-CN" altLang="en-US" sz="2800" dirty="0">
                  <a:solidFill>
                    <a:srgbClr val="09405E"/>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1136835" y="4241538"/>
                <a:ext cx="4725268" cy="138159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201828" y="5883598"/>
                <a:ext cx="17227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solidFill>
                            <a:srgbClr val="09405E"/>
                          </a:solidFill>
                          <a:latin typeface="Cambria Math" charset="0"/>
                        </a:rPr>
                        <m:t>=</m:t>
                      </m:r>
                      <m:sSub>
                        <m:sSubPr>
                          <m:ctrlPr>
                            <a:rPr lang="en-US" altLang="zh-CN" sz="2800" i="1" smtClean="0">
                              <a:solidFill>
                                <a:srgbClr val="C00000"/>
                              </a:solidFill>
                              <a:latin typeface="Cambria Math" panose="02040503050406030204" pitchFamily="18" charset="0"/>
                            </a:rPr>
                          </m:ctrlPr>
                        </m:sSubPr>
                        <m:e>
                          <m:r>
                            <a:rPr lang="en-US" altLang="zh-CN" sz="2800" b="0" i="1" smtClean="0">
                              <a:solidFill>
                                <a:srgbClr val="C00000"/>
                              </a:solidFill>
                              <a:latin typeface="Cambria Math" charset="0"/>
                            </a:rPr>
                            <m:t>−</m:t>
                          </m:r>
                          <m:r>
                            <a:rPr lang="en-US" altLang="zh-CN" sz="2800" i="1">
                              <a:solidFill>
                                <a:srgbClr val="C00000"/>
                              </a:solidFill>
                              <a:latin typeface="Cambria Math" charset="0"/>
                            </a:rPr>
                            <m:t>𝑝</m:t>
                          </m:r>
                        </m:e>
                        <m:sub>
                          <m:r>
                            <a:rPr lang="en-US" altLang="zh-CN" sz="2800" b="0" i="1" smtClean="0">
                              <a:solidFill>
                                <a:srgbClr val="C00000"/>
                              </a:solidFill>
                              <a:latin typeface="Cambria Math" charset="0"/>
                            </a:rPr>
                            <m:t>𝑘</m:t>
                          </m:r>
                        </m:sub>
                      </m:sSub>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𝑝</m:t>
                          </m:r>
                        </m:e>
                        <m:sub>
                          <m:r>
                            <a:rPr lang="en-US" altLang="zh-CN" sz="2800" i="1">
                              <a:solidFill>
                                <a:srgbClr val="C00000"/>
                              </a:solidFill>
                              <a:latin typeface="Cambria Math" charset="0"/>
                            </a:rPr>
                            <m:t>𝑚</m:t>
                          </m:r>
                        </m:sub>
                      </m:sSub>
                    </m:oMath>
                  </m:oMathPara>
                </a14:m>
                <a:endParaRPr lang="zh-CN" altLang="en-US" sz="2800" dirty="0">
                  <a:solidFill>
                    <a:srgbClr val="09405E"/>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1201828" y="5883598"/>
                <a:ext cx="1722779" cy="52322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9429E2E-C624-40A6-63E8-CC9AAF9F5BC0}"/>
                  </a:ext>
                </a:extLst>
              </p:cNvPr>
              <p:cNvSpPr/>
              <p:nvPr/>
            </p:nvSpPr>
            <p:spPr>
              <a:xfrm>
                <a:off x="6993925" y="1694318"/>
                <a:ext cx="4784598" cy="11149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a:latin typeface="Cambria Math" charset="0"/>
                            </a:rPr>
                            <m:t>𝑝</m:t>
                          </m:r>
                        </m:e>
                        <m:sub>
                          <m:r>
                            <a:rPr lang="en-US" altLang="zh-CN" sz="2400" b="0" i="1" dirty="0" smtClean="0">
                              <a:latin typeface="Cambria Math" charset="0"/>
                            </a:rPr>
                            <m:t>𝑘</m:t>
                          </m:r>
                        </m:sub>
                      </m:sSub>
                      <m:d>
                        <m:dPr>
                          <m:ctrlPr>
                            <a:rPr lang="zh-CN" altLang="zh-CN" sz="2400" i="1" dirty="0">
                              <a:latin typeface="Cambria Math" panose="02040503050406030204" pitchFamily="18" charset="0"/>
                            </a:rPr>
                          </m:ctrlPr>
                        </m:dPr>
                        <m:e>
                          <m:r>
                            <a:rPr lang="en-US" altLang="zh-CN" sz="2400" b="1" i="1" dirty="0">
                              <a:latin typeface="Cambria Math" charset="0"/>
                            </a:rPr>
                            <m:t>𝒙</m:t>
                          </m:r>
                        </m:e>
                      </m:d>
                      <m:r>
                        <a:rPr lang="en-US" altLang="zh-CN" sz="2400" b="1" i="1" dirty="0">
                          <a:latin typeface="Cambria Math" charset="0"/>
                        </a:rPr>
                        <m:t>=</m:t>
                      </m:r>
                      <m:f>
                        <m:fPr>
                          <m:ctrlPr>
                            <a:rPr lang="bg-BG" altLang="zh-CN" sz="2400" b="1" i="1" dirty="0">
                              <a:latin typeface="Cambria Math" panose="02040503050406030204" pitchFamily="18" charset="0"/>
                            </a:rPr>
                          </m:ctrlPr>
                        </m:fPr>
                        <m:num>
                          <m:r>
                            <m:rPr>
                              <m:sty m:val="p"/>
                            </m:rPr>
                            <a:rPr lang="en-US" altLang="zh-CN" sz="2400" dirty="0">
                              <a:latin typeface="Cambria Math" charset="0"/>
                            </a:rPr>
                            <m:t>exp</m:t>
                          </m:r>
                          <m:d>
                            <m:dPr>
                              <m:ctrlPr>
                                <a:rPr lang="zh-CN"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charset="0"/>
                                    </a:rPr>
                                    <m:t>𝑓</m:t>
                                  </m:r>
                                </m:e>
                                <m:sub>
                                  <m:r>
                                    <a:rPr lang="en-US" altLang="zh-CN" sz="2400" b="0" i="1" dirty="0" smtClean="0">
                                      <a:latin typeface="Cambria Math" charset="0"/>
                                    </a:rPr>
                                    <m:t>𝑘</m:t>
                                  </m:r>
                                </m:sub>
                              </m:sSub>
                              <m:d>
                                <m:dPr>
                                  <m:ctrlPr>
                                    <a:rPr lang="zh-CN" altLang="zh-CN" sz="2400" i="1" dirty="0">
                                      <a:latin typeface="Cambria Math" panose="02040503050406030204" pitchFamily="18" charset="0"/>
                                    </a:rPr>
                                  </m:ctrlPr>
                                </m:dPr>
                                <m:e>
                                  <m:r>
                                    <a:rPr lang="en-US" altLang="zh-CN" sz="2400" b="1" i="1" dirty="0">
                                      <a:latin typeface="Cambria Math" charset="0"/>
                                    </a:rPr>
                                    <m:t>𝒙</m:t>
                                  </m:r>
                                </m:e>
                              </m:d>
                            </m:e>
                          </m:d>
                        </m:num>
                        <m:den>
                          <m:nary>
                            <m:naryPr>
                              <m:chr m:val="∑"/>
                              <m:limLoc m:val="subSup"/>
                              <m:ctrlPr>
                                <a:rPr lang="is-IS" altLang="zh-CN" sz="2400" i="1" dirty="0">
                                  <a:latin typeface="Cambria Math" panose="02040503050406030204" pitchFamily="18" charset="0"/>
                                </a:rPr>
                              </m:ctrlPr>
                            </m:naryPr>
                            <m:sub>
                              <m:r>
                                <a:rPr lang="en-US" altLang="zh-CN" sz="2400" b="0" i="1" dirty="0" smtClean="0">
                                  <a:latin typeface="Cambria Math" panose="02040503050406030204" pitchFamily="18" charset="0"/>
                                </a:rPr>
                                <m:t>𝑗</m:t>
                              </m:r>
                              <m:r>
                                <a:rPr lang="en-US" altLang="zh-CN" sz="2400" i="1" dirty="0">
                                  <a:latin typeface="Cambria Math" charset="0"/>
                                </a:rPr>
                                <m:t>=1</m:t>
                              </m:r>
                            </m:sub>
                            <m:sup>
                              <m:r>
                                <a:rPr lang="en-US" altLang="zh-CN" sz="2400" b="0" i="1" dirty="0" smtClean="0">
                                  <a:latin typeface="Cambria Math" panose="02040503050406030204" pitchFamily="18" charset="0"/>
                                </a:rPr>
                                <m:t>𝐾</m:t>
                              </m:r>
                            </m:sup>
                            <m:e>
                              <m:r>
                                <m:rPr>
                                  <m:sty m:val="p"/>
                                </m:rPr>
                                <a:rPr lang="en-US" altLang="zh-CN" sz="2400" dirty="0">
                                  <a:latin typeface="Cambria Math" charset="0"/>
                                </a:rPr>
                                <m:t>exp</m:t>
                              </m:r>
                              <m:d>
                                <m:dPr>
                                  <m:ctrlPr>
                                    <a:rPr lang="zh-CN" altLang="zh-CN" sz="2400" i="1" dirty="0">
                                      <a:latin typeface="Cambria Math" panose="02040503050406030204" pitchFamily="18" charset="0"/>
                                    </a:rPr>
                                  </m:ctrlPr>
                                </m:dPr>
                                <m:e>
                                  <m:sSub>
                                    <m:sSubPr>
                                      <m:ctrlPr>
                                        <a:rPr lang="en-US" altLang="zh-CN" sz="2400" i="1" dirty="0">
                                          <a:latin typeface="Cambria Math" panose="02040503050406030204" pitchFamily="18" charset="0"/>
                                        </a:rPr>
                                      </m:ctrlPr>
                                    </m:sSubPr>
                                    <m:e>
                                      <m:r>
                                        <a:rPr lang="en-US" altLang="zh-CN" sz="2400" i="1" dirty="0">
                                          <a:latin typeface="Cambria Math" charset="0"/>
                                        </a:rPr>
                                        <m:t>𝑓</m:t>
                                      </m:r>
                                    </m:e>
                                    <m:sub>
                                      <m:r>
                                        <a:rPr lang="en-US" altLang="zh-CN" sz="2400" b="0" i="1" dirty="0" smtClean="0">
                                          <a:latin typeface="Cambria Math" panose="02040503050406030204" pitchFamily="18" charset="0"/>
                                        </a:rPr>
                                        <m:t>𝑗</m:t>
                                      </m:r>
                                    </m:sub>
                                  </m:sSub>
                                  <m:d>
                                    <m:dPr>
                                      <m:ctrlPr>
                                        <a:rPr lang="zh-CN" altLang="zh-CN" sz="2400" i="1" dirty="0">
                                          <a:latin typeface="Cambria Math" panose="02040503050406030204" pitchFamily="18" charset="0"/>
                                        </a:rPr>
                                      </m:ctrlPr>
                                    </m:dPr>
                                    <m:e>
                                      <m:r>
                                        <a:rPr lang="en-US" altLang="zh-CN" sz="2400" b="1" i="1" dirty="0">
                                          <a:latin typeface="Cambria Math" charset="0"/>
                                        </a:rPr>
                                        <m:t>𝒙</m:t>
                                      </m:r>
                                    </m:e>
                                  </m:d>
                                </m:e>
                              </m:d>
                            </m:e>
                          </m:nary>
                        </m:den>
                      </m:f>
                    </m:oMath>
                  </m:oMathPara>
                </a14:m>
                <a:endParaRPr lang="en-US" altLang="zh-CN" sz="2400" b="1" dirty="0"/>
              </a:p>
            </p:txBody>
          </p:sp>
        </mc:Choice>
        <mc:Fallback xmlns="">
          <p:sp>
            <p:nvSpPr>
              <p:cNvPr id="3" name="矩形 2">
                <a:extLst>
                  <a:ext uri="{FF2B5EF4-FFF2-40B4-BE49-F238E27FC236}">
                    <a16:creationId xmlns:a16="http://schemas.microsoft.com/office/drawing/2014/main" id="{99429E2E-C624-40A6-63E8-CC9AAF9F5BC0}"/>
                  </a:ext>
                </a:extLst>
              </p:cNvPr>
              <p:cNvSpPr>
                <a:spLocks noRot="1" noChangeAspect="1" noMove="1" noResize="1" noEditPoints="1" noAdjustHandles="1" noChangeArrowheads="1" noChangeShapeType="1" noTextEdit="1"/>
              </p:cNvSpPr>
              <p:nvPr/>
            </p:nvSpPr>
            <p:spPr>
              <a:xfrm>
                <a:off x="6993925" y="1694318"/>
                <a:ext cx="4784598" cy="1114921"/>
              </a:xfrm>
              <a:prstGeom prst="rect">
                <a:avLst/>
              </a:prstGeom>
              <a:blipFill>
                <a:blip r:embed="rId5"/>
                <a:stretch>
                  <a:fillRect t="-3371" b="-70787"/>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2128C2C5-3FA6-D12F-15AD-DCA99174CAE3}"/>
              </a:ext>
            </a:extLst>
          </p:cNvPr>
          <p:cNvSpPr/>
          <p:nvPr/>
        </p:nvSpPr>
        <p:spPr bwMode="auto">
          <a:xfrm>
            <a:off x="7574693" y="862541"/>
            <a:ext cx="4606690" cy="1946698"/>
          </a:xfrm>
          <a:prstGeom prst="rect">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71AE828-F856-E229-D6BD-222740D8AC90}"/>
                  </a:ext>
                </a:extLst>
              </p:cNvPr>
              <p:cNvSpPr/>
              <p:nvPr/>
            </p:nvSpPr>
            <p:spPr>
              <a:xfrm>
                <a:off x="7469737" y="862541"/>
                <a:ext cx="4510216" cy="8503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charset="0"/>
                        </a:rPr>
                        <m:t>𝐿</m:t>
                      </m:r>
                      <m:d>
                        <m:dPr>
                          <m:ctrlPr>
                            <a:rPr kumimoji="1" lang="mr-IN" altLang="zh-CN" sz="2400" i="1">
                              <a:latin typeface="Cambria Math" panose="02040503050406030204" pitchFamily="18" charset="0"/>
                            </a:rPr>
                          </m:ctrlPr>
                        </m:dPr>
                        <m:e>
                          <m:r>
                            <a:rPr lang="en-US" altLang="zh-CN" sz="2400" b="1" i="1" dirty="0" smtClean="0">
                              <a:latin typeface="Cambria Math" charset="0"/>
                            </a:rPr>
                            <m:t>𝒇</m:t>
                          </m:r>
                          <m:d>
                            <m:dPr>
                              <m:ctrlPr>
                                <a:rPr lang="zh-CN" altLang="zh-CN" sz="2400" i="1" dirty="0">
                                  <a:latin typeface="Cambria Math" panose="02040503050406030204" pitchFamily="18" charset="0"/>
                                </a:rPr>
                              </m:ctrlPr>
                            </m:dPr>
                            <m:e>
                              <m:r>
                                <a:rPr lang="en-US" altLang="zh-CN" sz="2400" b="1" i="1" dirty="0">
                                  <a:latin typeface="Cambria Math" charset="0"/>
                                </a:rPr>
                                <m:t>𝒙</m:t>
                              </m:r>
                            </m:e>
                          </m:d>
                          <m:r>
                            <a:rPr lang="en-US" altLang="zh-CN" sz="2400" i="1">
                              <a:latin typeface="Cambria Math" charset="0"/>
                            </a:rPr>
                            <m:t>,</m:t>
                          </m:r>
                          <m:r>
                            <a:rPr lang="en-US" altLang="zh-CN" sz="2400" i="1">
                              <a:latin typeface="Cambria Math" charset="0"/>
                            </a:rPr>
                            <m:t>𝑦</m:t>
                          </m:r>
                        </m:e>
                      </m:d>
                      <m:r>
                        <a:rPr lang="en-US" altLang="zh-CN" sz="2400" i="1" dirty="0">
                          <a:latin typeface="Cambria Math" charset="0"/>
                        </a:rPr>
                        <m:t>=</m:t>
                      </m:r>
                      <m:r>
                        <a:rPr lang="en-US" altLang="zh-CN" sz="2400" dirty="0">
                          <a:latin typeface="Cambria Math" charset="0"/>
                        </a:rPr>
                        <m:t>−</m:t>
                      </m:r>
                      <m:nary>
                        <m:naryPr>
                          <m:chr m:val="∑"/>
                          <m:limLoc m:val="subSup"/>
                          <m:ctrlPr>
                            <a:rPr lang="is-IS" altLang="zh-CN" sz="2400" i="1" dirty="0">
                              <a:latin typeface="Cambria Math" panose="02040503050406030204" pitchFamily="18" charset="0"/>
                            </a:rPr>
                          </m:ctrlPr>
                        </m:naryPr>
                        <m:sub>
                          <m:r>
                            <m:rPr>
                              <m:brk m:alnAt="1"/>
                            </m:rPr>
                            <a:rPr lang="en-US" altLang="zh-CN" sz="2400" b="0" i="1" dirty="0" smtClean="0">
                              <a:latin typeface="Cambria Math" charset="0"/>
                            </a:rPr>
                            <m:t>𝑘</m:t>
                          </m:r>
                          <m:r>
                            <m:rPr>
                              <m:brk m:alnAt="25"/>
                            </m:rPr>
                            <a:rPr lang="en-US" altLang="zh-CN" sz="2400" i="1" dirty="0">
                              <a:latin typeface="Cambria Math" charset="0"/>
                            </a:rPr>
                            <m:t>=</m:t>
                          </m:r>
                          <m:r>
                            <a:rPr lang="en-US" altLang="zh-CN" sz="2400" i="1" dirty="0">
                              <a:latin typeface="Cambria Math" charset="0"/>
                            </a:rPr>
                            <m:t>1</m:t>
                          </m:r>
                        </m:sub>
                        <m:sup>
                          <m:r>
                            <a:rPr lang="en-US" altLang="zh-CN" sz="2400" b="0" i="1" dirty="0" smtClean="0">
                              <a:latin typeface="Cambria Math" panose="02040503050406030204" pitchFamily="18" charset="0"/>
                            </a:rPr>
                            <m:t>𝐾</m:t>
                          </m:r>
                        </m:sup>
                        <m:e>
                          <m:sSub>
                            <m:sSubPr>
                              <m:ctrlPr>
                                <a:rPr lang="en-US" altLang="zh-CN" sz="2400" i="1">
                                  <a:latin typeface="Cambria Math" panose="02040503050406030204" pitchFamily="18" charset="0"/>
                                </a:rPr>
                              </m:ctrlPr>
                            </m:sSubPr>
                            <m:e>
                              <m:r>
                                <a:rPr lang="en-US" altLang="zh-CN" sz="2400" i="1">
                                  <a:latin typeface="Cambria Math" charset="0"/>
                                </a:rPr>
                                <m:t>𝑦</m:t>
                              </m:r>
                            </m:e>
                            <m:sub>
                              <m:r>
                                <a:rPr lang="en-US" altLang="zh-CN" sz="2400" b="0" i="1" smtClean="0">
                                  <a:latin typeface="Cambria Math" charset="0"/>
                                </a:rPr>
                                <m:t>𝑘</m:t>
                              </m:r>
                            </m:sub>
                          </m:sSub>
                          <m:r>
                            <m:rPr>
                              <m:sty m:val="p"/>
                            </m:rPr>
                            <a:rPr lang="en-US" altLang="zh-CN" sz="2400" dirty="0">
                              <a:latin typeface="Cambria Math" charset="0"/>
                            </a:rPr>
                            <m:t>ln</m:t>
                          </m:r>
                          <m:d>
                            <m:dPr>
                              <m:ctrlPr>
                                <a:rPr lang="is-IS" altLang="zh-CN" sz="2400" i="1" dirty="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charset="0"/>
                                    </a:rPr>
                                    <m:t>𝑝</m:t>
                                  </m:r>
                                </m:e>
                                <m:sub>
                                  <m:r>
                                    <a:rPr lang="en-US" altLang="zh-CN" sz="2400" b="0" i="1" smtClean="0">
                                      <a:latin typeface="Cambria Math" charset="0"/>
                                    </a:rPr>
                                    <m:t>𝑘</m:t>
                                  </m:r>
                                </m:sub>
                              </m:sSub>
                            </m:e>
                          </m:d>
                        </m:e>
                      </m:nary>
                    </m:oMath>
                  </m:oMathPara>
                </a14:m>
                <a:endParaRPr lang="zh-CN" altLang="en-US" sz="2400" dirty="0"/>
              </a:p>
            </p:txBody>
          </p:sp>
        </mc:Choice>
        <mc:Fallback xmlns="">
          <p:sp>
            <p:nvSpPr>
              <p:cNvPr id="8" name="矩形 7">
                <a:extLst>
                  <a:ext uri="{FF2B5EF4-FFF2-40B4-BE49-F238E27FC236}">
                    <a16:creationId xmlns:a16="http://schemas.microsoft.com/office/drawing/2014/main" id="{671AE828-F856-E229-D6BD-222740D8AC90}"/>
                  </a:ext>
                </a:extLst>
              </p:cNvPr>
              <p:cNvSpPr>
                <a:spLocks noRot="1" noChangeAspect="1" noMove="1" noResize="1" noEditPoints="1" noAdjustHandles="1" noChangeArrowheads="1" noChangeShapeType="1" noTextEdit="1"/>
              </p:cNvSpPr>
              <p:nvPr/>
            </p:nvSpPr>
            <p:spPr>
              <a:xfrm>
                <a:off x="7469737" y="862541"/>
                <a:ext cx="4510216" cy="850361"/>
              </a:xfrm>
              <a:prstGeom prst="rect">
                <a:avLst/>
              </a:prstGeom>
              <a:blipFill>
                <a:blip r:embed="rId6"/>
                <a:stretch>
                  <a:fillRect t="-150000" b="-2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144E8FA-CD0F-BE68-3722-00289350574E}"/>
                  </a:ext>
                </a:extLst>
              </p:cNvPr>
              <p:cNvSpPr/>
              <p:nvPr/>
            </p:nvSpPr>
            <p:spPr>
              <a:xfrm>
                <a:off x="443511" y="782781"/>
                <a:ext cx="4384149"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i="1" smtClean="0">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r>
                            <a:rPr kumimoji="1" lang="en-US" altLang="zh-CN" sz="2800" i="1" dirty="0">
                              <a:solidFill>
                                <a:srgbClr val="09405E"/>
                              </a:solidFill>
                              <a:latin typeface="Cambria Math" charset="0"/>
                              <a:ea typeface="Cambria Math" charset="0"/>
                              <a:cs typeface="Cambria Math" charset="0"/>
                            </a:rPr>
                            <m:t>𝐿</m:t>
                          </m:r>
                          <m:d>
                            <m:dPr>
                              <m:ctrlPr>
                                <a:rPr kumimoji="1" lang="en-US" altLang="zh-CN" sz="2800" i="1" dirty="0">
                                  <a:solidFill>
                                    <a:srgbClr val="09405E"/>
                                  </a:solidFill>
                                  <a:latin typeface="Cambria Math" panose="02040503050406030204" pitchFamily="18" charset="0"/>
                                </a:rPr>
                              </m:ctrlPr>
                            </m:dPr>
                            <m:e>
                              <m:r>
                                <a:rPr lang="en-US" altLang="zh-CN" sz="2800" b="1" i="1" dirty="0" smtClean="0">
                                  <a:solidFill>
                                    <a:srgbClr val="09405E"/>
                                  </a:solidFill>
                                  <a:latin typeface="Cambria Math" charset="0"/>
                                </a:rPr>
                                <m:t>𝒇</m:t>
                              </m:r>
                              <m:d>
                                <m:dPr>
                                  <m:ctrlPr>
                                    <a:rPr lang="mr-IN" altLang="zh-CN" sz="2800" i="1">
                                      <a:solidFill>
                                        <a:srgbClr val="09405E"/>
                                      </a:solidFill>
                                      <a:latin typeface="Cambria Math" panose="02040503050406030204" pitchFamily="18" charset="0"/>
                                    </a:rPr>
                                  </m:ctrlPr>
                                </m:dPr>
                                <m:e>
                                  <m:r>
                                    <a:rPr lang="en-US" altLang="zh-CN" sz="2800" b="1" i="1">
                                      <a:solidFill>
                                        <a:srgbClr val="09405E"/>
                                      </a:solidFill>
                                      <a:latin typeface="Cambria Math" charset="0"/>
                                    </a:rPr>
                                    <m:t>𝒙</m:t>
                                  </m:r>
                                </m:e>
                              </m:d>
                              <m:r>
                                <a:rPr lang="en-US" altLang="zh-CN" sz="2800" i="1">
                                  <a:solidFill>
                                    <a:srgbClr val="09405E"/>
                                  </a:solidFill>
                                  <a:latin typeface="Cambria Math" charset="0"/>
                                </a:rPr>
                                <m:t>,</m:t>
                              </m:r>
                              <m:r>
                                <a:rPr lang="en-US" altLang="zh-CN" sz="2800" i="1">
                                  <a:solidFill>
                                    <a:srgbClr val="09405E"/>
                                  </a:solidFill>
                                  <a:latin typeface="Cambria Math" charset="0"/>
                                </a:rPr>
                                <m:t>𝑦</m:t>
                              </m:r>
                            </m:e>
                          </m:d>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en>
                      </m:f>
                      <m:r>
                        <a:rPr lang="en-US" altLang="zh-CN" sz="2800" i="1" dirty="0">
                          <a:solidFill>
                            <a:srgbClr val="09405E"/>
                          </a:solidFill>
                          <a:latin typeface="Cambria Math" charset="0"/>
                        </a:rPr>
                        <m:t>=−</m:t>
                      </m:r>
                      <m:nary>
                        <m:naryPr>
                          <m:chr m:val="∑"/>
                          <m:ctrlPr>
                            <a:rPr lang="is-IS" altLang="zh-CN" sz="2800" i="1" dirty="0">
                              <a:solidFill>
                                <a:srgbClr val="09405E"/>
                              </a:solidFill>
                              <a:latin typeface="Cambria Math" panose="02040503050406030204" pitchFamily="18" charset="0"/>
                            </a:rPr>
                          </m:ctrlPr>
                        </m:naryPr>
                        <m:sub>
                          <m:r>
                            <a:rPr lang="en-US" altLang="zh-CN" sz="2800" b="0" i="1" dirty="0" smtClean="0">
                              <a:solidFill>
                                <a:srgbClr val="09405E"/>
                              </a:solidFill>
                              <a:latin typeface="Cambria Math" charset="0"/>
                            </a:rPr>
                            <m:t>𝑘</m:t>
                          </m:r>
                          <m:r>
                            <a:rPr lang="en-US" altLang="zh-CN" sz="2800" i="1" dirty="0">
                              <a:solidFill>
                                <a:srgbClr val="09405E"/>
                              </a:solidFill>
                              <a:latin typeface="Cambria Math" charset="0"/>
                            </a:rPr>
                            <m:t>=1</m:t>
                          </m:r>
                        </m:sub>
                        <m:sup>
                          <m:r>
                            <a:rPr lang="en-US" altLang="zh-CN" sz="2800" b="0" i="1" dirty="0" smtClean="0">
                              <a:solidFill>
                                <a:srgbClr val="09405E"/>
                              </a:solidFill>
                              <a:latin typeface="Cambria Math" charset="0"/>
                            </a:rPr>
                            <m:t>𝐾</m:t>
                          </m:r>
                        </m:sup>
                        <m:e>
                          <m:f>
                            <m:fPr>
                              <m:ctrlPr>
                                <a:rPr lang="mr-IN" altLang="zh-CN" sz="2800" i="1">
                                  <a:solidFill>
                                    <a:srgbClr val="09405E"/>
                                  </a:solidFill>
                                  <a:latin typeface="Cambria Math" panose="02040503050406030204" pitchFamily="18" charset="0"/>
                                </a:rPr>
                              </m:ctrlPr>
                            </m:fPr>
                            <m:num>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b="0" i="1" smtClean="0">
                                      <a:solidFill>
                                        <a:srgbClr val="09405E"/>
                                      </a:solidFill>
                                      <a:latin typeface="Cambria Math" charset="0"/>
                                    </a:rPr>
                                    <m:t>𝑘</m:t>
                                  </m:r>
                                </m:sub>
                              </m:sSub>
                            </m:num>
                            <m:den>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b="0" i="1" smtClean="0">
                                      <a:solidFill>
                                        <a:srgbClr val="09405E"/>
                                      </a:solidFill>
                                      <a:latin typeface="Cambria Math" charset="0"/>
                                    </a:rPr>
                                    <m:t>𝑘</m:t>
                                  </m:r>
                                </m:sub>
                              </m:sSub>
                            </m:den>
                          </m:f>
                          <m:f>
                            <m:fPr>
                              <m:ctrlPr>
                                <a:rPr lang="mr-IN" altLang="zh-CN" sz="2800" i="1">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b="0" i="1" smtClean="0">
                                      <a:solidFill>
                                        <a:srgbClr val="09405E"/>
                                      </a:solidFill>
                                      <a:latin typeface="Cambria Math" charset="0"/>
                                    </a:rPr>
                                    <m:t>𝑘</m:t>
                                  </m:r>
                                </m:sub>
                              </m:sSub>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en>
                          </m:f>
                        </m:e>
                      </m:nary>
                    </m:oMath>
                  </m:oMathPara>
                </a14:m>
                <a:endParaRPr lang="zh-CN" altLang="en-US" sz="2800" dirty="0">
                  <a:solidFill>
                    <a:srgbClr val="09405E"/>
                  </a:solidFill>
                </a:endParaRPr>
              </a:p>
            </p:txBody>
          </p:sp>
        </mc:Choice>
        <mc:Fallback xmlns="">
          <p:sp>
            <p:nvSpPr>
              <p:cNvPr id="9" name="矩形 8">
                <a:extLst>
                  <a:ext uri="{FF2B5EF4-FFF2-40B4-BE49-F238E27FC236}">
                    <a16:creationId xmlns:a16="http://schemas.microsoft.com/office/drawing/2014/main" id="{B144E8FA-CD0F-BE68-3722-00289350574E}"/>
                  </a:ext>
                </a:extLst>
              </p:cNvPr>
              <p:cNvSpPr>
                <a:spLocks noRot="1" noChangeAspect="1" noMove="1" noResize="1" noEditPoints="1" noAdjustHandles="1" noChangeArrowheads="1" noChangeShapeType="1" noTextEdit="1"/>
              </p:cNvSpPr>
              <p:nvPr/>
            </p:nvSpPr>
            <p:spPr>
              <a:xfrm>
                <a:off x="443511" y="782781"/>
                <a:ext cx="4384149" cy="1303883"/>
              </a:xfrm>
              <a:prstGeom prst="rect">
                <a:avLst/>
              </a:prstGeom>
              <a:blipFill>
                <a:blip r:embed="rId9"/>
                <a:stretch>
                  <a:fillRect t="-100962" b="-15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7273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logitBoost</a:t>
            </a:r>
            <a:r>
              <a:rPr lang="en-US" altLang="zh-CN" dirty="0" err="1"/>
              <a:t>ing</a:t>
            </a:r>
            <a:endParaRPr kumimoji="1" lang="zh-CN" altLang="en-US" dirty="0"/>
          </a:p>
        </p:txBody>
      </p:sp>
      <p:sp>
        <p:nvSpPr>
          <p:cNvPr id="15" name="文本框 14"/>
          <p:cNvSpPr txBox="1"/>
          <p:nvPr/>
        </p:nvSpPr>
        <p:spPr>
          <a:xfrm>
            <a:off x="443511" y="2131564"/>
            <a:ext cx="902811" cy="523220"/>
          </a:xfrm>
          <a:prstGeom prst="rect">
            <a:avLst/>
          </a:prstGeom>
          <a:noFill/>
        </p:spPr>
        <p:txBody>
          <a:bodyPr wrap="none" rtlCol="0">
            <a:spAutoFit/>
          </a:bodyPr>
          <a:lstStyle/>
          <a:p>
            <a:r>
              <a:rPr kumimoji="1" lang="zh-CN" altLang="en-US" sz="2800" dirty="0">
                <a:solidFill>
                  <a:srgbClr val="09405E"/>
                </a:solidFill>
                <a:latin typeface="Microsoft YaHei" charset="-122"/>
                <a:ea typeface="Microsoft YaHei" charset="-122"/>
                <a:cs typeface="Microsoft YaHei" charset="-122"/>
              </a:rPr>
              <a:t>所以</a:t>
            </a:r>
          </a:p>
        </p:txBody>
      </p:sp>
      <mc:AlternateContent xmlns:mc="http://schemas.openxmlformats.org/markup-compatibility/2006" xmlns:a14="http://schemas.microsoft.com/office/drawing/2010/main">
        <mc:Choice Requires="a14">
          <p:sp>
            <p:nvSpPr>
              <p:cNvPr id="12" name="矩形 11"/>
              <p:cNvSpPr/>
              <p:nvPr/>
            </p:nvSpPr>
            <p:spPr>
              <a:xfrm>
                <a:off x="443057" y="2701823"/>
                <a:ext cx="7487050" cy="11454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i="1" smtClean="0">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r>
                            <a:rPr kumimoji="1" lang="en-US" altLang="zh-CN" sz="2800" i="1" dirty="0">
                              <a:solidFill>
                                <a:srgbClr val="09405E"/>
                              </a:solidFill>
                              <a:latin typeface="Cambria Math" charset="0"/>
                              <a:ea typeface="Cambria Math" charset="0"/>
                              <a:cs typeface="Cambria Math" charset="0"/>
                            </a:rPr>
                            <m:t>𝐿</m:t>
                          </m:r>
                          <m:d>
                            <m:dPr>
                              <m:ctrlPr>
                                <a:rPr kumimoji="1" lang="en-US" altLang="zh-CN" sz="2800" i="1" dirty="0">
                                  <a:solidFill>
                                    <a:srgbClr val="09405E"/>
                                  </a:solidFill>
                                  <a:latin typeface="Cambria Math" panose="02040503050406030204" pitchFamily="18" charset="0"/>
                                </a:rPr>
                              </m:ctrlPr>
                            </m:dPr>
                            <m:e>
                              <m:r>
                                <a:rPr lang="en-US" altLang="zh-CN" sz="2800" b="1" i="1" dirty="0" smtClean="0">
                                  <a:solidFill>
                                    <a:srgbClr val="09405E"/>
                                  </a:solidFill>
                                  <a:latin typeface="Cambria Math" charset="0"/>
                                </a:rPr>
                                <m:t>𝒇</m:t>
                              </m:r>
                              <m:d>
                                <m:dPr>
                                  <m:ctrlPr>
                                    <a:rPr lang="mr-IN" altLang="zh-CN" sz="2800" i="1">
                                      <a:solidFill>
                                        <a:srgbClr val="09405E"/>
                                      </a:solidFill>
                                      <a:latin typeface="Cambria Math" panose="02040503050406030204" pitchFamily="18" charset="0"/>
                                    </a:rPr>
                                  </m:ctrlPr>
                                </m:dPr>
                                <m:e>
                                  <m:r>
                                    <a:rPr lang="en-US" altLang="zh-CN" sz="2800" b="1" i="1">
                                      <a:solidFill>
                                        <a:srgbClr val="09405E"/>
                                      </a:solidFill>
                                      <a:latin typeface="Cambria Math" charset="0"/>
                                    </a:rPr>
                                    <m:t>𝒙</m:t>
                                  </m:r>
                                </m:e>
                              </m:d>
                              <m:r>
                                <a:rPr lang="en-US" altLang="zh-CN" sz="2800" i="1">
                                  <a:solidFill>
                                    <a:srgbClr val="09405E"/>
                                  </a:solidFill>
                                  <a:latin typeface="Cambria Math" charset="0"/>
                                </a:rPr>
                                <m:t>,</m:t>
                              </m:r>
                              <m:r>
                                <a:rPr lang="en-US" altLang="zh-CN" sz="2800" i="1">
                                  <a:solidFill>
                                    <a:srgbClr val="09405E"/>
                                  </a:solidFill>
                                  <a:latin typeface="Cambria Math" charset="0"/>
                                </a:rPr>
                                <m:t>𝑦</m:t>
                              </m:r>
                            </m:e>
                          </m:d>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𝑚</m:t>
                              </m:r>
                            </m:sub>
                          </m:sSub>
                        </m:den>
                      </m:f>
                      <m:r>
                        <a:rPr lang="en-US" altLang="zh-CN" sz="2800" i="1" dirty="0">
                          <a:solidFill>
                            <a:srgbClr val="09405E"/>
                          </a:solidFill>
                          <a:latin typeface="Cambria Math" charset="0"/>
                        </a:rPr>
                        <m:t>=</m:t>
                      </m:r>
                      <m:r>
                        <a:rPr lang="en-US" altLang="zh-CN" sz="2800" b="0" i="1" dirty="0" smtClean="0">
                          <a:solidFill>
                            <a:srgbClr val="09405E"/>
                          </a:solidFill>
                          <a:latin typeface="Cambria Math" charset="0"/>
                        </a:rPr>
                        <m:t>−</m:t>
                      </m:r>
                      <m:f>
                        <m:fPr>
                          <m:ctrlPr>
                            <a:rPr lang="mr-IN" altLang="zh-CN" sz="2800" i="1">
                              <a:solidFill>
                                <a:srgbClr val="09405E"/>
                              </a:solidFill>
                              <a:latin typeface="Cambria Math" panose="02040503050406030204" pitchFamily="18" charset="0"/>
                            </a:rPr>
                          </m:ctrlPr>
                        </m:fPr>
                        <m:num>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b="0" i="1" smtClean="0">
                                  <a:solidFill>
                                    <a:srgbClr val="09405E"/>
                                  </a:solidFill>
                                  <a:latin typeface="Cambria Math" charset="0"/>
                                </a:rPr>
                                <m:t>𝑚</m:t>
                              </m:r>
                            </m:sub>
                          </m:sSub>
                        </m:num>
                        <m:den>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b="0" i="1" smtClean="0">
                                  <a:solidFill>
                                    <a:srgbClr val="09405E"/>
                                  </a:solidFill>
                                  <a:latin typeface="Cambria Math" charset="0"/>
                                </a:rPr>
                                <m:t>𝑚</m:t>
                              </m:r>
                            </m:sub>
                          </m:sSub>
                        </m:den>
                      </m:f>
                      <m:sSub>
                        <m:sSubPr>
                          <m:ctrlPr>
                            <a:rPr lang="en-US" altLang="zh-CN" sz="2800" i="1" smtClean="0">
                              <a:solidFill>
                                <a:srgbClr val="C00000"/>
                              </a:solidFill>
                              <a:latin typeface="Cambria Math" panose="02040503050406030204" pitchFamily="18" charset="0"/>
                            </a:rPr>
                          </m:ctrlPr>
                        </m:sSubPr>
                        <m:e>
                          <m:r>
                            <a:rPr lang="en-US" altLang="zh-CN" sz="2800" i="1">
                              <a:solidFill>
                                <a:srgbClr val="C00000"/>
                              </a:solidFill>
                              <a:latin typeface="Cambria Math" charset="0"/>
                            </a:rPr>
                            <m:t>𝑝</m:t>
                          </m:r>
                        </m:e>
                        <m:sub>
                          <m:r>
                            <a:rPr lang="en-US" altLang="zh-CN" sz="2800" i="1">
                              <a:solidFill>
                                <a:srgbClr val="C00000"/>
                              </a:solidFill>
                              <a:latin typeface="Cambria Math" charset="0"/>
                            </a:rPr>
                            <m:t>𝑚</m:t>
                          </m:r>
                        </m:sub>
                      </m:sSub>
                      <m:d>
                        <m:dPr>
                          <m:ctrlPr>
                            <a:rPr lang="is-IS" altLang="zh-CN" sz="2800" i="1">
                              <a:solidFill>
                                <a:srgbClr val="C00000"/>
                              </a:solidFill>
                              <a:latin typeface="Cambria Math" panose="02040503050406030204" pitchFamily="18" charset="0"/>
                            </a:rPr>
                          </m:ctrlPr>
                        </m:dPr>
                        <m:e>
                          <m:r>
                            <a:rPr lang="en-US" altLang="zh-CN" sz="2800" i="1">
                              <a:solidFill>
                                <a:srgbClr val="C00000"/>
                              </a:solidFill>
                              <a:latin typeface="Cambria Math" charset="0"/>
                            </a:rPr>
                            <m:t>1−</m:t>
                          </m:r>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𝑝</m:t>
                              </m:r>
                            </m:e>
                            <m:sub>
                              <m:r>
                                <a:rPr lang="en-US" altLang="zh-CN" sz="2800" i="1">
                                  <a:solidFill>
                                    <a:srgbClr val="C00000"/>
                                  </a:solidFill>
                                  <a:latin typeface="Cambria Math" charset="0"/>
                                </a:rPr>
                                <m:t>𝑚</m:t>
                              </m:r>
                            </m:sub>
                          </m:sSub>
                        </m:e>
                      </m:d>
                      <m:r>
                        <a:rPr lang="en-US" altLang="zh-CN" sz="2800" b="0" i="1" dirty="0" smtClean="0">
                          <a:solidFill>
                            <a:srgbClr val="C00000"/>
                          </a:solidFill>
                          <a:latin typeface="Cambria Math" charset="0"/>
                        </a:rPr>
                        <m:t>+</m:t>
                      </m:r>
                      <m:nary>
                        <m:naryPr>
                          <m:chr m:val="∑"/>
                          <m:supHide m:val="on"/>
                          <m:ctrlPr>
                            <a:rPr lang="en-US" altLang="zh-CN" sz="2800" i="1" dirty="0" smtClean="0">
                              <a:solidFill>
                                <a:srgbClr val="09405E"/>
                              </a:solidFill>
                              <a:latin typeface="Cambria Math" panose="02040503050406030204" pitchFamily="18" charset="0"/>
                            </a:rPr>
                          </m:ctrlPr>
                        </m:naryPr>
                        <m:sub>
                          <m:r>
                            <m:rPr>
                              <m:brk m:alnAt="7"/>
                            </m:rPr>
                            <a:rPr lang="en-US" altLang="zh-CN" sz="2800" b="0" i="1" dirty="0" smtClean="0">
                              <a:solidFill>
                                <a:srgbClr val="09405E"/>
                              </a:solidFill>
                              <a:latin typeface="Cambria Math" charset="0"/>
                            </a:rPr>
                            <m:t>𝑘</m:t>
                          </m:r>
                          <m:r>
                            <a:rPr lang="en-US" altLang="zh-CN" sz="2800" b="0" i="1" dirty="0" smtClean="0">
                              <a:solidFill>
                                <a:srgbClr val="09405E"/>
                              </a:solidFill>
                              <a:latin typeface="Cambria Math" charset="0"/>
                              <a:ea typeface="Cambria Math" charset="0"/>
                              <a:cs typeface="Cambria Math" charset="0"/>
                            </a:rPr>
                            <m:t>≠</m:t>
                          </m:r>
                          <m:r>
                            <a:rPr lang="en-US" altLang="zh-CN" sz="2800" b="0" i="1" dirty="0" smtClean="0">
                              <a:solidFill>
                                <a:srgbClr val="09405E"/>
                              </a:solidFill>
                              <a:latin typeface="Cambria Math" charset="0"/>
                              <a:ea typeface="Cambria Math" charset="0"/>
                              <a:cs typeface="Cambria Math" charset="0"/>
                            </a:rPr>
                            <m:t>𝑚</m:t>
                          </m:r>
                        </m:sub>
                        <m:sup/>
                        <m:e>
                          <m:f>
                            <m:fPr>
                              <m:ctrlPr>
                                <a:rPr lang="mr-IN" altLang="zh-CN" sz="2800" i="1">
                                  <a:solidFill>
                                    <a:srgbClr val="09405E"/>
                                  </a:solidFill>
                                  <a:latin typeface="Cambria Math" panose="02040503050406030204" pitchFamily="18" charset="0"/>
                                </a:rPr>
                              </m:ctrlPr>
                            </m:fPr>
                            <m:num>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𝑘</m:t>
                                  </m:r>
                                </m:sub>
                              </m:sSub>
                            </m:num>
                            <m:den>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i="1">
                                      <a:solidFill>
                                        <a:srgbClr val="09405E"/>
                                      </a:solidFill>
                                      <a:latin typeface="Cambria Math" charset="0"/>
                                    </a:rPr>
                                    <m:t>𝑘</m:t>
                                  </m:r>
                                </m:sub>
                              </m:sSub>
                            </m:den>
                          </m:f>
                          <m:sSub>
                            <m:sSubPr>
                              <m:ctrlPr>
                                <a:rPr lang="en-US" altLang="zh-CN" sz="2800" i="1" smtClean="0">
                                  <a:solidFill>
                                    <a:srgbClr val="C00000"/>
                                  </a:solidFill>
                                  <a:latin typeface="Cambria Math" panose="02040503050406030204" pitchFamily="18" charset="0"/>
                                </a:rPr>
                              </m:ctrlPr>
                            </m:sSubPr>
                            <m:e>
                              <m:r>
                                <a:rPr lang="en-US" altLang="zh-CN" sz="2800" i="1">
                                  <a:solidFill>
                                    <a:srgbClr val="C00000"/>
                                  </a:solidFill>
                                  <a:latin typeface="Cambria Math" charset="0"/>
                                </a:rPr>
                                <m:t>𝑝</m:t>
                              </m:r>
                            </m:e>
                            <m:sub>
                              <m:r>
                                <a:rPr lang="en-US" altLang="zh-CN" sz="2800" i="1">
                                  <a:solidFill>
                                    <a:srgbClr val="C00000"/>
                                  </a:solidFill>
                                  <a:latin typeface="Cambria Math" charset="0"/>
                                </a:rPr>
                                <m:t>𝑘</m:t>
                              </m:r>
                            </m:sub>
                          </m:sSub>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𝑝</m:t>
                              </m:r>
                            </m:e>
                            <m:sub>
                              <m:r>
                                <a:rPr lang="en-US" altLang="zh-CN" sz="2800" i="1">
                                  <a:solidFill>
                                    <a:srgbClr val="C00000"/>
                                  </a:solidFill>
                                  <a:latin typeface="Cambria Math" charset="0"/>
                                </a:rPr>
                                <m:t>𝑚</m:t>
                              </m:r>
                            </m:sub>
                          </m:sSub>
                        </m:e>
                      </m:nary>
                    </m:oMath>
                  </m:oMathPara>
                </a14:m>
                <a:endParaRPr lang="zh-CN" altLang="en-US" sz="2800" dirty="0">
                  <a:solidFill>
                    <a:srgbClr val="09405E"/>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43057" y="2701823"/>
                <a:ext cx="7487050" cy="114544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398597" y="5146032"/>
                <a:ext cx="4664418"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rPr>
                        <m:t>=</m:t>
                      </m:r>
                      <m:nary>
                        <m:naryPr>
                          <m:chr m:val="∑"/>
                          <m:ctrlPr>
                            <a:rPr lang="is-IS" altLang="zh-CN" sz="2800" i="1" dirty="0">
                              <a:solidFill>
                                <a:srgbClr val="09405E"/>
                              </a:solidFill>
                              <a:latin typeface="Cambria Math" panose="02040503050406030204" pitchFamily="18" charset="0"/>
                            </a:rPr>
                          </m:ctrlPr>
                        </m:naryPr>
                        <m:sub>
                          <m:r>
                            <a:rPr lang="en-US" altLang="zh-CN" sz="2800" i="1" dirty="0">
                              <a:solidFill>
                                <a:srgbClr val="09405E"/>
                              </a:solidFill>
                              <a:latin typeface="Cambria Math" charset="0"/>
                            </a:rPr>
                            <m:t>𝑘</m:t>
                          </m:r>
                          <m:r>
                            <a:rPr lang="en-US" altLang="zh-CN" sz="2800" i="1" dirty="0">
                              <a:solidFill>
                                <a:srgbClr val="09405E"/>
                              </a:solidFill>
                              <a:latin typeface="Cambria Math" charset="0"/>
                            </a:rPr>
                            <m:t>=1</m:t>
                          </m:r>
                        </m:sub>
                        <m:sup>
                          <m:r>
                            <a:rPr lang="en-US" altLang="zh-CN" sz="2800" i="1" dirty="0">
                              <a:solidFill>
                                <a:srgbClr val="09405E"/>
                              </a:solidFill>
                              <a:latin typeface="Cambria Math" charset="0"/>
                            </a:rPr>
                            <m:t>𝐾</m:t>
                          </m:r>
                        </m:sup>
                        <m:e>
                          <m:sSub>
                            <m:sSubPr>
                              <m:ctrlPr>
                                <a:rPr lang="en-US" altLang="zh-CN" sz="2800" i="1">
                                  <a:solidFill>
                                    <a:srgbClr val="09405E"/>
                                  </a:solidFill>
                                  <a:latin typeface="Cambria Math" panose="02040503050406030204" pitchFamily="18" charset="0"/>
                                </a:rPr>
                              </m:ctrlPr>
                            </m:sSubPr>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𝑘</m:t>
                                  </m:r>
                                </m:sub>
                              </m:sSub>
                              <m:r>
                                <a:rPr lang="en-US" altLang="zh-CN" sz="2800" i="1">
                                  <a:solidFill>
                                    <a:srgbClr val="09405E"/>
                                  </a:solidFill>
                                  <a:latin typeface="Cambria Math" charset="0"/>
                                </a:rPr>
                                <m:t>𝑝</m:t>
                              </m:r>
                            </m:e>
                            <m:sub>
                              <m:r>
                                <a:rPr lang="en-US" altLang="zh-CN" sz="2800" i="1">
                                  <a:solidFill>
                                    <a:srgbClr val="09405E"/>
                                  </a:solidFill>
                                  <a:latin typeface="Cambria Math" charset="0"/>
                                </a:rPr>
                                <m:t>𝑚</m:t>
                              </m:r>
                            </m:sub>
                          </m:sSub>
                          <m:r>
                            <a:rPr lang="en-US" altLang="zh-CN" sz="2800" i="1">
                              <a:solidFill>
                                <a:srgbClr val="09405E"/>
                              </a:solidFill>
                              <a:latin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𝑚</m:t>
                              </m:r>
                            </m:sub>
                          </m:sSub>
                        </m:e>
                      </m:nary>
                      <m:r>
                        <a:rPr lang="en-US" altLang="zh-CN" sz="2800" i="1">
                          <a:solidFill>
                            <a:srgbClr val="09405E"/>
                          </a:solidFill>
                          <a:latin typeface="Cambria Math" charset="0"/>
                        </a:rPr>
                        <m:t>=</m:t>
                      </m:r>
                      <m:sSub>
                        <m:sSubPr>
                          <m:ctrlPr>
                            <a:rPr lang="en-US" altLang="zh-CN" sz="2800" i="1" smtClean="0">
                              <a:solidFill>
                                <a:srgbClr val="7030A0"/>
                              </a:solidFill>
                              <a:latin typeface="Cambria Math" panose="02040503050406030204" pitchFamily="18" charset="0"/>
                            </a:rPr>
                          </m:ctrlPr>
                        </m:sSubPr>
                        <m:e>
                          <m:r>
                            <a:rPr lang="en-US" altLang="zh-CN" sz="2800" b="0" i="1" smtClean="0">
                              <a:solidFill>
                                <a:srgbClr val="7030A0"/>
                              </a:solidFill>
                              <a:latin typeface="Cambria Math" charset="0"/>
                            </a:rPr>
                            <m:t>𝑝</m:t>
                          </m:r>
                        </m:e>
                        <m:sub>
                          <m:r>
                            <a:rPr lang="en-US" altLang="zh-CN" sz="2800" i="1">
                              <a:solidFill>
                                <a:srgbClr val="7030A0"/>
                              </a:solidFill>
                              <a:latin typeface="Cambria Math" charset="0"/>
                            </a:rPr>
                            <m:t>𝑚</m:t>
                          </m:r>
                        </m:sub>
                      </m:sSub>
                      <m:r>
                        <a:rPr lang="en-US" altLang="zh-CN" sz="2800" i="1">
                          <a:solidFill>
                            <a:srgbClr val="7030A0"/>
                          </a:solidFill>
                          <a:latin typeface="Cambria Math" charset="0"/>
                        </a:rPr>
                        <m:t>−</m:t>
                      </m:r>
                      <m:sSub>
                        <m:sSubPr>
                          <m:ctrlPr>
                            <a:rPr lang="en-US" altLang="zh-CN" sz="2800" i="1">
                              <a:solidFill>
                                <a:srgbClr val="7030A0"/>
                              </a:solidFill>
                              <a:latin typeface="Cambria Math" panose="02040503050406030204" pitchFamily="18" charset="0"/>
                            </a:rPr>
                          </m:ctrlPr>
                        </m:sSubPr>
                        <m:e>
                          <m:r>
                            <a:rPr lang="en-US" altLang="zh-CN" sz="2800" i="1">
                              <a:solidFill>
                                <a:srgbClr val="7030A0"/>
                              </a:solidFill>
                              <a:latin typeface="Cambria Math" charset="0"/>
                            </a:rPr>
                            <m:t>𝑦</m:t>
                          </m:r>
                        </m:e>
                        <m:sub>
                          <m:r>
                            <a:rPr lang="en-US" altLang="zh-CN" sz="2800" i="1">
                              <a:solidFill>
                                <a:srgbClr val="7030A0"/>
                              </a:solidFill>
                              <a:latin typeface="Cambria Math" charset="0"/>
                            </a:rPr>
                            <m:t>𝑚</m:t>
                          </m:r>
                        </m:sub>
                      </m:sSub>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2398597" y="5146032"/>
                <a:ext cx="4664418" cy="130388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455471" y="4235038"/>
                <a:ext cx="4550669" cy="523220"/>
              </a:xfrm>
              <a:prstGeom prst="rect">
                <a:avLst/>
              </a:prstGeom>
            </p:spPr>
            <p:txBody>
              <a:bodyPr wrap="none">
                <a:spAutoFit/>
              </a:bodyPr>
              <a:lstStyle/>
              <a:p>
                <a14:m>
                  <m:oMath xmlns:m="http://schemas.openxmlformats.org/officeDocument/2006/math">
                    <m:r>
                      <a:rPr lang="en-US" altLang="zh-CN" sz="2800" b="0" i="1" dirty="0" smtClean="0">
                        <a:solidFill>
                          <a:srgbClr val="09405E"/>
                        </a:solidFill>
                        <a:latin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𝑚</m:t>
                        </m:r>
                      </m:sub>
                    </m:sSub>
                    <m:d>
                      <m:dPr>
                        <m:ctrlPr>
                          <a:rPr lang="is-IS"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1−</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i="1">
                                <a:solidFill>
                                  <a:srgbClr val="09405E"/>
                                </a:solidFill>
                                <a:latin typeface="Cambria Math" charset="0"/>
                              </a:rPr>
                              <m:t>𝑚</m:t>
                            </m:r>
                          </m:sub>
                        </m:sSub>
                      </m:e>
                    </m:d>
                  </m:oMath>
                </a14:m>
                <a:r>
                  <a:rPr lang="en-US" altLang="zh-CN" sz="2800" dirty="0">
                    <a:solidFill>
                      <a:srgbClr val="09405E"/>
                    </a:solidFill>
                  </a:rPr>
                  <a:t>+</a:t>
                </a:r>
                <a14:m>
                  <m:oMath xmlns:m="http://schemas.openxmlformats.org/officeDocument/2006/math">
                    <m:nary>
                      <m:naryPr>
                        <m:chr m:val="∑"/>
                        <m:supHide m:val="on"/>
                        <m:ctrlPr>
                          <a:rPr lang="en-US" altLang="zh-CN" sz="2800" i="1" dirty="0">
                            <a:solidFill>
                              <a:srgbClr val="09405E"/>
                            </a:solidFill>
                            <a:latin typeface="Cambria Math" panose="02040503050406030204" pitchFamily="18" charset="0"/>
                          </a:rPr>
                        </m:ctrlPr>
                      </m:naryPr>
                      <m:sub>
                        <m:r>
                          <m:rPr>
                            <m:brk m:alnAt="7"/>
                          </m:rPr>
                          <a:rPr lang="en-US" altLang="zh-CN" sz="2800" i="1" dirty="0">
                            <a:solidFill>
                              <a:srgbClr val="09405E"/>
                            </a:solidFill>
                            <a:latin typeface="Cambria Math" charset="0"/>
                          </a:rPr>
                          <m:t>𝑘</m:t>
                        </m:r>
                        <m:r>
                          <a:rPr lang="en-US" altLang="zh-CN" sz="2800" i="1" dirty="0">
                            <a:solidFill>
                              <a:srgbClr val="09405E"/>
                            </a:solidFill>
                            <a:latin typeface="Cambria Math" charset="0"/>
                            <a:ea typeface="Cambria Math" charset="0"/>
                            <a:cs typeface="Cambria Math" charset="0"/>
                          </a:rPr>
                          <m:t>≠</m:t>
                        </m:r>
                        <m:r>
                          <a:rPr lang="en-US" altLang="zh-CN" sz="2800" i="1" dirty="0">
                            <a:solidFill>
                              <a:srgbClr val="09405E"/>
                            </a:solidFill>
                            <a:latin typeface="Cambria Math" charset="0"/>
                            <a:ea typeface="Cambria Math" charset="0"/>
                            <a:cs typeface="Cambria Math" charset="0"/>
                          </a:rPr>
                          <m:t>𝑚</m:t>
                        </m:r>
                      </m:sub>
                      <m:sup/>
                      <m:e>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i="1">
                                <a:solidFill>
                                  <a:srgbClr val="09405E"/>
                                </a:solidFill>
                                <a:latin typeface="Cambria Math" charset="0"/>
                              </a:rPr>
                              <m:t>𝑘</m:t>
                            </m:r>
                          </m:sub>
                        </m:sSub>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i="1">
                                <a:solidFill>
                                  <a:srgbClr val="09405E"/>
                                </a:solidFill>
                                <a:latin typeface="Cambria Math" charset="0"/>
                              </a:rPr>
                              <m:t>𝑚</m:t>
                            </m:r>
                          </m:sub>
                        </m:sSub>
                      </m:e>
                    </m:nary>
                  </m:oMath>
                </a14:m>
                <a:endParaRPr lang="zh-CN" altLang="en-US" sz="2800" dirty="0">
                  <a:solidFill>
                    <a:srgbClr val="09405E"/>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455471" y="4235038"/>
                <a:ext cx="4550669" cy="523220"/>
              </a:xfrm>
              <a:prstGeom prst="rect">
                <a:avLst/>
              </a:prstGeom>
              <a:blipFill rotWithShape="0">
                <a:blip r:embed="rId5"/>
                <a:stretch>
                  <a:fillRect t="-11628"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3876690-3946-5C72-EB23-E847F783775F}"/>
                  </a:ext>
                </a:extLst>
              </p:cNvPr>
              <p:cNvSpPr/>
              <p:nvPr/>
            </p:nvSpPr>
            <p:spPr>
              <a:xfrm>
                <a:off x="443511" y="782781"/>
                <a:ext cx="4384149"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i="1" smtClean="0">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r>
                            <a:rPr kumimoji="1" lang="en-US" altLang="zh-CN" sz="2800" i="1" dirty="0">
                              <a:solidFill>
                                <a:srgbClr val="09405E"/>
                              </a:solidFill>
                              <a:latin typeface="Cambria Math" charset="0"/>
                              <a:ea typeface="Cambria Math" charset="0"/>
                              <a:cs typeface="Cambria Math" charset="0"/>
                            </a:rPr>
                            <m:t>𝐿</m:t>
                          </m:r>
                          <m:d>
                            <m:dPr>
                              <m:ctrlPr>
                                <a:rPr kumimoji="1" lang="en-US" altLang="zh-CN" sz="2800" i="1" dirty="0">
                                  <a:solidFill>
                                    <a:srgbClr val="09405E"/>
                                  </a:solidFill>
                                  <a:latin typeface="Cambria Math" panose="02040503050406030204" pitchFamily="18" charset="0"/>
                                </a:rPr>
                              </m:ctrlPr>
                            </m:dPr>
                            <m:e>
                              <m:r>
                                <a:rPr lang="en-US" altLang="zh-CN" sz="2800" b="1" i="1" dirty="0" smtClean="0">
                                  <a:solidFill>
                                    <a:srgbClr val="09405E"/>
                                  </a:solidFill>
                                  <a:latin typeface="Cambria Math" charset="0"/>
                                </a:rPr>
                                <m:t>𝒇</m:t>
                              </m:r>
                              <m:d>
                                <m:dPr>
                                  <m:ctrlPr>
                                    <a:rPr lang="mr-IN" altLang="zh-CN" sz="2800" i="1">
                                      <a:solidFill>
                                        <a:srgbClr val="09405E"/>
                                      </a:solidFill>
                                      <a:latin typeface="Cambria Math" panose="02040503050406030204" pitchFamily="18" charset="0"/>
                                    </a:rPr>
                                  </m:ctrlPr>
                                </m:dPr>
                                <m:e>
                                  <m:r>
                                    <a:rPr lang="en-US" altLang="zh-CN" sz="2800" b="1" i="1">
                                      <a:solidFill>
                                        <a:srgbClr val="09405E"/>
                                      </a:solidFill>
                                      <a:latin typeface="Cambria Math" charset="0"/>
                                    </a:rPr>
                                    <m:t>𝒙</m:t>
                                  </m:r>
                                </m:e>
                              </m:d>
                              <m:r>
                                <a:rPr lang="en-US" altLang="zh-CN" sz="2800" i="1">
                                  <a:solidFill>
                                    <a:srgbClr val="09405E"/>
                                  </a:solidFill>
                                  <a:latin typeface="Cambria Math" charset="0"/>
                                </a:rPr>
                                <m:t>,</m:t>
                              </m:r>
                              <m:r>
                                <a:rPr lang="en-US" altLang="zh-CN" sz="2800" i="1">
                                  <a:solidFill>
                                    <a:srgbClr val="09405E"/>
                                  </a:solidFill>
                                  <a:latin typeface="Cambria Math" charset="0"/>
                                </a:rPr>
                                <m:t>𝑦</m:t>
                              </m:r>
                            </m:e>
                          </m:d>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en>
                      </m:f>
                      <m:r>
                        <a:rPr lang="en-US" altLang="zh-CN" sz="2800" i="1" dirty="0">
                          <a:solidFill>
                            <a:srgbClr val="09405E"/>
                          </a:solidFill>
                          <a:latin typeface="Cambria Math" charset="0"/>
                        </a:rPr>
                        <m:t>=−</m:t>
                      </m:r>
                      <m:nary>
                        <m:naryPr>
                          <m:chr m:val="∑"/>
                          <m:ctrlPr>
                            <a:rPr lang="is-IS" altLang="zh-CN" sz="2800" i="1" dirty="0">
                              <a:solidFill>
                                <a:srgbClr val="09405E"/>
                              </a:solidFill>
                              <a:latin typeface="Cambria Math" panose="02040503050406030204" pitchFamily="18" charset="0"/>
                            </a:rPr>
                          </m:ctrlPr>
                        </m:naryPr>
                        <m:sub>
                          <m:r>
                            <a:rPr lang="en-US" altLang="zh-CN" sz="2800" b="0" i="1" dirty="0" smtClean="0">
                              <a:solidFill>
                                <a:srgbClr val="09405E"/>
                              </a:solidFill>
                              <a:latin typeface="Cambria Math" charset="0"/>
                            </a:rPr>
                            <m:t>𝑘</m:t>
                          </m:r>
                          <m:r>
                            <a:rPr lang="en-US" altLang="zh-CN" sz="2800" i="1" dirty="0">
                              <a:solidFill>
                                <a:srgbClr val="09405E"/>
                              </a:solidFill>
                              <a:latin typeface="Cambria Math" charset="0"/>
                            </a:rPr>
                            <m:t>=1</m:t>
                          </m:r>
                        </m:sub>
                        <m:sup>
                          <m:r>
                            <a:rPr lang="en-US" altLang="zh-CN" sz="2800" b="0" i="1" dirty="0" smtClean="0">
                              <a:solidFill>
                                <a:srgbClr val="09405E"/>
                              </a:solidFill>
                              <a:latin typeface="Cambria Math" charset="0"/>
                            </a:rPr>
                            <m:t>𝐾</m:t>
                          </m:r>
                        </m:sup>
                        <m:e>
                          <m:f>
                            <m:fPr>
                              <m:ctrlPr>
                                <a:rPr lang="mr-IN" altLang="zh-CN" sz="2800" i="1">
                                  <a:solidFill>
                                    <a:srgbClr val="09405E"/>
                                  </a:solidFill>
                                  <a:latin typeface="Cambria Math" panose="02040503050406030204" pitchFamily="18" charset="0"/>
                                </a:rPr>
                              </m:ctrlPr>
                            </m:fPr>
                            <m:num>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b="0" i="1" smtClean="0">
                                      <a:solidFill>
                                        <a:srgbClr val="09405E"/>
                                      </a:solidFill>
                                      <a:latin typeface="Cambria Math" charset="0"/>
                                    </a:rPr>
                                    <m:t>𝑘</m:t>
                                  </m:r>
                                </m:sub>
                              </m:sSub>
                            </m:num>
                            <m:den>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b="0" i="1" smtClean="0">
                                      <a:solidFill>
                                        <a:srgbClr val="09405E"/>
                                      </a:solidFill>
                                      <a:latin typeface="Cambria Math" charset="0"/>
                                    </a:rPr>
                                    <m:t>𝑘</m:t>
                                  </m:r>
                                </m:sub>
                              </m:sSub>
                            </m:den>
                          </m:f>
                          <m:f>
                            <m:fPr>
                              <m:ctrlPr>
                                <a:rPr lang="mr-IN" altLang="zh-CN" sz="2800" i="1">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𝑝</m:t>
                                  </m:r>
                                </m:e>
                                <m:sub>
                                  <m:r>
                                    <a:rPr lang="en-US" altLang="zh-CN" sz="2800" b="0" i="1" smtClean="0">
                                      <a:solidFill>
                                        <a:srgbClr val="09405E"/>
                                      </a:solidFill>
                                      <a:latin typeface="Cambria Math" charset="0"/>
                                    </a:rPr>
                                    <m:t>𝑘</m:t>
                                  </m:r>
                                </m:sub>
                              </m:sSub>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i="1" dirty="0">
                                      <a:solidFill>
                                        <a:srgbClr val="09405E"/>
                                      </a:solidFill>
                                      <a:latin typeface="Cambria Math" charset="0"/>
                                    </a:rPr>
                                    <m:t>𝑚</m:t>
                                  </m:r>
                                </m:sub>
                              </m:sSub>
                            </m:den>
                          </m:f>
                        </m:e>
                      </m:nary>
                    </m:oMath>
                  </m:oMathPara>
                </a14:m>
                <a:endParaRPr lang="zh-CN" altLang="en-US" sz="2800" dirty="0">
                  <a:solidFill>
                    <a:srgbClr val="09405E"/>
                  </a:solidFill>
                </a:endParaRPr>
              </a:p>
            </p:txBody>
          </p:sp>
        </mc:Choice>
        <mc:Fallback xmlns="">
          <p:sp>
            <p:nvSpPr>
              <p:cNvPr id="3" name="矩形 2">
                <a:extLst>
                  <a:ext uri="{FF2B5EF4-FFF2-40B4-BE49-F238E27FC236}">
                    <a16:creationId xmlns:a16="http://schemas.microsoft.com/office/drawing/2014/main" id="{A3876690-3946-5C72-EB23-E847F783775F}"/>
                  </a:ext>
                </a:extLst>
              </p:cNvPr>
              <p:cNvSpPr>
                <a:spLocks noRot="1" noChangeAspect="1" noMove="1" noResize="1" noEditPoints="1" noAdjustHandles="1" noChangeArrowheads="1" noChangeShapeType="1" noTextEdit="1"/>
              </p:cNvSpPr>
              <p:nvPr/>
            </p:nvSpPr>
            <p:spPr>
              <a:xfrm>
                <a:off x="443511" y="782781"/>
                <a:ext cx="4384149" cy="1303883"/>
              </a:xfrm>
              <a:prstGeom prst="rect">
                <a:avLst/>
              </a:prstGeom>
              <a:blipFill>
                <a:blip r:embed="rId6"/>
                <a:stretch>
                  <a:fillRect t="-100962" b="-15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850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集成学习的两个基本问题 </a:t>
            </a:r>
            <a:endParaRPr kumimoji="1" lang="zh-CN" altLang="en-US" dirty="0"/>
          </a:p>
        </p:txBody>
      </p:sp>
      <p:sp>
        <p:nvSpPr>
          <p:cNvPr id="3" name="内容占位符 2"/>
          <p:cNvSpPr>
            <a:spLocks noGrp="1"/>
          </p:cNvSpPr>
          <p:nvPr>
            <p:ph sz="quarter" idx="10"/>
          </p:nvPr>
        </p:nvSpPr>
        <p:spPr/>
        <p:txBody>
          <a:bodyPr/>
          <a:lstStyle/>
          <a:p>
            <a:pPr>
              <a:lnSpc>
                <a:spcPct val="150000"/>
              </a:lnSpc>
            </a:pPr>
            <a:r>
              <a:rPr lang="zh-CN" altLang="zh-CN" dirty="0"/>
              <a:t>如何训练出具有差异性的多个基学习器？ </a:t>
            </a:r>
            <a:endParaRPr lang="en-US" altLang="zh-CN" dirty="0"/>
          </a:p>
          <a:p>
            <a:pPr lvl="1">
              <a:lnSpc>
                <a:spcPct val="150000"/>
              </a:lnSpc>
            </a:pPr>
            <a:r>
              <a:rPr kumimoji="1" lang="en-US" altLang="zh-CN" sz="2800" dirty="0"/>
              <a:t> </a:t>
            </a:r>
            <a:r>
              <a:rPr kumimoji="1" lang="zh-CN" altLang="en-US" sz="2800" dirty="0"/>
              <a:t>基学习器算法不同：异质集成学习</a:t>
            </a:r>
            <a:endParaRPr kumimoji="1" lang="en-US" altLang="zh-CN" sz="2800" dirty="0"/>
          </a:p>
          <a:p>
            <a:pPr lvl="1">
              <a:lnSpc>
                <a:spcPct val="150000"/>
              </a:lnSpc>
            </a:pPr>
            <a:r>
              <a:rPr kumimoji="1" lang="en-US" altLang="zh-CN" sz="2800" dirty="0"/>
              <a:t> </a:t>
            </a:r>
            <a:r>
              <a:rPr kumimoji="1" lang="zh-CN" altLang="en-US" sz="2800" dirty="0"/>
              <a:t>基学习器算法相同，但训练集不同：同质集成学习</a:t>
            </a:r>
            <a:endParaRPr kumimoji="1" lang="en-US" altLang="zh-CN" sz="2800" dirty="0"/>
          </a:p>
          <a:p>
            <a:pPr lvl="1">
              <a:lnSpc>
                <a:spcPct val="150000"/>
              </a:lnSpc>
            </a:pPr>
            <a:endParaRPr lang="en-US" altLang="zh-CN" dirty="0"/>
          </a:p>
          <a:p>
            <a:pPr>
              <a:lnSpc>
                <a:spcPct val="150000"/>
              </a:lnSpc>
            </a:pPr>
            <a:r>
              <a:rPr lang="zh-CN" altLang="zh-CN" dirty="0"/>
              <a:t>如何将多个基学习器的预测结果集成为最终的强学习器预测结果 </a:t>
            </a:r>
            <a:r>
              <a:rPr lang="en-US" altLang="zh-CN" dirty="0"/>
              <a:t>?</a:t>
            </a:r>
          </a:p>
          <a:p>
            <a:pPr lvl="1">
              <a:lnSpc>
                <a:spcPct val="150000"/>
              </a:lnSpc>
            </a:pPr>
            <a:r>
              <a:rPr kumimoji="1" lang="en-US" altLang="zh-CN" sz="2800" dirty="0"/>
              <a:t> Bagging</a:t>
            </a:r>
            <a:r>
              <a:rPr kumimoji="1" lang="zh-CN" altLang="en-US" sz="2800" dirty="0"/>
              <a:t>、</a:t>
            </a:r>
            <a:r>
              <a:rPr kumimoji="1" lang="en-US" altLang="zh-CN" sz="2800" dirty="0"/>
              <a:t>Boosting</a:t>
            </a:r>
            <a:r>
              <a:rPr kumimoji="1" lang="zh-CN" altLang="en-US" sz="2800" dirty="0"/>
              <a:t>、投票、堆叠</a:t>
            </a:r>
            <a:r>
              <a:rPr lang="en-US" altLang="zh-CN" dirty="0"/>
              <a:t>	</a:t>
            </a:r>
            <a:endParaRPr kumimoji="1" lang="en-US" altLang="zh-CN" dirty="0"/>
          </a:p>
          <a:p>
            <a:pPr>
              <a:lnSpc>
                <a:spcPct val="150000"/>
              </a:lnSpc>
            </a:pPr>
            <a:endParaRPr kumimoji="1" lang="en-US" altLang="zh-CN" dirty="0"/>
          </a:p>
          <a:p>
            <a:pPr>
              <a:lnSpc>
                <a:spcPct val="150000"/>
              </a:lnSpc>
            </a:pPr>
            <a:endParaRPr kumimoji="1" lang="zh-CN" altLang="en-US" dirty="0"/>
          </a:p>
        </p:txBody>
      </p:sp>
    </p:spTree>
    <p:extLst>
      <p:ext uri="{BB962C8B-B14F-4D97-AF65-F5344CB8AC3E}">
        <p14:creationId xmlns:p14="http://schemas.microsoft.com/office/powerpoint/2010/main" val="16165494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logitBoost</a:t>
            </a:r>
            <a:r>
              <a:rPr lang="en-US" altLang="zh-CN" dirty="0" err="1"/>
              <a:t>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31535" y="1147762"/>
                <a:ext cx="12253229" cy="5237271"/>
              </a:xfrm>
              <a:prstGeom prst="rect">
                <a:avLst/>
              </a:prstGeom>
            </p:spPr>
            <p:txBody>
              <a:bodyPr>
                <a:noAutofit/>
              </a:bodyPr>
              <a:lstStyle/>
              <a:p>
                <a:pPr>
                  <a:lnSpc>
                    <a:spcPct val="100000"/>
                  </a:lnSpc>
                  <a:buClr>
                    <a:schemeClr val="tx1"/>
                  </a:buClr>
                </a:pPr>
                <a:r>
                  <a:rPr lang="zh-CN" altLang="en-US" dirty="0">
                    <a:latin typeface="Cambria Math" charset="0"/>
                  </a:rPr>
                  <a:t>   初始化：</a:t>
                </a:r>
                <a14:m>
                  <m:oMath xmlns:m="http://schemas.openxmlformats.org/officeDocument/2006/math">
                    <m:sSub>
                      <m:sSubPr>
                        <m:ctrlPr>
                          <a:rPr lang="en-US" altLang="zh-CN" i="1">
                            <a:latin typeface="Cambria Math" panose="02040503050406030204" pitchFamily="18" charset="0"/>
                          </a:rPr>
                        </m:ctrlPr>
                      </m:sSubPr>
                      <m:e>
                        <m:r>
                          <a:rPr kumimoji="1" lang="en-US" altLang="zh-CN" i="1">
                            <a:latin typeface="Cambria Math" charset="0"/>
                          </a:rPr>
                          <m:t>𝑓</m:t>
                        </m:r>
                      </m:e>
                      <m:sub>
                        <m:r>
                          <a:rPr lang="en-US" altLang="zh-CN" i="1">
                            <a:latin typeface="Cambria Math" charset="0"/>
                          </a:rPr>
                          <m:t>0</m:t>
                        </m:r>
                        <m:r>
                          <a:rPr lang="en-US" altLang="zh-CN" b="0" i="1" smtClean="0">
                            <a:latin typeface="Cambria Math" charset="0"/>
                          </a:rPr>
                          <m:t>,</m:t>
                        </m:r>
                        <m:r>
                          <a:rPr lang="en-US" altLang="zh-CN" b="0" i="1" smtClean="0">
                            <a:latin typeface="Cambria Math" charset="0"/>
                          </a:rPr>
                          <m:t>𝑘</m:t>
                        </m:r>
                      </m:sub>
                    </m:sSub>
                    <m:d>
                      <m:dPr>
                        <m:ctrlPr>
                          <a:rPr lang="mr-IN" altLang="zh-CN" i="1">
                            <a:latin typeface="Cambria Math" panose="02040503050406030204" pitchFamily="18" charset="0"/>
                          </a:rPr>
                        </m:ctrlPr>
                      </m:dPr>
                      <m:e>
                        <m:r>
                          <a:rPr lang="en-US" altLang="zh-CN" b="1" i="1">
                            <a:latin typeface="Cambria Math" charset="0"/>
                          </a:rPr>
                          <m:t>𝒙</m:t>
                        </m:r>
                      </m:e>
                    </m:d>
                    <m:r>
                      <a:rPr lang="en-US" altLang="zh-CN" b="1" i="1" smtClean="0">
                        <a:latin typeface="Cambria Math" charset="0"/>
                      </a:rPr>
                      <m:t>=</m:t>
                    </m:r>
                    <m:r>
                      <a:rPr lang="en-US" altLang="zh-CN" b="0" i="1" smtClean="0">
                        <a:latin typeface="Cambria Math" charset="0"/>
                      </a:rPr>
                      <m:t>0, </m:t>
                    </m:r>
                    <m:r>
                      <a:rPr lang="en-US" altLang="zh-CN" b="0" i="1" smtClean="0">
                        <a:latin typeface="Cambria Math" charset="0"/>
                      </a:rPr>
                      <m:t>𝑘</m:t>
                    </m:r>
                    <m:r>
                      <a:rPr lang="en-US" altLang="zh-CN" b="0" i="1" smtClean="0">
                        <a:latin typeface="Cambria Math" charset="0"/>
                      </a:rPr>
                      <m:t>=1,2,…,</m:t>
                    </m:r>
                    <m:r>
                      <a:rPr lang="en-US" altLang="zh-CN" b="0" i="1" smtClean="0">
                        <a:latin typeface="Cambria Math" charset="0"/>
                      </a:rPr>
                      <m:t>𝐾</m:t>
                    </m:r>
                  </m:oMath>
                </a14:m>
                <a:endParaRPr lang="en-US" altLang="zh-CN" dirty="0"/>
              </a:p>
              <a:p>
                <a:pPr>
                  <a:lnSpc>
                    <a:spcPct val="100000"/>
                  </a:lnSpc>
                  <a:buClr>
                    <a:schemeClr val="tx1"/>
                  </a:buClr>
                </a:pPr>
                <a:r>
                  <a:rPr lang="zh-CN" altLang="en-US" dirty="0"/>
                  <a:t>在第</a:t>
                </a:r>
                <a14:m>
                  <m:oMath xmlns:m="http://schemas.openxmlformats.org/officeDocument/2006/math">
                    <m:r>
                      <a:rPr lang="en-US" altLang="zh-CN" i="1" dirty="0">
                        <a:latin typeface="Cambria Math" charset="0"/>
                        <a:ea typeface="Microsoft YaHei" charset="-122"/>
                        <a:cs typeface="Microsoft YaHei" charset="-122"/>
                      </a:rPr>
                      <m:t>𝑚</m:t>
                    </m:r>
                  </m:oMath>
                </a14:m>
                <a:r>
                  <a:rPr lang="zh-CN" altLang="en-US" dirty="0"/>
                  <a:t>步，第</a:t>
                </a:r>
                <a14:m>
                  <m:oMath xmlns:m="http://schemas.openxmlformats.org/officeDocument/2006/math">
                    <m:r>
                      <a:rPr lang="en-US" altLang="zh-CN" i="1" dirty="0">
                        <a:latin typeface="Cambria Math" charset="0"/>
                      </a:rPr>
                      <m:t>𝑖</m:t>
                    </m:r>
                  </m:oMath>
                </a14:m>
                <a:r>
                  <a:rPr lang="zh-CN" altLang="en-US" dirty="0"/>
                  <a:t>个样本</a:t>
                </a:r>
                <a:r>
                  <a:rPr kumimoji="1" lang="zh-CN" altLang="en-US" dirty="0"/>
                  <a:t>负梯度为：</a:t>
                </a:r>
                <a:endParaRPr lang="en-US" altLang="zh-CN" dirty="0"/>
              </a:p>
              <a:p>
                <a:pPr lvl="1">
                  <a:lnSpc>
                    <a:spcPct val="100000"/>
                  </a:lnSpc>
                  <a:buClr>
                    <a:schemeClr val="tx1"/>
                  </a:buClr>
                  <a:buFont typeface="Arial" charset="0"/>
                  <a:buChar char="•"/>
                </a:pPr>
                <a:r>
                  <a:rPr lang="en-US" altLang="zh-CN" sz="2800" dirty="0"/>
                  <a:t> </a:t>
                </a:r>
                <a:r>
                  <a:rPr lang="zh-CN" altLang="en-US" sz="2800" dirty="0"/>
                  <a:t>用当前的强学习器预测每个样本为第</a:t>
                </a:r>
                <a14:m>
                  <m:oMath xmlns:m="http://schemas.openxmlformats.org/officeDocument/2006/math">
                    <m:r>
                      <a:rPr lang="en-US" altLang="zh-CN" sz="2800" b="0" i="1" dirty="0" smtClean="0">
                        <a:latin typeface="Cambria Math" charset="0"/>
                      </a:rPr>
                      <m:t>𝑘</m:t>
                    </m:r>
                  </m:oMath>
                </a14:m>
                <a:r>
                  <a:rPr lang="zh-CN" altLang="en-US" sz="2800" dirty="0"/>
                  <a:t>类的概率：</a:t>
                </a:r>
                <a:endParaRPr lang="en-US" altLang="zh-CN" sz="2800" dirty="0"/>
              </a:p>
              <a:p>
                <a:pPr lvl="1">
                  <a:lnSpc>
                    <a:spcPct val="100000"/>
                  </a:lnSpc>
                  <a:buClr>
                    <a:schemeClr val="tx1"/>
                  </a:buClr>
                  <a:buFont typeface="Arial" charset="0"/>
                  <a:buChar char="•"/>
                </a:pPr>
                <a:r>
                  <a:rPr lang="en-US" altLang="zh-CN" sz="2800" dirty="0"/>
                  <a:t> </a:t>
                </a:r>
                <a:r>
                  <a:rPr lang="zh-CN" altLang="en-US" sz="2800" dirty="0"/>
                  <a:t>对每个类别</a:t>
                </a:r>
                <a14:m>
                  <m:oMath xmlns:m="http://schemas.openxmlformats.org/officeDocument/2006/math">
                    <m:r>
                      <a:rPr lang="en-US" altLang="zh-CN" sz="2800" b="0" i="1" smtClean="0">
                        <a:latin typeface="Cambria Math" charset="0"/>
                      </a:rPr>
                      <m:t>𝑘</m:t>
                    </m:r>
                    <m:r>
                      <a:rPr lang="en-US" altLang="zh-CN" sz="2800" i="1">
                        <a:latin typeface="Cambria Math" charset="0"/>
                      </a:rPr>
                      <m:t>=1,2,…,</m:t>
                    </m:r>
                    <m:r>
                      <a:rPr lang="en-US" altLang="zh-CN" sz="2800" b="0" i="1" smtClean="0">
                        <a:latin typeface="Cambria Math" charset="0"/>
                      </a:rPr>
                      <m:t>𝐾</m:t>
                    </m:r>
                  </m:oMath>
                </a14:m>
                <a:endParaRPr lang="en-US" altLang="zh-CN" sz="2800" dirty="0"/>
              </a:p>
              <a:p>
                <a:pPr lvl="2">
                  <a:lnSpc>
                    <a:spcPct val="100000"/>
                  </a:lnSpc>
                  <a:buClr>
                    <a:schemeClr val="tx1"/>
                  </a:buClr>
                  <a:buFont typeface="Arial" charset="0"/>
                  <a:buChar char="•"/>
                </a:pPr>
                <a:r>
                  <a:rPr lang="zh-CN" altLang="en-US" sz="2800" dirty="0">
                    <a:solidFill>
                      <a:srgbClr val="09405E"/>
                    </a:solidFill>
                    <a:latin typeface="Microsoft YaHei" charset="-122"/>
                    <a:ea typeface="Microsoft YaHei" charset="-122"/>
                    <a:cs typeface="Microsoft YaHei" charset="-122"/>
                  </a:rPr>
                  <a:t> 计算负梯度：</a:t>
                </a:r>
                <a14:m>
                  <m:oMath xmlns:m="http://schemas.openxmlformats.org/officeDocument/2006/math">
                    <m:sSub>
                      <m:sSubPr>
                        <m:ctrlPr>
                          <a:rPr kumimoji="1" lang="en-US" altLang="zh-CN" sz="2800" i="1" smtClean="0">
                            <a:solidFill>
                              <a:srgbClr val="09405E"/>
                            </a:solidFill>
                            <a:latin typeface="Cambria Math" panose="02040503050406030204" pitchFamily="18" charset="0"/>
                            <a:ea typeface="Microsoft YaHei" charset="-122"/>
                            <a:cs typeface="Microsoft YaHei" charset="-122"/>
                          </a:rPr>
                        </m:ctrlPr>
                      </m:sSubPr>
                      <m:e>
                        <m:r>
                          <a:rPr kumimoji="1" lang="en-US" altLang="zh-CN" sz="2800" i="1">
                            <a:solidFill>
                              <a:srgbClr val="09405E"/>
                            </a:solidFill>
                            <a:latin typeface="Cambria Math" charset="0"/>
                            <a:ea typeface="Microsoft YaHei" charset="-122"/>
                            <a:cs typeface="Microsoft YaHei" charset="-122"/>
                          </a:rPr>
                          <m:t>−</m:t>
                        </m:r>
                        <m:r>
                          <a:rPr kumimoji="1" lang="en-US" altLang="zh-CN" sz="2800" b="0" i="1" smtClean="0">
                            <a:solidFill>
                              <a:srgbClr val="09405E"/>
                            </a:solidFill>
                            <a:latin typeface="Cambria Math" charset="0"/>
                            <a:ea typeface="Microsoft YaHei" charset="-122"/>
                            <a:cs typeface="Microsoft YaHei" charset="-122"/>
                          </a:rPr>
                          <m:t>𝑔</m:t>
                        </m:r>
                      </m:e>
                      <m:sub>
                        <m:r>
                          <a:rPr kumimoji="1" lang="en-US" altLang="zh-CN" sz="2800" i="1">
                            <a:solidFill>
                              <a:srgbClr val="09405E"/>
                            </a:solidFill>
                            <a:latin typeface="Cambria Math" charset="0"/>
                            <a:ea typeface="Microsoft YaHei" charset="-122"/>
                            <a:cs typeface="Microsoft YaHei" charset="-122"/>
                          </a:rPr>
                          <m:t>𝑚</m:t>
                        </m:r>
                        <m:r>
                          <a:rPr kumimoji="1" lang="en-US" altLang="zh-CN" sz="2800" i="1">
                            <a:solidFill>
                              <a:srgbClr val="09405E"/>
                            </a:solidFill>
                            <a:latin typeface="Cambria Math" charset="0"/>
                            <a:ea typeface="Microsoft YaHei" charset="-122"/>
                            <a:cs typeface="Microsoft YaHei" charset="-122"/>
                          </a:rPr>
                          <m:t>,</m:t>
                        </m:r>
                        <m:r>
                          <a:rPr kumimoji="1" lang="en-US" altLang="zh-CN" sz="2800" i="1">
                            <a:solidFill>
                              <a:srgbClr val="09405E"/>
                            </a:solidFill>
                            <a:latin typeface="Cambria Math" charset="0"/>
                            <a:ea typeface="Microsoft YaHei" charset="-122"/>
                            <a:cs typeface="Microsoft YaHei" charset="-122"/>
                          </a:rPr>
                          <m:t>𝑖</m:t>
                        </m:r>
                      </m:sub>
                    </m:sSub>
                    <m:r>
                      <a:rPr kumimoji="1" lang="en-US" altLang="zh-CN" sz="2800" b="0" i="1" smtClean="0">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rPr>
                      <m:t>−</m:t>
                    </m:r>
                    <m:f>
                      <m:fPr>
                        <m:ctrlPr>
                          <a:rPr lang="mr-IN" altLang="zh-CN" sz="2800" i="1">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r>
                          <a:rPr kumimoji="1" lang="en-US" altLang="zh-CN" sz="2800" i="1" dirty="0">
                            <a:solidFill>
                              <a:srgbClr val="09405E"/>
                            </a:solidFill>
                            <a:latin typeface="Cambria Math" charset="0"/>
                            <a:ea typeface="Cambria Math" charset="0"/>
                            <a:cs typeface="Cambria Math" charset="0"/>
                          </a:rPr>
                          <m:t>𝐿</m:t>
                        </m:r>
                        <m:d>
                          <m:dPr>
                            <m:ctrlPr>
                              <a:rPr kumimoji="1" lang="en-US" altLang="zh-CN" sz="2800" i="1" dirty="0">
                                <a:solidFill>
                                  <a:srgbClr val="09405E"/>
                                </a:solidFill>
                                <a:latin typeface="Cambria Math" panose="02040503050406030204" pitchFamily="18" charset="0"/>
                              </a:rPr>
                            </m:ctrlPr>
                          </m:d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𝑚</m:t>
                                </m:r>
                                <m:r>
                                  <a:rPr lang="en-US" altLang="zh-CN" sz="2800" b="0" i="1" dirty="0" smtClean="0">
                                    <a:solidFill>
                                      <a:srgbClr val="09405E"/>
                                    </a:solidFill>
                                    <a:latin typeface="Cambria Math" charset="0"/>
                                  </a:rPr>
                                  <m:t>,</m:t>
                                </m:r>
                                <m:r>
                                  <a:rPr lang="en-US" altLang="zh-CN" sz="2800" b="0" i="1" dirty="0" smtClean="0">
                                    <a:solidFill>
                                      <a:srgbClr val="09405E"/>
                                    </a:solidFill>
                                    <a:latin typeface="Cambria Math" charset="0"/>
                                  </a:rPr>
                                  <m:t>𝑘</m:t>
                                </m:r>
                              </m:sub>
                            </m:sSub>
                            <m:d>
                              <m:dPr>
                                <m:ctrlPr>
                                  <a:rPr lang="mr-IN" altLang="zh-CN" sz="2800" i="1">
                                    <a:solidFill>
                                      <a:srgbClr val="09405E"/>
                                    </a:solidFill>
                                    <a:latin typeface="Cambria Math" panose="02040503050406030204" pitchFamily="18" charset="0"/>
                                  </a:rPr>
                                </m:ctrlPr>
                              </m:dPr>
                              <m:e>
                                <m:r>
                                  <a:rPr lang="en-US" altLang="zh-CN" sz="2800" b="1" i="1">
                                    <a:solidFill>
                                      <a:srgbClr val="09405E"/>
                                    </a:solidFill>
                                    <a:latin typeface="Cambria Math" charset="0"/>
                                  </a:rPr>
                                  <m:t>𝒙</m:t>
                                </m:r>
                              </m:e>
                            </m:d>
                            <m:r>
                              <a:rPr lang="en-US" altLang="zh-CN" sz="2800" i="1">
                                <a:solidFill>
                                  <a:srgbClr val="09405E"/>
                                </a:solidFill>
                                <a:latin typeface="Cambria Math" charset="0"/>
                              </a:rPr>
                              <m:t>,</m:t>
                            </m:r>
                            <m:r>
                              <a:rPr lang="en-US" altLang="zh-CN" sz="2800" i="1">
                                <a:solidFill>
                                  <a:srgbClr val="09405E"/>
                                </a:solidFill>
                                <a:latin typeface="Cambria Math" charset="0"/>
                              </a:rPr>
                              <m:t>𝑦</m:t>
                            </m:r>
                          </m:e>
                        </m:d>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𝑘</m:t>
                            </m:r>
                          </m:sub>
                        </m:sSub>
                      </m:den>
                    </m:f>
                    <m:r>
                      <a:rPr lang="en-US" altLang="zh-CN" sz="2800" i="1">
                        <a:solidFill>
                          <a:srgbClr val="09405E"/>
                        </a:solidFill>
                        <a:latin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b="0" i="1" smtClean="0">
                            <a:solidFill>
                              <a:srgbClr val="09405E"/>
                            </a:solidFill>
                            <a:latin typeface="Cambria Math" charset="0"/>
                          </a:rPr>
                          <m:t>𝑖</m:t>
                        </m:r>
                        <m:r>
                          <a:rPr lang="en-US" altLang="zh-CN" sz="2800" b="0" i="1" smtClean="0">
                            <a:solidFill>
                              <a:srgbClr val="09405E"/>
                            </a:solidFill>
                            <a:latin typeface="Cambria Math" charset="0"/>
                          </a:rPr>
                          <m:t>,</m:t>
                        </m:r>
                        <m:r>
                          <a:rPr lang="en-US" altLang="zh-CN" sz="2800" b="0" i="1" smtClean="0">
                            <a:solidFill>
                              <a:srgbClr val="09405E"/>
                            </a:solidFill>
                            <a:latin typeface="Cambria Math" charset="0"/>
                          </a:rPr>
                          <m:t>𝑘</m:t>
                        </m:r>
                      </m:sub>
                    </m:sSub>
                    <m:r>
                      <a:rPr lang="en-US" altLang="zh-CN" sz="2800" i="1">
                        <a:solidFill>
                          <a:srgbClr val="09405E"/>
                        </a:solidFill>
                        <a:latin typeface="Cambria Math" charset="0"/>
                      </a:rPr>
                      <m:t>−</m:t>
                    </m:r>
                    <m:sSub>
                      <m:sSubPr>
                        <m:ctrlPr>
                          <a:rPr kumimoji="1" lang="en-US" altLang="zh-CN" sz="2800" i="1">
                            <a:solidFill>
                              <a:srgbClr val="09405E"/>
                            </a:solidFill>
                            <a:latin typeface="Cambria Math" panose="02040503050406030204" pitchFamily="18" charset="0"/>
                          </a:rPr>
                        </m:ctrlPr>
                      </m:sSubPr>
                      <m:e>
                        <m:r>
                          <a:rPr kumimoji="1" lang="en-US" altLang="zh-CN" sz="2800" i="1">
                            <a:solidFill>
                              <a:srgbClr val="09405E"/>
                            </a:solidFill>
                            <a:latin typeface="Cambria Math" charset="0"/>
                          </a:rPr>
                          <m:t>𝑝</m:t>
                        </m:r>
                      </m:e>
                      <m:sub>
                        <m:r>
                          <a:rPr kumimoji="1" lang="en-US" altLang="zh-CN" sz="2800" b="0" i="1" smtClean="0">
                            <a:solidFill>
                              <a:srgbClr val="09405E"/>
                            </a:solidFill>
                            <a:latin typeface="Cambria Math" charset="0"/>
                          </a:rPr>
                          <m:t>𝑚</m:t>
                        </m:r>
                        <m:r>
                          <a:rPr kumimoji="1" lang="en-US" altLang="zh-CN" sz="2800" b="0" i="1" smtClean="0">
                            <a:solidFill>
                              <a:srgbClr val="09405E"/>
                            </a:solidFill>
                            <a:latin typeface="Cambria Math" charset="0"/>
                          </a:rPr>
                          <m:t>,</m:t>
                        </m:r>
                        <m:r>
                          <a:rPr kumimoji="1" lang="en-US" altLang="zh-CN" sz="2800" b="0" i="1" smtClean="0">
                            <a:solidFill>
                              <a:srgbClr val="09405E"/>
                            </a:solidFill>
                            <a:latin typeface="Cambria Math" charset="0"/>
                          </a:rPr>
                          <m:t>𝑘</m:t>
                        </m:r>
                      </m:sub>
                    </m:sSub>
                    <m:r>
                      <a:rPr kumimoji="1" lang="en-US" altLang="zh-CN" sz="2800" i="1">
                        <a:solidFill>
                          <a:srgbClr val="09405E"/>
                        </a:solidFill>
                        <a:latin typeface="Cambria Math" charset="0"/>
                      </a:rPr>
                      <m:t>(</m:t>
                    </m:r>
                    <m:sSub>
                      <m:sSubPr>
                        <m:ctrlPr>
                          <a:rPr kumimoji="1" lang="en-US" altLang="zh-CN" sz="2800" i="1">
                            <a:solidFill>
                              <a:srgbClr val="09405E"/>
                            </a:solidFill>
                            <a:latin typeface="Cambria Math" panose="02040503050406030204" pitchFamily="18" charset="0"/>
                          </a:rPr>
                        </m:ctrlPr>
                      </m:sSubPr>
                      <m:e>
                        <m:r>
                          <a:rPr lang="en-US" altLang="zh-CN" sz="2800" b="1" i="1" dirty="0">
                            <a:solidFill>
                              <a:srgbClr val="09405E"/>
                            </a:solidFill>
                            <a:latin typeface="Cambria Math" charset="0"/>
                          </a:rPr>
                          <m:t>𝒙</m:t>
                        </m:r>
                      </m:e>
                      <m:sub>
                        <m:r>
                          <a:rPr kumimoji="1" lang="en-US" altLang="zh-CN" sz="2800" i="1">
                            <a:solidFill>
                              <a:srgbClr val="09405E"/>
                            </a:solidFill>
                            <a:latin typeface="Cambria Math" charset="0"/>
                          </a:rPr>
                          <m:t>𝑖</m:t>
                        </m:r>
                      </m:sub>
                    </m:sSub>
                    <m:r>
                      <a:rPr kumimoji="1" lang="en-US" altLang="zh-CN" sz="2800" i="1">
                        <a:solidFill>
                          <a:srgbClr val="09405E"/>
                        </a:solidFill>
                        <a:latin typeface="Cambria Math" charset="0"/>
                      </a:rPr>
                      <m:t>)</m:t>
                    </m:r>
                  </m:oMath>
                </a14:m>
                <a:endParaRPr lang="en-US" altLang="zh-CN" sz="2800" dirty="0">
                  <a:solidFill>
                    <a:srgbClr val="09405E"/>
                  </a:solidFill>
                  <a:latin typeface="Microsoft YaHei" charset="-122"/>
                  <a:ea typeface="Microsoft YaHei" charset="-122"/>
                  <a:cs typeface="Microsoft YaHei" charset="-122"/>
                </a:endParaRPr>
              </a:p>
              <a:p>
                <a:pPr lvl="2">
                  <a:lnSpc>
                    <a:spcPct val="100000"/>
                  </a:lnSpc>
                  <a:buClr>
                    <a:schemeClr val="tx1"/>
                  </a:buClr>
                  <a:buFont typeface="Arial" charset="0"/>
                  <a:buChar char="•"/>
                </a:pPr>
                <a:r>
                  <a:rPr lang="en-US" altLang="zh-CN" sz="2800" dirty="0">
                    <a:solidFill>
                      <a:srgbClr val="09405E"/>
                    </a:solidFill>
                    <a:latin typeface="Microsoft YaHei" charset="-122"/>
                    <a:ea typeface="Microsoft YaHei" charset="-122"/>
                    <a:cs typeface="Microsoft YaHei" charset="-122"/>
                  </a:rPr>
                  <a:t> </a:t>
                </a:r>
                <a:r>
                  <a:rPr lang="zh-CN" altLang="en-US" sz="2800" dirty="0">
                    <a:solidFill>
                      <a:srgbClr val="09405E"/>
                    </a:solidFill>
                    <a:latin typeface="Microsoft YaHei" charset="-122"/>
                    <a:ea typeface="Microsoft YaHei" charset="-122"/>
                    <a:cs typeface="Microsoft YaHei" charset="-122"/>
                  </a:rPr>
                  <a:t>以</a:t>
                </a:r>
                <a14:m>
                  <m:oMath xmlns:m="http://schemas.openxmlformats.org/officeDocument/2006/math">
                    <m:sSubSup>
                      <m:sSubSupPr>
                        <m:ctrlPr>
                          <a:rPr lang="en-US" altLang="zh-CN" sz="2800" i="1">
                            <a:solidFill>
                              <a:srgbClr val="09405E"/>
                            </a:solidFill>
                            <a:latin typeface="Cambria Math" panose="02040503050406030204" pitchFamily="18" charset="0"/>
                            <a:ea typeface="Microsoft YaHei" charset="-122"/>
                            <a:cs typeface="Microsoft YaHei" charset="-122"/>
                          </a:rPr>
                        </m:ctrlPr>
                      </m:sSubSupPr>
                      <m:e>
                        <m:d>
                          <m:dPr>
                            <m:begChr m:val="{"/>
                            <m:endChr m:val="}"/>
                            <m:ctrlPr>
                              <a:rPr lang="en-US" altLang="zh-CN" sz="2800" i="1">
                                <a:solidFill>
                                  <a:srgbClr val="09405E"/>
                                </a:solidFill>
                                <a:latin typeface="Cambria Math" panose="02040503050406030204" pitchFamily="18" charset="0"/>
                                <a:ea typeface="Microsoft YaHei" charset="-122"/>
                                <a:cs typeface="Microsoft YaHei" charset="-122"/>
                              </a:rPr>
                            </m:ctrlPr>
                          </m:dPr>
                          <m:e>
                            <m:sSub>
                              <m:sSubPr>
                                <m:ctrlPr>
                                  <a:rPr kumimoji="1" lang="en-US" altLang="zh-CN" sz="2800" i="1">
                                    <a:solidFill>
                                      <a:srgbClr val="09405E"/>
                                    </a:solidFill>
                                    <a:latin typeface="Cambria Math" panose="02040503050406030204" pitchFamily="18" charset="0"/>
                                    <a:ea typeface="Microsoft YaHei" charset="-122"/>
                                    <a:cs typeface="Microsoft YaHei" charset="-122"/>
                                  </a:rPr>
                                </m:ctrlPr>
                              </m:sSubPr>
                              <m:e>
                                <m:r>
                                  <a:rPr kumimoji="1" lang="en-US" altLang="zh-CN" sz="2800" i="1">
                                    <a:solidFill>
                                      <a:srgbClr val="09405E"/>
                                    </a:solidFill>
                                    <a:latin typeface="Cambria Math" charset="0"/>
                                    <a:ea typeface="Microsoft YaHei" charset="-122"/>
                                    <a:cs typeface="Microsoft YaHei" charset="-122"/>
                                  </a:rPr>
                                  <m:t>𝑥</m:t>
                                </m:r>
                              </m:e>
                              <m:sub>
                                <m:r>
                                  <a:rPr kumimoji="1" lang="en-US" altLang="zh-CN" sz="2800" i="1">
                                    <a:solidFill>
                                      <a:srgbClr val="09405E"/>
                                    </a:solidFill>
                                    <a:latin typeface="Cambria Math" charset="0"/>
                                    <a:ea typeface="Microsoft YaHei" charset="-122"/>
                                    <a:cs typeface="Microsoft YaHei" charset="-122"/>
                                  </a:rPr>
                                  <m:t>𝑖</m:t>
                                </m:r>
                              </m:sub>
                            </m:sSub>
                            <m:r>
                              <a:rPr kumimoji="1" lang="en-US" altLang="zh-CN" sz="2800" i="1">
                                <a:solidFill>
                                  <a:srgbClr val="09405E"/>
                                </a:solidFill>
                                <a:latin typeface="Cambria Math" charset="0"/>
                                <a:ea typeface="Microsoft YaHei" charset="-122"/>
                                <a:cs typeface="Microsoft YaHei" charset="-122"/>
                              </a:rPr>
                              <m:t>,</m:t>
                            </m:r>
                            <m:sSub>
                              <m:sSubPr>
                                <m:ctrlPr>
                                  <a:rPr kumimoji="1" lang="en-US" altLang="zh-CN" sz="2800" i="1">
                                    <a:solidFill>
                                      <a:srgbClr val="09405E"/>
                                    </a:solidFill>
                                    <a:latin typeface="Cambria Math" panose="02040503050406030204" pitchFamily="18" charset="0"/>
                                    <a:ea typeface="Microsoft YaHei" charset="-122"/>
                                    <a:cs typeface="Microsoft YaHei" charset="-122"/>
                                  </a:rPr>
                                </m:ctrlPr>
                              </m:sSubPr>
                              <m:e>
                                <m:r>
                                  <a:rPr kumimoji="1" lang="en-US" altLang="zh-CN" sz="2800" i="1">
                                    <a:solidFill>
                                      <a:srgbClr val="09405E"/>
                                    </a:solidFill>
                                    <a:latin typeface="Cambria Math" charset="0"/>
                                    <a:ea typeface="Microsoft YaHei" charset="-122"/>
                                    <a:cs typeface="Microsoft YaHei" charset="-122"/>
                                  </a:rPr>
                                  <m:t>−</m:t>
                                </m:r>
                                <m:r>
                                  <a:rPr kumimoji="1" lang="en-US" altLang="zh-CN" sz="2800" b="0" i="1" smtClean="0">
                                    <a:solidFill>
                                      <a:srgbClr val="09405E"/>
                                    </a:solidFill>
                                    <a:latin typeface="Cambria Math" charset="0"/>
                                    <a:ea typeface="Microsoft YaHei" charset="-122"/>
                                    <a:cs typeface="Microsoft YaHei" charset="-122"/>
                                  </a:rPr>
                                  <m:t>𝑔</m:t>
                                </m:r>
                              </m:e>
                              <m:sub>
                                <m:r>
                                  <a:rPr kumimoji="1" lang="en-US" altLang="zh-CN" sz="2800" b="0" i="1" smtClean="0">
                                    <a:solidFill>
                                      <a:srgbClr val="09405E"/>
                                    </a:solidFill>
                                    <a:latin typeface="Cambria Math" charset="0"/>
                                    <a:ea typeface="Microsoft YaHei" charset="-122"/>
                                    <a:cs typeface="Microsoft YaHei" charset="-122"/>
                                  </a:rPr>
                                  <m:t>𝑚</m:t>
                                </m:r>
                                <m:r>
                                  <a:rPr kumimoji="1" lang="en-US" altLang="zh-CN" sz="2800" b="0" i="1" smtClean="0">
                                    <a:solidFill>
                                      <a:srgbClr val="09405E"/>
                                    </a:solidFill>
                                    <a:latin typeface="Cambria Math" charset="0"/>
                                    <a:ea typeface="Microsoft YaHei" charset="-122"/>
                                    <a:cs typeface="Microsoft YaHei" charset="-122"/>
                                  </a:rPr>
                                  <m:t>,</m:t>
                                </m:r>
                                <m:r>
                                  <a:rPr kumimoji="1" lang="en-US" altLang="zh-CN" sz="2800" i="1">
                                    <a:solidFill>
                                      <a:srgbClr val="09405E"/>
                                    </a:solidFill>
                                    <a:latin typeface="Cambria Math" charset="0"/>
                                    <a:ea typeface="Microsoft YaHei" charset="-122"/>
                                    <a:cs typeface="Microsoft YaHei" charset="-122"/>
                                  </a:rPr>
                                  <m:t>𝑖</m:t>
                                </m:r>
                              </m:sub>
                            </m:sSub>
                          </m:e>
                        </m:d>
                      </m:e>
                      <m:sub>
                        <m:r>
                          <a:rPr lang="en-US" altLang="zh-CN" sz="2800" i="1">
                            <a:solidFill>
                              <a:srgbClr val="09405E"/>
                            </a:solidFill>
                            <a:latin typeface="Cambria Math" charset="0"/>
                            <a:ea typeface="Microsoft YaHei" charset="-122"/>
                            <a:cs typeface="Microsoft YaHei" charset="-122"/>
                          </a:rPr>
                          <m:t>𝑖</m:t>
                        </m:r>
                        <m:r>
                          <a:rPr lang="en-US" altLang="zh-CN" sz="2800" i="1">
                            <a:solidFill>
                              <a:srgbClr val="09405E"/>
                            </a:solidFill>
                            <a:latin typeface="Cambria Math" charset="0"/>
                            <a:ea typeface="Microsoft YaHei" charset="-122"/>
                            <a:cs typeface="Microsoft YaHei" charset="-122"/>
                          </a:rPr>
                          <m:t>=1</m:t>
                        </m:r>
                      </m:sub>
                      <m:sup>
                        <m:r>
                          <a:rPr lang="en-US" altLang="zh-CN" sz="2800" i="1">
                            <a:solidFill>
                              <a:srgbClr val="09405E"/>
                            </a:solidFill>
                            <a:latin typeface="Cambria Math" charset="0"/>
                            <a:ea typeface="Microsoft YaHei" charset="-122"/>
                            <a:cs typeface="Microsoft YaHei" charset="-122"/>
                          </a:rPr>
                          <m:t>𝑁</m:t>
                        </m:r>
                      </m:sup>
                    </m:sSubSup>
                  </m:oMath>
                </a14:m>
                <a:r>
                  <a:rPr lang="zh-CN" altLang="en-US" sz="2800" dirty="0">
                    <a:solidFill>
                      <a:srgbClr val="09405E"/>
                    </a:solidFill>
                    <a:latin typeface="Microsoft YaHei" charset="-122"/>
                    <a:ea typeface="Microsoft YaHei" charset="-122"/>
                    <a:cs typeface="Microsoft YaHei" charset="-122"/>
                  </a:rPr>
                  <a:t>为训练数据，训练一个弱学习器（如用于回归的决策树）</a:t>
                </a:r>
                <a:endParaRPr lang="en-US" altLang="zh-CN" sz="2400" dirty="0">
                  <a:latin typeface="Microsoft YaHei" charset="-122"/>
                  <a:ea typeface="Microsoft YaHei" charset="-122"/>
                  <a:cs typeface="Microsoft YaHei" charset="-122"/>
                </a:endParaRPr>
              </a:p>
              <a:p>
                <a:pPr marL="457200" indent="-457200">
                  <a:lnSpc>
                    <a:spcPct val="100000"/>
                  </a:lnSpc>
                  <a:buClr>
                    <a:schemeClr val="tx1"/>
                  </a:buClr>
                  <a:buFont typeface="Arial" charset="0"/>
                  <a:buChar char="•"/>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31535" y="1147762"/>
                <a:ext cx="12253229" cy="5237271"/>
              </a:xfrm>
              <a:prstGeom prst="rect">
                <a:avLst/>
              </a:prstGeom>
              <a:blipFill>
                <a:blip r:embed="rId3"/>
                <a:stretch>
                  <a:fillRect l="-932" t="-1211"/>
                </a:stretch>
              </a:blipFill>
            </p:spPr>
            <p:txBody>
              <a:bodyPr/>
              <a:lstStyle/>
              <a:p>
                <a:r>
                  <a:rPr lang="zh-CN" altLang="en-US">
                    <a:noFill/>
                  </a:rPr>
                  <a:t> </a:t>
                </a:r>
              </a:p>
            </p:txBody>
          </p:sp>
        </mc:Fallback>
      </mc:AlternateContent>
      <p:sp>
        <p:nvSpPr>
          <p:cNvPr id="4" name="矩形 3"/>
          <p:cNvSpPr/>
          <p:nvPr/>
        </p:nvSpPr>
        <p:spPr>
          <a:xfrm>
            <a:off x="9987328" y="3284422"/>
            <a:ext cx="1415772" cy="461665"/>
          </a:xfrm>
          <a:prstGeom prst="rect">
            <a:avLst/>
          </a:prstGeom>
        </p:spPr>
        <p:txBody>
          <a:bodyPr wrap="none">
            <a:spAutoFit/>
          </a:bodyPr>
          <a:lstStyle/>
          <a:p>
            <a:r>
              <a:rPr lang="zh-CN" altLang="en-US" sz="2400" dirty="0">
                <a:solidFill>
                  <a:srgbClr val="C00000"/>
                </a:solidFill>
              </a:rPr>
              <a:t>预测残差</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B6521EA-C3DC-6253-2615-A2B8F046F5B7}"/>
                  </a:ext>
                </a:extLst>
              </p:cNvPr>
              <p:cNvSpPr txBox="1"/>
              <p:nvPr/>
            </p:nvSpPr>
            <p:spPr>
              <a:xfrm>
                <a:off x="7755836" y="1646587"/>
                <a:ext cx="4833729" cy="1250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094162"/>
                              </a:solidFill>
                              <a:latin typeface="Cambria Math" panose="02040503050406030204" pitchFamily="18" charset="0"/>
                            </a:rPr>
                          </m:ctrlPr>
                        </m:sSubPr>
                        <m:e>
                          <m:r>
                            <a:rPr kumimoji="1" lang="en-US" altLang="zh-CN" sz="2400" b="0" i="1" smtClean="0">
                              <a:solidFill>
                                <a:srgbClr val="094162"/>
                              </a:solidFill>
                              <a:latin typeface="Cambria Math" charset="0"/>
                            </a:rPr>
                            <m:t>𝑝</m:t>
                          </m:r>
                        </m:e>
                        <m:sub>
                          <m:r>
                            <a:rPr kumimoji="1" lang="en-US" altLang="zh-CN" sz="2400" b="0" i="1" smtClean="0">
                              <a:solidFill>
                                <a:srgbClr val="094162"/>
                              </a:solidFill>
                              <a:latin typeface="Cambria Math" charset="0"/>
                            </a:rPr>
                            <m:t>𝑘</m:t>
                          </m:r>
                        </m:sub>
                      </m:sSub>
                      <m:r>
                        <a:rPr kumimoji="1" lang="en-US" altLang="zh-CN" sz="2400" b="0" i="1" smtClean="0">
                          <a:solidFill>
                            <a:srgbClr val="094162"/>
                          </a:solidFill>
                          <a:latin typeface="Cambria Math" charset="0"/>
                        </a:rPr>
                        <m:t>(</m:t>
                      </m:r>
                      <m:r>
                        <a:rPr lang="en-US" altLang="zh-CN" sz="2400" b="1" i="1">
                          <a:solidFill>
                            <a:srgbClr val="094162"/>
                          </a:solidFill>
                          <a:latin typeface="Cambria Math" charset="0"/>
                        </a:rPr>
                        <m:t>𝒙</m:t>
                      </m:r>
                      <m:r>
                        <a:rPr kumimoji="1" lang="en-US" altLang="zh-CN" sz="2400" b="0" i="1" smtClean="0">
                          <a:solidFill>
                            <a:srgbClr val="094162"/>
                          </a:solidFill>
                          <a:latin typeface="Cambria Math" charset="0"/>
                        </a:rPr>
                        <m:t>)</m:t>
                      </m:r>
                      <m:r>
                        <a:rPr kumimoji="1" lang="en-US" altLang="zh-CN" sz="2400" i="1">
                          <a:solidFill>
                            <a:srgbClr val="094162"/>
                          </a:solidFill>
                          <a:latin typeface="Cambria Math" charset="0"/>
                        </a:rPr>
                        <m:t>=</m:t>
                      </m:r>
                      <m:f>
                        <m:fPr>
                          <m:ctrlPr>
                            <a:rPr lang="bg-BG" altLang="zh-CN" sz="2400" b="1" i="1" dirty="0">
                              <a:solidFill>
                                <a:srgbClr val="094162"/>
                              </a:solidFill>
                              <a:latin typeface="Cambria Math" panose="02040503050406030204" pitchFamily="18" charset="0"/>
                            </a:rPr>
                          </m:ctrlPr>
                        </m:fPr>
                        <m:num>
                          <m:r>
                            <m:rPr>
                              <m:sty m:val="p"/>
                            </m:rPr>
                            <a:rPr lang="en-US" altLang="zh-CN" sz="2400" dirty="0">
                              <a:solidFill>
                                <a:srgbClr val="094162"/>
                              </a:solidFill>
                              <a:latin typeface="Cambria Math" charset="0"/>
                            </a:rPr>
                            <m:t>exp</m:t>
                          </m:r>
                          <m:d>
                            <m:dPr>
                              <m:ctrlPr>
                                <a:rPr lang="zh-CN" altLang="zh-CN" sz="2400" i="1" dirty="0">
                                  <a:solidFill>
                                    <a:srgbClr val="094162"/>
                                  </a:solidFill>
                                  <a:latin typeface="Cambria Math" panose="02040503050406030204" pitchFamily="18" charset="0"/>
                                </a:rPr>
                              </m:ctrlPr>
                            </m:dPr>
                            <m:e>
                              <m:sSub>
                                <m:sSubPr>
                                  <m:ctrlPr>
                                    <a:rPr lang="en-US" altLang="zh-CN" sz="2400" i="1" dirty="0">
                                      <a:solidFill>
                                        <a:srgbClr val="094162"/>
                                      </a:solidFill>
                                      <a:latin typeface="Cambria Math" panose="02040503050406030204" pitchFamily="18" charset="0"/>
                                    </a:rPr>
                                  </m:ctrlPr>
                                </m:sSubPr>
                                <m:e>
                                  <m:r>
                                    <a:rPr lang="en-US" altLang="zh-CN" sz="2400" i="1" dirty="0">
                                      <a:solidFill>
                                        <a:srgbClr val="094162"/>
                                      </a:solidFill>
                                      <a:latin typeface="Cambria Math" charset="0"/>
                                    </a:rPr>
                                    <m:t>𝑓</m:t>
                                  </m:r>
                                </m:e>
                                <m:sub>
                                  <m:r>
                                    <a:rPr lang="en-US" altLang="zh-CN" sz="2400" b="0" i="1" dirty="0" smtClean="0">
                                      <a:solidFill>
                                        <a:srgbClr val="094162"/>
                                      </a:solidFill>
                                      <a:latin typeface="Cambria Math" charset="0"/>
                                    </a:rPr>
                                    <m:t>𝑚</m:t>
                                  </m:r>
                                  <m:r>
                                    <a:rPr lang="en-US" altLang="zh-CN" sz="2400" b="0" i="1" dirty="0" smtClean="0">
                                      <a:solidFill>
                                        <a:srgbClr val="094162"/>
                                      </a:solidFill>
                                      <a:latin typeface="Cambria Math" charset="0"/>
                                    </a:rPr>
                                    <m:t>,</m:t>
                                  </m:r>
                                  <m:r>
                                    <a:rPr lang="en-US" altLang="zh-CN" sz="2400" b="0" i="1" dirty="0" smtClean="0">
                                      <a:solidFill>
                                        <a:srgbClr val="094162"/>
                                      </a:solidFill>
                                      <a:latin typeface="Cambria Math" charset="0"/>
                                    </a:rPr>
                                    <m:t>𝑘</m:t>
                                  </m:r>
                                </m:sub>
                              </m:sSub>
                              <m:d>
                                <m:dPr>
                                  <m:ctrlPr>
                                    <a:rPr lang="zh-CN" altLang="zh-CN" sz="2400" i="1" dirty="0">
                                      <a:solidFill>
                                        <a:srgbClr val="094162"/>
                                      </a:solidFill>
                                      <a:latin typeface="Cambria Math" panose="02040503050406030204" pitchFamily="18" charset="0"/>
                                    </a:rPr>
                                  </m:ctrlPr>
                                </m:dPr>
                                <m:e>
                                  <m:r>
                                    <a:rPr lang="en-US" altLang="zh-CN" sz="2400" b="1" i="1" dirty="0">
                                      <a:solidFill>
                                        <a:srgbClr val="094162"/>
                                      </a:solidFill>
                                      <a:latin typeface="Cambria Math" charset="0"/>
                                    </a:rPr>
                                    <m:t>𝒙</m:t>
                                  </m:r>
                                </m:e>
                              </m:d>
                            </m:e>
                          </m:d>
                        </m:num>
                        <m:den>
                          <m:nary>
                            <m:naryPr>
                              <m:chr m:val="∑"/>
                              <m:limLoc m:val="subSup"/>
                              <m:ctrlPr>
                                <a:rPr lang="is-IS" altLang="zh-CN" sz="2400" i="1" dirty="0">
                                  <a:solidFill>
                                    <a:srgbClr val="094162"/>
                                  </a:solidFill>
                                  <a:latin typeface="Cambria Math" panose="02040503050406030204" pitchFamily="18" charset="0"/>
                                </a:rPr>
                              </m:ctrlPr>
                            </m:naryPr>
                            <m:sub>
                              <m:r>
                                <m:rPr>
                                  <m:brk m:alnAt="1"/>
                                </m:rPr>
                                <a:rPr lang="en-US" altLang="zh-CN" sz="2400" b="0" i="1" dirty="0" smtClean="0">
                                  <a:solidFill>
                                    <a:srgbClr val="094162"/>
                                  </a:solidFill>
                                  <a:latin typeface="Cambria Math" charset="0"/>
                                </a:rPr>
                                <m:t>𝑗</m:t>
                              </m:r>
                              <m:r>
                                <a:rPr lang="en-US" altLang="zh-CN" sz="2400" i="1" dirty="0">
                                  <a:solidFill>
                                    <a:srgbClr val="094162"/>
                                  </a:solidFill>
                                  <a:latin typeface="Cambria Math" charset="0"/>
                                </a:rPr>
                                <m:t>=1</m:t>
                              </m:r>
                            </m:sub>
                            <m:sup>
                              <m:r>
                                <a:rPr lang="en-US" altLang="zh-CN" sz="2400" b="0" i="1" dirty="0" smtClean="0">
                                  <a:solidFill>
                                    <a:srgbClr val="094162"/>
                                  </a:solidFill>
                                  <a:latin typeface="Cambria Math" charset="0"/>
                                </a:rPr>
                                <m:t>𝐾</m:t>
                              </m:r>
                            </m:sup>
                            <m:e>
                              <m:r>
                                <m:rPr>
                                  <m:sty m:val="p"/>
                                </m:rPr>
                                <a:rPr lang="en-US" altLang="zh-CN" sz="2400" dirty="0">
                                  <a:solidFill>
                                    <a:srgbClr val="094162"/>
                                  </a:solidFill>
                                  <a:latin typeface="Cambria Math" charset="0"/>
                                </a:rPr>
                                <m:t>exp</m:t>
                              </m:r>
                              <m:d>
                                <m:dPr>
                                  <m:ctrlPr>
                                    <a:rPr lang="zh-CN" altLang="zh-CN" sz="2400" i="1" dirty="0">
                                      <a:solidFill>
                                        <a:srgbClr val="094162"/>
                                      </a:solidFill>
                                      <a:latin typeface="Cambria Math" panose="02040503050406030204" pitchFamily="18" charset="0"/>
                                    </a:rPr>
                                  </m:ctrlPr>
                                </m:dPr>
                                <m:e>
                                  <m:sSub>
                                    <m:sSubPr>
                                      <m:ctrlPr>
                                        <a:rPr lang="en-US" altLang="zh-CN" sz="2400" i="1" dirty="0">
                                          <a:solidFill>
                                            <a:srgbClr val="094162"/>
                                          </a:solidFill>
                                          <a:latin typeface="Cambria Math" panose="02040503050406030204" pitchFamily="18" charset="0"/>
                                        </a:rPr>
                                      </m:ctrlPr>
                                    </m:sSubPr>
                                    <m:e>
                                      <m:r>
                                        <a:rPr lang="en-US" altLang="zh-CN" sz="2400" i="1" dirty="0">
                                          <a:solidFill>
                                            <a:srgbClr val="094162"/>
                                          </a:solidFill>
                                          <a:latin typeface="Cambria Math" charset="0"/>
                                        </a:rPr>
                                        <m:t>𝑓</m:t>
                                      </m:r>
                                    </m:e>
                                    <m:sub>
                                      <m:r>
                                        <a:rPr lang="en-US" altLang="zh-CN" sz="2400" b="0" i="1" dirty="0" smtClean="0">
                                          <a:solidFill>
                                            <a:srgbClr val="094162"/>
                                          </a:solidFill>
                                          <a:latin typeface="Cambria Math" charset="0"/>
                                        </a:rPr>
                                        <m:t>𝑚</m:t>
                                      </m:r>
                                      <m:r>
                                        <a:rPr lang="en-US" altLang="zh-CN" sz="2400" b="0" i="1" dirty="0" smtClean="0">
                                          <a:solidFill>
                                            <a:srgbClr val="094162"/>
                                          </a:solidFill>
                                          <a:latin typeface="Cambria Math" charset="0"/>
                                        </a:rPr>
                                        <m:t>,</m:t>
                                      </m:r>
                                      <m:r>
                                        <a:rPr lang="en-US" altLang="zh-CN" sz="2400" b="0" i="1" dirty="0" smtClean="0">
                                          <a:solidFill>
                                            <a:srgbClr val="094162"/>
                                          </a:solidFill>
                                          <a:latin typeface="Cambria Math" charset="0"/>
                                        </a:rPr>
                                        <m:t>𝑗</m:t>
                                      </m:r>
                                    </m:sub>
                                  </m:sSub>
                                  <m:d>
                                    <m:dPr>
                                      <m:ctrlPr>
                                        <a:rPr lang="zh-CN" altLang="zh-CN" sz="2400" i="1" dirty="0">
                                          <a:solidFill>
                                            <a:srgbClr val="094162"/>
                                          </a:solidFill>
                                          <a:latin typeface="Cambria Math" panose="02040503050406030204" pitchFamily="18" charset="0"/>
                                        </a:rPr>
                                      </m:ctrlPr>
                                    </m:dPr>
                                    <m:e>
                                      <m:r>
                                        <a:rPr lang="en-US" altLang="zh-CN" sz="2400" b="1" i="1" dirty="0">
                                          <a:solidFill>
                                            <a:srgbClr val="094162"/>
                                          </a:solidFill>
                                          <a:latin typeface="Cambria Math" charset="0"/>
                                        </a:rPr>
                                        <m:t>𝒙</m:t>
                                      </m:r>
                                    </m:e>
                                  </m:d>
                                </m:e>
                              </m:d>
                            </m:e>
                          </m:nary>
                        </m:den>
                      </m:f>
                    </m:oMath>
                  </m:oMathPara>
                </a14:m>
                <a:endParaRPr lang="zh-CN" altLang="en-US" sz="2400" dirty="0">
                  <a:solidFill>
                    <a:srgbClr val="094162"/>
                  </a:solidFill>
                </a:endParaRPr>
              </a:p>
            </p:txBody>
          </p:sp>
        </mc:Choice>
        <mc:Fallback xmlns="">
          <p:sp>
            <p:nvSpPr>
              <p:cNvPr id="6" name="文本框 5">
                <a:extLst>
                  <a:ext uri="{FF2B5EF4-FFF2-40B4-BE49-F238E27FC236}">
                    <a16:creationId xmlns:a16="http://schemas.microsoft.com/office/drawing/2014/main" id="{9B6521EA-C3DC-6253-2615-A2B8F046F5B7}"/>
                  </a:ext>
                </a:extLst>
              </p:cNvPr>
              <p:cNvSpPr txBox="1">
                <a:spLocks noRot="1" noChangeAspect="1" noMove="1" noResize="1" noEditPoints="1" noAdjustHandles="1" noChangeArrowheads="1" noChangeShapeType="1" noTextEdit="1"/>
              </p:cNvSpPr>
              <p:nvPr/>
            </p:nvSpPr>
            <p:spPr>
              <a:xfrm>
                <a:off x="7755836" y="1646587"/>
                <a:ext cx="4833729" cy="1250792"/>
              </a:xfrm>
              <a:prstGeom prst="rect">
                <a:avLst/>
              </a:prstGeom>
              <a:blipFill>
                <a:blip r:embed="rId4"/>
                <a:stretch>
                  <a:fillRect b="-6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3627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Shrinkage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6" y="1147763"/>
                <a:ext cx="11256963" cy="5237271"/>
              </a:xfrm>
              <a:prstGeom prst="rect">
                <a:avLst/>
              </a:prstGeom>
            </p:spPr>
            <p:txBody>
              <a:bodyPr>
                <a:normAutofit/>
              </a:bodyPr>
              <a:lstStyle/>
              <a:p>
                <a:pPr>
                  <a:buClr>
                    <a:schemeClr val="tx1"/>
                  </a:buClr>
                </a:pPr>
                <a:r>
                  <a:rPr lang="zh-CN" altLang="en-US" dirty="0"/>
                  <a:t>通常对系数增加一个小的收缩因子</a:t>
                </a:r>
                <a:r>
                  <a:rPr lang="en-US" altLang="zh-CN" dirty="0"/>
                  <a:t>(</a:t>
                </a:r>
                <a:r>
                  <a:rPr lang="zh-CN" altLang="en-US" dirty="0"/>
                  <a:t>亦被称为学习率</a:t>
                </a:r>
                <a:r>
                  <a:rPr lang="en-US" altLang="zh-CN" dirty="0"/>
                  <a:t>)</a:t>
                </a:r>
                <a:r>
                  <a:rPr lang="zh-CN" altLang="en-US" dirty="0"/>
                  <a:t>，测试性能更好</a:t>
                </a:r>
                <a:endParaRPr lang="en-US" altLang="zh-CN" dirty="0"/>
              </a:p>
              <a:p>
                <a:pPr marL="914400" lvl="1" indent="-457200">
                  <a:buClr>
                    <a:schemeClr val="tx1"/>
                  </a:buClr>
                  <a:buFont typeface="Wingdings" pitchFamily="2" charset="2"/>
                  <a:buChar char="n"/>
                </a:pPr>
                <a:endParaRPr lang="en-US" altLang="zh-CN" sz="2800" dirty="0"/>
              </a:p>
              <a:p>
                <a:pPr marL="914400" lvl="1" indent="-457200">
                  <a:buClr>
                    <a:schemeClr val="tx1"/>
                  </a:buClr>
                  <a:buFont typeface="Wingdings" pitchFamily="2" charset="2"/>
                  <a:buChar char="n"/>
                </a:pPr>
                <a:endParaRPr lang="en-US" altLang="zh-CN" sz="2800" dirty="0"/>
              </a:p>
              <a:p>
                <a:pPr>
                  <a:buClr>
                    <a:schemeClr val="tx1"/>
                  </a:buClr>
                </a:pPr>
                <a:r>
                  <a:rPr lang="zh-CN" altLang="en-US" dirty="0"/>
                  <a:t>其中</a:t>
                </a:r>
                <a14:m>
                  <m:oMath xmlns:m="http://schemas.openxmlformats.org/officeDocument/2006/math">
                    <m:r>
                      <a:rPr lang="en-US" altLang="zh-CN">
                        <a:latin typeface="Cambria Math" charset="0"/>
                      </a:rPr>
                      <m:t>0</m:t>
                    </m:r>
                    <m:r>
                      <a:rPr lang="mr-IN" altLang="zh-CN">
                        <a:latin typeface="Cambria Math" charset="0"/>
                      </a:rPr>
                      <m:t>&lt;</m:t>
                    </m:r>
                    <m:r>
                      <a:rPr lang="en-US" altLang="zh-CN">
                        <a:latin typeface="Cambria Math" charset="0"/>
                      </a:rPr>
                      <m:t>𝜂</m:t>
                    </m:r>
                    <m:r>
                      <a:rPr lang="en-US" altLang="zh-CN">
                        <a:latin typeface="Cambria Math" charset="0"/>
                      </a:rPr>
                      <m:t>&lt;1</m:t>
                    </m:r>
                  </m:oMath>
                </a14:m>
                <a:r>
                  <a:rPr lang="zh-CN" altLang="en-US" dirty="0"/>
                  <a:t> ，通常取一个较小的值，如</a:t>
                </a:r>
                <a14:m>
                  <m:oMath xmlns:m="http://schemas.openxmlformats.org/officeDocument/2006/math">
                    <m:r>
                      <a:rPr lang="en-US" altLang="zh-CN">
                        <a:latin typeface="Cambria Math" charset="0"/>
                      </a:rPr>
                      <m:t>𝜂</m:t>
                    </m:r>
                    <m:r>
                      <a:rPr lang="en-US" altLang="zh-CN">
                        <a:latin typeface="Cambria Math" charset="0"/>
                      </a:rPr>
                      <m:t>=0.01</m:t>
                    </m:r>
                  </m:oMath>
                </a14:m>
                <a:r>
                  <a:rPr lang="zh-CN" altLang="en-US" dirty="0"/>
                  <a:t>。</a:t>
                </a:r>
                <a:endParaRPr lang="en-US" altLang="zh-CN" dirty="0"/>
              </a:p>
              <a:p>
                <a:pPr>
                  <a:buClr>
                    <a:schemeClr val="tx1"/>
                  </a:buClr>
                </a:pPr>
                <a:endParaRPr lang="en-US" altLang="zh-CN" dirty="0"/>
              </a:p>
              <a:p>
                <a:pPr>
                  <a:buClr>
                    <a:schemeClr val="tx1"/>
                  </a:buClr>
                </a:pPr>
                <a:r>
                  <a:rPr lang="zh-CN" altLang="en-US" dirty="0"/>
                  <a:t>较小的收缩因子通常意味着更多弱分学习器。</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6" y="1147763"/>
                <a:ext cx="11256963" cy="5237271"/>
              </a:xfrm>
              <a:prstGeom prst="rect">
                <a:avLst/>
              </a:prstGeom>
              <a:blipFill>
                <a:blip r:embed="rId3"/>
                <a:stretch>
                  <a:fillRect l="-901" t="-1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591884" y="1802326"/>
                <a:ext cx="48364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panose="02040503050406030204" pitchFamily="18" charset="0"/>
                            </a:rPr>
                          </m:ctrlPr>
                        </m:sSubPr>
                        <m:e>
                          <m:r>
                            <a:rPr lang="en-US" altLang="zh-CN" sz="2800" i="1">
                              <a:solidFill>
                                <a:srgbClr val="09405E"/>
                              </a:solidFill>
                              <a:latin typeface="Cambria Math" charset="0"/>
                            </a:rPr>
                            <m:t>𝑓</m:t>
                          </m:r>
                        </m:e>
                        <m:sub>
                          <m:r>
                            <a:rPr lang="en-US" altLang="zh-CN" sz="2800" i="1">
                              <a:solidFill>
                                <a:srgbClr val="09405E"/>
                              </a:solidFill>
                              <a:latin typeface="Cambria Math" charset="0"/>
                            </a:rPr>
                            <m:t>𝑚</m:t>
                          </m:r>
                        </m:sub>
                      </m:sSub>
                      <m:d>
                        <m:dPr>
                          <m:ctrlPr>
                            <a:rPr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rPr>
                              </m:ctrlPr>
                            </m:sSubPr>
                            <m:e>
                              <m:r>
                                <a:rPr kumimoji="1" lang="en-US" altLang="zh-CN" sz="2800" b="1" i="1">
                                  <a:solidFill>
                                    <a:srgbClr val="09405E"/>
                                  </a:solidFill>
                                  <a:latin typeface="Cambria Math" charset="0"/>
                                </a:rPr>
                                <m:t>𝒙</m:t>
                              </m:r>
                            </m:e>
                            <m:sub>
                              <m:r>
                                <a:rPr kumimoji="1" lang="en-US" altLang="zh-CN" sz="2800" i="1">
                                  <a:solidFill>
                                    <a:srgbClr val="09405E"/>
                                  </a:solidFill>
                                  <a:latin typeface="Cambria Math" charset="0"/>
                                </a:rPr>
                                <m:t>𝑖</m:t>
                              </m:r>
                            </m:sub>
                          </m:sSub>
                        </m:e>
                      </m:d>
                      <m:r>
                        <a:rPr lang="en-US" altLang="zh-CN" sz="2800" i="1">
                          <a:solidFill>
                            <a:srgbClr val="09405E"/>
                          </a:solidFill>
                          <a:latin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𝑓</m:t>
                          </m:r>
                        </m:e>
                        <m:sub>
                          <m:r>
                            <a:rPr lang="en-US" altLang="zh-CN" sz="2800" i="1">
                              <a:solidFill>
                                <a:srgbClr val="09405E"/>
                              </a:solidFill>
                              <a:latin typeface="Cambria Math" charset="0"/>
                            </a:rPr>
                            <m:t>𝑚</m:t>
                          </m:r>
                          <m:r>
                            <a:rPr lang="en-US" altLang="zh-CN" sz="2800" i="1">
                              <a:solidFill>
                                <a:srgbClr val="09405E"/>
                              </a:solidFill>
                              <a:latin typeface="Cambria Math" charset="0"/>
                            </a:rPr>
                            <m:t>−1</m:t>
                          </m:r>
                        </m:sub>
                      </m:sSub>
                      <m:d>
                        <m:dPr>
                          <m:ctrlPr>
                            <a:rPr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rPr>
                              </m:ctrlPr>
                            </m:sSubPr>
                            <m:e>
                              <m:r>
                                <a:rPr kumimoji="1" lang="en-US" altLang="zh-CN" sz="2800" b="1" i="1">
                                  <a:solidFill>
                                    <a:srgbClr val="09405E"/>
                                  </a:solidFill>
                                  <a:latin typeface="Cambria Math" charset="0"/>
                                </a:rPr>
                                <m:t>𝒙</m:t>
                              </m:r>
                            </m:e>
                            <m:sub>
                              <m:r>
                                <a:rPr kumimoji="1" lang="en-US" altLang="zh-CN" sz="2800" i="1">
                                  <a:solidFill>
                                    <a:srgbClr val="09405E"/>
                                  </a:solidFill>
                                  <a:latin typeface="Cambria Math" charset="0"/>
                                </a:rPr>
                                <m:t>𝑖</m:t>
                              </m:r>
                            </m:sub>
                          </m:sSub>
                        </m:e>
                      </m:d>
                      <m:r>
                        <a:rPr kumimoji="1" lang="en-US" altLang="zh-CN" sz="2800" i="1">
                          <a:solidFill>
                            <a:srgbClr val="09405E"/>
                          </a:solidFill>
                          <a:latin typeface="Cambria Math" charset="0"/>
                        </a:rPr>
                        <m:t>+</m:t>
                      </m:r>
                      <m:r>
                        <a:rPr kumimoji="1" lang="en-US" altLang="zh-CN" sz="2800" i="1">
                          <a:solidFill>
                            <a:srgbClr val="09405E"/>
                          </a:solidFill>
                          <a:latin typeface="Cambria Math" charset="0"/>
                        </a:rPr>
                        <m:t>𝜂</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𝜙</m:t>
                          </m:r>
                        </m:e>
                        <m:sub>
                          <m:r>
                            <a:rPr lang="en-US" altLang="zh-CN" sz="2800" i="1">
                              <a:solidFill>
                                <a:srgbClr val="09405E"/>
                              </a:solidFill>
                              <a:latin typeface="Cambria Math" charset="0"/>
                            </a:rPr>
                            <m:t>𝑚</m:t>
                          </m:r>
                        </m:sub>
                      </m:sSub>
                      <m:d>
                        <m:dPr>
                          <m:ctrlPr>
                            <a:rPr lang="mr-IN" altLang="zh-CN" sz="2800" i="1">
                              <a:solidFill>
                                <a:srgbClr val="09405E"/>
                              </a:solidFill>
                              <a:latin typeface="Cambria Math" panose="02040503050406030204" pitchFamily="18" charset="0"/>
                            </a:rPr>
                          </m:ctrlPr>
                        </m:dPr>
                        <m:e>
                          <m:sSub>
                            <m:sSubPr>
                              <m:ctrlPr>
                                <a:rPr kumimoji="1" lang="en-US" altLang="zh-CN" sz="2800" i="1">
                                  <a:solidFill>
                                    <a:srgbClr val="09405E"/>
                                  </a:solidFill>
                                  <a:latin typeface="Cambria Math" panose="02040503050406030204" pitchFamily="18" charset="0"/>
                                </a:rPr>
                              </m:ctrlPr>
                            </m:sSubPr>
                            <m:e>
                              <m:r>
                                <a:rPr kumimoji="1" lang="en-US" altLang="zh-CN" sz="2800" b="1" i="1">
                                  <a:solidFill>
                                    <a:srgbClr val="09405E"/>
                                  </a:solidFill>
                                  <a:latin typeface="Cambria Math" charset="0"/>
                                </a:rPr>
                                <m:t>𝒙</m:t>
                              </m:r>
                            </m:e>
                            <m:sub>
                              <m:r>
                                <a:rPr kumimoji="1" lang="en-US" altLang="zh-CN" sz="2800" i="1">
                                  <a:solidFill>
                                    <a:srgbClr val="09405E"/>
                                  </a:solidFill>
                                  <a:latin typeface="Cambria Math" charset="0"/>
                                </a:rPr>
                                <m:t>𝑖</m:t>
                              </m:r>
                            </m:sub>
                          </m:sSub>
                        </m:e>
                      </m:d>
                    </m:oMath>
                  </m:oMathPara>
                </a14:m>
                <a:endParaRPr lang="zh-CN" altLang="en-US" sz="2400" dirty="0">
                  <a:solidFill>
                    <a:srgbClr val="09405E"/>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591884" y="1802326"/>
                <a:ext cx="4836452" cy="523220"/>
              </a:xfrm>
              <a:prstGeom prst="rect">
                <a:avLst/>
              </a:prstGeom>
              <a:blipFill>
                <a:blip r:embed="rId4"/>
                <a:stretch>
                  <a:fillRect l="-524" b="-195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39767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320456"/>
            <a:ext cx="5653805" cy="621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ts val="600"/>
              </a:spcBef>
              <a:spcAft>
                <a:spcPts val="600"/>
              </a:spcAft>
              <a:buFont typeface="Wingdings" panose="05000000000000000000" pitchFamily="2" charset="2"/>
              <a:buChar char="n"/>
            </a:pP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Bagging</a:t>
            </a:r>
          </a:p>
          <a:p>
            <a:pPr lvl="1" eaLnBrk="1" hangingPunct="1">
              <a:spcBef>
                <a:spcPts val="600"/>
              </a:spcBef>
              <a:spcAft>
                <a:spcPts val="600"/>
              </a:spcAft>
              <a:buFont typeface="Wingdings" panose="05000000000000000000" pitchFamily="2" charset="2"/>
              <a:buChar char="n"/>
            </a:pP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随机森林</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提升法</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spcBef>
                <a:spcPts val="600"/>
              </a:spcBef>
              <a:spcAft>
                <a:spcPts val="600"/>
              </a:spcAft>
              <a:buFont typeface="Wingdings" panose="05000000000000000000" pitchFamily="2" charset="2"/>
              <a:buChar char="n"/>
            </a:pP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AdaBoost</a:t>
            </a:r>
          </a:p>
          <a:p>
            <a:pPr lvl="1" eaLnBrk="1" hangingPunct="1">
              <a:spcBef>
                <a:spcPts val="600"/>
              </a:spcBef>
              <a:spcAft>
                <a:spcPts val="600"/>
              </a:spcAft>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Gradient</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 </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Boosting</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 </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Decision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 </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Tree (GBDT)</a:t>
            </a:r>
          </a:p>
          <a:p>
            <a:pPr lvl="1" eaLnBrk="1" hangingPunct="1">
              <a:spcBef>
                <a:spcPts val="600"/>
              </a:spcBef>
              <a:spcAft>
                <a:spcPts val="600"/>
              </a:spcAft>
              <a:buFont typeface="Wingdings" panose="05000000000000000000" pitchFamily="2" charset="2"/>
              <a:buChar char="n"/>
            </a:pPr>
            <a:r>
              <a:rPr kumimoji="1" lang="en-US" altLang="zh-CN" sz="2800" dirty="0" err="1">
                <a:solidFill>
                  <a:srgbClr val="094162"/>
                </a:solidFill>
                <a:latin typeface="微软雅黑" panose="020B0503020204020204" pitchFamily="34" charset="-122"/>
                <a:ea typeface="微软雅黑" panose="020B0503020204020204" pitchFamily="34" charset="-122"/>
              </a:rPr>
              <a:t>XGBoost</a:t>
            </a:r>
            <a:endParaRPr kumimoji="1" lang="en-US" altLang="zh-CN" sz="2800" dirty="0">
              <a:solidFill>
                <a:srgbClr val="094162"/>
              </a:solidFill>
              <a:latin typeface="微软雅黑" panose="020B0503020204020204" pitchFamily="34" charset="-122"/>
              <a:ea typeface="微软雅黑" panose="020B0503020204020204" pitchFamily="34" charset="-122"/>
            </a:endParaRPr>
          </a:p>
          <a:p>
            <a:pPr lvl="1" eaLnBrk="1" hangingPunct="1">
              <a:spcBef>
                <a:spcPts val="600"/>
              </a:spcBef>
              <a:spcAft>
                <a:spcPts val="600"/>
              </a:spcAft>
              <a:buFont typeface="Wingdings" panose="05000000000000000000" pitchFamily="2" charset="2"/>
              <a:buChar char="n"/>
            </a:pPr>
            <a:r>
              <a:rPr kumimoji="1" lang="en-US" altLang="zh-CN" sz="2800" dirty="0" err="1">
                <a:solidFill>
                  <a:schemeClr val="bg1">
                    <a:lumMod val="75000"/>
                  </a:schemeClr>
                </a:solidFill>
                <a:latin typeface="微软雅黑" panose="020B0503020204020204" pitchFamily="34" charset="-122"/>
                <a:ea typeface="微软雅黑" panose="020B0503020204020204" pitchFamily="34" charset="-122"/>
              </a:rPr>
              <a:t>LightGBM</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lvl="1" eaLnBrk="1" hangingPunct="1">
              <a:spcBef>
                <a:spcPts val="600"/>
              </a:spcBef>
              <a:spcAft>
                <a:spcPts val="600"/>
              </a:spcAft>
              <a:buFont typeface="Wingdings" panose="05000000000000000000" pitchFamily="2" charset="2"/>
              <a:buChar char="n"/>
            </a:pPr>
            <a:r>
              <a:rPr kumimoji="1" lang="en-US" altLang="zh-CN" sz="2800" dirty="0" err="1">
                <a:solidFill>
                  <a:schemeClr val="bg1">
                    <a:lumMod val="75000"/>
                  </a:schemeClr>
                </a:solidFill>
                <a:latin typeface="微软雅黑" panose="020B0503020204020204" pitchFamily="34" charset="-122"/>
                <a:ea typeface="微软雅黑" panose="020B0503020204020204" pitchFamily="34" charset="-122"/>
              </a:rPr>
              <a:t>CatBoost</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投票法</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堆叠法</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2249299"/>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p:cNvSpPr>
            <a:spLocks noGrp="1"/>
          </p:cNvSpPr>
          <p:nvPr>
            <p:ph type="title"/>
          </p:nvPr>
        </p:nvSpPr>
        <p:spPr>
          <a:prstGeom prst="rect">
            <a:avLst/>
          </a:prstGeom>
        </p:spPr>
        <p:txBody>
          <a:bodyPr>
            <a:normAutofit/>
          </a:bodyPr>
          <a:lstStyle/>
          <a:p>
            <a:r>
              <a:rPr lang="en-US" altLang="zh-CN" dirty="0" err="1"/>
              <a:t>XGBoost</a:t>
            </a:r>
            <a:endParaRPr dirty="0"/>
          </a:p>
        </p:txBody>
      </p:sp>
      <p:sp>
        <p:nvSpPr>
          <p:cNvPr id="133" name="Content Placeholder 2"/>
          <p:cNvSpPr>
            <a:spLocks noGrp="1"/>
          </p:cNvSpPr>
          <p:nvPr>
            <p:ph sz="quarter" idx="10"/>
          </p:nvPr>
        </p:nvSpPr>
        <p:spPr>
          <a:prstGeom prst="rect">
            <a:avLst/>
          </a:prstGeom>
        </p:spPr>
        <p:txBody>
          <a:bodyPr>
            <a:normAutofit/>
          </a:bodyPr>
          <a:lstStyle/>
          <a:p>
            <a:pPr>
              <a:spcBef>
                <a:spcPts val="600"/>
              </a:spcBef>
              <a:buClr>
                <a:srgbClr val="094162"/>
              </a:buClr>
            </a:pPr>
            <a:r>
              <a:rPr kumimoji="1" lang="en-US" altLang="zh-CN" dirty="0" err="1"/>
              <a:t>XGBoost：e</a:t>
            </a:r>
            <a:r>
              <a:rPr kumimoji="1" lang="en-US" altLang="zh-CN" dirty="0" err="1">
                <a:solidFill>
                  <a:srgbClr val="C00000"/>
                </a:solidFill>
              </a:rPr>
              <a:t>X</a:t>
            </a:r>
            <a:r>
              <a:rPr kumimoji="1" lang="en-US" altLang="zh-CN" dirty="0" err="1"/>
              <a:t>treme</a:t>
            </a:r>
            <a:r>
              <a:rPr kumimoji="1" lang="en-US" altLang="zh-CN" dirty="0"/>
              <a:t> </a:t>
            </a:r>
            <a:r>
              <a:rPr kumimoji="1" lang="en-US" altLang="zh-CN" dirty="0">
                <a:solidFill>
                  <a:srgbClr val="C00000"/>
                </a:solidFill>
              </a:rPr>
              <a:t>G</a:t>
            </a:r>
            <a:r>
              <a:rPr kumimoji="1" lang="en-US" altLang="zh-CN" dirty="0"/>
              <a:t>radient </a:t>
            </a:r>
            <a:r>
              <a:rPr kumimoji="1" lang="en-US" altLang="zh-CN" dirty="0">
                <a:solidFill>
                  <a:srgbClr val="C00000"/>
                </a:solidFill>
              </a:rPr>
              <a:t>Boost</a:t>
            </a:r>
            <a:r>
              <a:rPr kumimoji="1" lang="en-US" altLang="zh-CN" dirty="0"/>
              <a:t>ing</a:t>
            </a:r>
          </a:p>
          <a:p>
            <a:pPr>
              <a:spcBef>
                <a:spcPts val="600"/>
              </a:spcBef>
              <a:buClr>
                <a:srgbClr val="094162"/>
              </a:buClr>
            </a:pPr>
            <a:r>
              <a:rPr kumimoji="1" lang="zh-CN" altLang="en-US" dirty="0"/>
              <a:t>可自定义损失函数：采用二阶</a:t>
            </a:r>
            <a:r>
              <a:rPr kumimoji="1" lang="en-US" altLang="zh-CN" dirty="0"/>
              <a:t>Taylor</a:t>
            </a:r>
            <a:r>
              <a:rPr kumimoji="1" lang="zh-CN" altLang="en-US" dirty="0"/>
              <a:t>展开近似损失函数</a:t>
            </a:r>
            <a:endParaRPr kumimoji="1" lang="en-US" altLang="zh-CN" dirty="0"/>
          </a:p>
          <a:p>
            <a:pPr>
              <a:spcBef>
                <a:spcPts val="600"/>
              </a:spcBef>
              <a:buClr>
                <a:srgbClr val="094162"/>
              </a:buClr>
            </a:pPr>
            <a:r>
              <a:rPr kumimoji="1" lang="zh-CN" altLang="en-US" dirty="0"/>
              <a:t>规范化的正则项：叶子节点数目、叶子结点的分数</a:t>
            </a:r>
            <a:endParaRPr kumimoji="1" lang="en-US" altLang="zh-CN" dirty="0"/>
          </a:p>
          <a:p>
            <a:pPr>
              <a:spcBef>
                <a:spcPts val="600"/>
              </a:spcBef>
              <a:buClr>
                <a:srgbClr val="094162"/>
              </a:buClr>
            </a:pPr>
            <a:r>
              <a:rPr kumimoji="1" lang="zh-CN" altLang="en-US" dirty="0"/>
              <a:t>建树</a:t>
            </a:r>
            <a:endParaRPr kumimoji="1" lang="en-US" altLang="zh-CN" dirty="0"/>
          </a:p>
          <a:p>
            <a:pPr lvl="1">
              <a:lnSpc>
                <a:spcPct val="100000"/>
              </a:lnSpc>
              <a:spcBef>
                <a:spcPts val="600"/>
              </a:spcBef>
              <a:buClr>
                <a:srgbClr val="094162"/>
              </a:buClr>
            </a:pPr>
            <a:r>
              <a:rPr kumimoji="1" lang="zh-CN" altLang="en-US" sz="2800" kern="1200" dirty="0">
                <a:solidFill>
                  <a:srgbClr val="09405E"/>
                </a:solidFill>
              </a:rPr>
              <a:t>支持分裂点近似搜索</a:t>
            </a:r>
            <a:endParaRPr kumimoji="1" lang="en-US" altLang="zh-CN" sz="2800" kern="1200" dirty="0">
              <a:solidFill>
                <a:srgbClr val="09405E"/>
              </a:solidFill>
            </a:endParaRPr>
          </a:p>
          <a:p>
            <a:pPr lvl="1">
              <a:lnSpc>
                <a:spcPct val="100000"/>
              </a:lnSpc>
              <a:spcBef>
                <a:spcPts val="600"/>
              </a:spcBef>
              <a:buClr>
                <a:srgbClr val="094162"/>
              </a:buClr>
            </a:pPr>
            <a:r>
              <a:rPr kumimoji="1" lang="zh-CN" altLang="en-US" sz="2800" kern="1200" dirty="0">
                <a:solidFill>
                  <a:srgbClr val="09405E"/>
                </a:solidFill>
              </a:rPr>
              <a:t>稀疏特征处理</a:t>
            </a:r>
            <a:endParaRPr kumimoji="1" lang="en-US" altLang="zh-CN" sz="2800" kern="1200" dirty="0">
              <a:solidFill>
                <a:srgbClr val="09405E"/>
              </a:solidFill>
            </a:endParaRPr>
          </a:p>
          <a:p>
            <a:pPr lvl="1">
              <a:lnSpc>
                <a:spcPct val="100000"/>
              </a:lnSpc>
              <a:spcBef>
                <a:spcPts val="600"/>
              </a:spcBef>
              <a:buClr>
                <a:srgbClr val="094162"/>
              </a:buClr>
            </a:pPr>
            <a:r>
              <a:rPr kumimoji="1" lang="zh-CN" altLang="en-US" sz="2800" kern="1200" dirty="0">
                <a:solidFill>
                  <a:srgbClr val="09405E"/>
                </a:solidFill>
              </a:rPr>
              <a:t>缺失值处理</a:t>
            </a:r>
            <a:endParaRPr kumimoji="1" lang="en-US" altLang="zh-CN" sz="2800" kern="1200" dirty="0">
              <a:solidFill>
                <a:srgbClr val="09405E"/>
              </a:solidFill>
            </a:endParaRPr>
          </a:p>
          <a:p>
            <a:pPr>
              <a:spcBef>
                <a:spcPts val="600"/>
              </a:spcBef>
              <a:buClr>
                <a:srgbClr val="094162"/>
              </a:buClr>
            </a:pPr>
            <a:r>
              <a:rPr kumimoji="1" lang="zh-CN" altLang="en-US" dirty="0"/>
              <a:t>并行计算</a:t>
            </a:r>
            <a:endParaRPr kumimoji="1" lang="en-US" altLang="zh-CN" dirty="0"/>
          </a:p>
          <a:p>
            <a:pPr>
              <a:spcBef>
                <a:spcPts val="600"/>
              </a:spcBef>
              <a:buClr>
                <a:srgbClr val="094162"/>
              </a:buClr>
            </a:pPr>
            <a:r>
              <a:rPr kumimoji="1" lang="zh-CN" altLang="en-US" dirty="0"/>
              <a:t>内存缓存</a:t>
            </a:r>
            <a:endParaRPr kumimoji="1" lang="en-US" altLang="zh-CN" dirty="0"/>
          </a:p>
          <a:p>
            <a:pPr marL="457200" indent="-457200">
              <a:lnSpc>
                <a:spcPct val="100000"/>
              </a:lnSpc>
              <a:spcBef>
                <a:spcPts val="600"/>
              </a:spcBef>
              <a:buClr>
                <a:srgbClr val="094162"/>
              </a:buClr>
              <a:buFont typeface="Arial" charset="0"/>
              <a:buChar char="•"/>
            </a:pPr>
            <a:endParaRPr sz="2400" dirty="0"/>
          </a:p>
        </p:txBody>
      </p:sp>
      <p:sp>
        <p:nvSpPr>
          <p:cNvPr id="5" name="矩形 4"/>
          <p:cNvSpPr/>
          <p:nvPr/>
        </p:nvSpPr>
        <p:spPr>
          <a:xfrm>
            <a:off x="1465854" y="6200368"/>
            <a:ext cx="9285747" cy="369332"/>
          </a:xfrm>
          <a:prstGeom prst="rect">
            <a:avLst/>
          </a:prstGeom>
        </p:spPr>
        <p:txBody>
          <a:bodyPr wrap="none">
            <a:spAutoFit/>
          </a:bodyPr>
          <a:lstStyle/>
          <a:p>
            <a:pPr latinLnBrk="1"/>
            <a:r>
              <a:rPr lang="zh-CN" altLang="en-US" b="1" dirty="0">
                <a:solidFill>
                  <a:srgbClr val="222226"/>
                </a:solidFill>
                <a:latin typeface="Microsoft YaHei" charset="-122"/>
              </a:rPr>
              <a:t>推荐阅读：</a:t>
            </a:r>
            <a:r>
              <a:rPr lang="zh-CN" altLang="nl-NL" b="1" dirty="0">
                <a:solidFill>
                  <a:srgbClr val="222226"/>
                </a:solidFill>
                <a:latin typeface="Microsoft YaHei" charset="-122"/>
              </a:rPr>
              <a:t>深入理解</a:t>
            </a:r>
            <a:r>
              <a:rPr lang="nl-NL" altLang="zh-CN" b="1" dirty="0" err="1">
                <a:solidFill>
                  <a:srgbClr val="222226"/>
                </a:solidFill>
                <a:latin typeface="Microsoft YaHei" charset="-122"/>
              </a:rPr>
              <a:t>XGBoost</a:t>
            </a:r>
            <a:r>
              <a:rPr lang="zh-CN" altLang="en-US" b="1" dirty="0">
                <a:solidFill>
                  <a:srgbClr val="222226"/>
                </a:solidFill>
                <a:latin typeface="Microsoft YaHei" charset="-122"/>
              </a:rPr>
              <a:t> （</a:t>
            </a:r>
            <a:r>
              <a:rPr lang="en-US" altLang="zh-CN" dirty="0">
                <a:hlinkClick r:id="rId3"/>
              </a:rPr>
              <a:t>https://blog.csdn.net/fengdu78/article/details/104284924</a:t>
            </a:r>
            <a:r>
              <a:rPr lang="zh-CN" altLang="en-US" b="1" dirty="0">
                <a:solidFill>
                  <a:srgbClr val="222226"/>
                </a:solidFill>
                <a:latin typeface="Microsoft YaHei" charset="-122"/>
              </a:rPr>
              <a:t>）</a:t>
            </a:r>
            <a:endParaRPr lang="nl-NL" altLang="zh-CN" b="1" i="0" dirty="0">
              <a:solidFill>
                <a:srgbClr val="222226"/>
              </a:solidFill>
              <a:effectLst/>
              <a:latin typeface="Microsoft YaHei" charset="-122"/>
            </a:endParaRPr>
          </a:p>
        </p:txBody>
      </p:sp>
    </p:spTree>
    <p:extLst>
      <p:ext uri="{BB962C8B-B14F-4D97-AF65-F5344CB8AC3E}">
        <p14:creationId xmlns:p14="http://schemas.microsoft.com/office/powerpoint/2010/main" val="808076869"/>
      </p:ext>
    </p:extLst>
  </p:cSld>
  <p:clrMapOvr>
    <a:masterClrMapping/>
  </p:clrMapOvr>
  <p:transition spd="med" advTm="53193"/>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损失函数的二阶近似</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561763" cy="5237271"/>
              </a:xfrm>
              <a:prstGeom prst="rect">
                <a:avLst/>
              </a:prstGeom>
              <a:ln>
                <a:noFill/>
              </a:ln>
            </p:spPr>
            <p:txBody>
              <a:bodyPr>
                <a:noAutofit/>
              </a:bodyPr>
              <a:lstStyle/>
              <a:p>
                <a:pPr>
                  <a:lnSpc>
                    <a:spcPct val="100000"/>
                  </a:lnSpc>
                  <a:spcBef>
                    <a:spcPts val="0"/>
                  </a:spcBef>
                  <a:buClr>
                    <a:schemeClr val="tx1"/>
                  </a:buClr>
                </a:pPr>
                <a:r>
                  <a:rPr kumimoji="1" lang="en-US" altLang="zh-CN" dirty="0"/>
                  <a:t>XGBoost</a:t>
                </a:r>
                <a:r>
                  <a:rPr kumimoji="1" lang="zh-CN" altLang="en-US" dirty="0"/>
                  <a:t>：对</a:t>
                </a:r>
                <a:r>
                  <a:rPr lang="zh-CN" altLang="en-US" dirty="0"/>
                  <a:t>损失函数的二阶</a:t>
                </a:r>
                <a:r>
                  <a:rPr lang="en-US" altLang="zh-CN" dirty="0"/>
                  <a:t>Taylor</a:t>
                </a:r>
                <a:r>
                  <a:rPr lang="zh-CN" altLang="en-US" dirty="0"/>
                  <a:t>展开近似</a:t>
                </a:r>
                <a:endParaRPr lang="en-US" altLang="zh-CN" dirty="0"/>
              </a:p>
              <a:p>
                <a:pPr>
                  <a:lnSpc>
                    <a:spcPct val="100000"/>
                  </a:lnSpc>
                  <a:spcBef>
                    <a:spcPts val="0"/>
                  </a:spcBef>
                  <a:buClr>
                    <a:schemeClr val="tx1"/>
                  </a:buClr>
                </a:pPr>
                <a:endParaRPr kumimoji="1" lang="en-US" altLang="zh-CN" dirty="0"/>
              </a:p>
              <a:p>
                <a:pPr>
                  <a:lnSpc>
                    <a:spcPct val="100000"/>
                  </a:lnSpc>
                  <a:spcBef>
                    <a:spcPts val="0"/>
                  </a:spcBef>
                  <a:buClr>
                    <a:schemeClr val="tx1"/>
                  </a:buClr>
                </a:pPr>
                <a:r>
                  <a:rPr kumimoji="1" lang="zh-CN" altLang="en-US" dirty="0"/>
                  <a:t>在第</a:t>
                </a:r>
                <a14:m>
                  <m:oMath xmlns:m="http://schemas.openxmlformats.org/officeDocument/2006/math">
                    <m:r>
                      <a:rPr kumimoji="1" lang="en-US" altLang="zh-CN" i="1" dirty="0" smtClean="0">
                        <a:latin typeface="Cambria Math" charset="0"/>
                      </a:rPr>
                      <m:t>𝑚</m:t>
                    </m:r>
                  </m:oMath>
                </a14:m>
                <a:r>
                  <a:rPr kumimoji="1" lang="zh-CN" altLang="en-US" dirty="0"/>
                  <a:t>步时，</a:t>
                </a:r>
                <a:r>
                  <a:rPr lang="zh-CN" altLang="en-US" dirty="0"/>
                  <a:t>令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𝑔</m:t>
                        </m:r>
                      </m:e>
                      <m:sub>
                        <m:r>
                          <a:rPr lang="en-US" altLang="zh-CN" i="1">
                            <a:latin typeface="Cambria Math" charset="0"/>
                          </a:rPr>
                          <m:t>𝑚</m:t>
                        </m:r>
                        <m:r>
                          <a:rPr lang="en-US" altLang="zh-CN" i="1">
                            <a:latin typeface="Cambria Math" charset="0"/>
                          </a:rPr>
                          <m:t>,</m:t>
                        </m:r>
                        <m:r>
                          <a:rPr lang="en-US" altLang="zh-CN" i="1">
                            <a:latin typeface="Cambria Math" charset="0"/>
                          </a:rPr>
                          <m:t>𝑖</m:t>
                        </m:r>
                      </m:sub>
                    </m:sSub>
                    <m:r>
                      <a:rPr lang="en-US" altLang="zh-CN" i="1">
                        <a:latin typeface="Cambria Math" charset="0"/>
                      </a:rPr>
                      <m:t>=</m:t>
                    </m:r>
                    <m:sSub>
                      <m:sSubPr>
                        <m:ctrlPr>
                          <a:rPr lang="en-US" altLang="zh-CN" i="1">
                            <a:latin typeface="Cambria Math" panose="02040503050406030204" pitchFamily="18" charset="0"/>
                          </a:rPr>
                        </m:ctrlPr>
                      </m:sSubPr>
                      <m:e>
                        <m:d>
                          <m:dPr>
                            <m:begChr m:val="["/>
                            <m:endChr m:val="]"/>
                            <m:ctrlPr>
                              <a:rPr lang="mr-IN" altLang="zh-CN" i="1">
                                <a:latin typeface="Cambria Math" panose="02040503050406030204" pitchFamily="18" charset="0"/>
                              </a:rPr>
                            </m:ctrlPr>
                          </m:dPr>
                          <m:e>
                            <m:f>
                              <m:fPr>
                                <m:ctrlPr>
                                  <a:rPr lang="mr-IN" altLang="zh-CN" i="1">
                                    <a:latin typeface="Cambria Math" panose="02040503050406030204" pitchFamily="18" charset="0"/>
                                  </a:rPr>
                                </m:ctrlPr>
                              </m:fPr>
                              <m:num>
                                <m:r>
                                  <a:rPr lang="mr-IN" altLang="zh-CN" i="1">
                                    <a:latin typeface="Cambria Math" charset="0"/>
                                    <a:ea typeface="Cambria Math" charset="0"/>
                                    <a:cs typeface="Cambria Math" charset="0"/>
                                  </a:rPr>
                                  <m:t>𝜕</m:t>
                                </m:r>
                                <m:r>
                                  <a:rPr kumimoji="1" lang="en-US" altLang="zh-CN" i="1">
                                    <a:latin typeface="Cambria Math" charset="0"/>
                                  </a:rPr>
                                  <m:t>𝐿</m:t>
                                </m:r>
                                <m:d>
                                  <m:dPr>
                                    <m:ctrlPr>
                                      <a:rPr kumimoji="1" lang="mr-IN" altLang="zh-CN" i="1">
                                        <a:latin typeface="Cambria Math" panose="02040503050406030204" pitchFamily="18" charset="0"/>
                                      </a:rPr>
                                    </m:ctrlPr>
                                  </m:dPr>
                                  <m:e>
                                    <m:r>
                                      <a:rPr lang="en-US" altLang="zh-CN" i="1">
                                        <a:latin typeface="Cambria Math" charset="0"/>
                                      </a:rPr>
                                      <m:t>𝑓</m:t>
                                    </m:r>
                                    <m:d>
                                      <m:dPr>
                                        <m:ctrlPr>
                                          <a:rPr lang="mr-IN"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1" i="1">
                                                <a:latin typeface="Cambria Math" charset="0"/>
                                              </a:rPr>
                                              <m:t>𝒙</m:t>
                                            </m:r>
                                          </m:e>
                                          <m:sub>
                                            <m:r>
                                              <a:rPr kumimoji="1" lang="en-US" altLang="zh-CN" i="1">
                                                <a:latin typeface="Cambria Math" charset="0"/>
                                              </a:rPr>
                                              <m:t>𝑖</m:t>
                                            </m:r>
                                          </m:sub>
                                        </m:sSub>
                                      </m:e>
                                    </m:d>
                                    <m:r>
                                      <a:rPr kumimoji="1" lang="en-US" altLang="zh-CN" i="1">
                                        <a:latin typeface="Cambria Math" charset="0"/>
                                      </a:rPr>
                                      <m:t>,</m:t>
                                    </m:r>
                                    <m:sSub>
                                      <m:sSubPr>
                                        <m:ctrlPr>
                                          <a:rPr kumimoji="1" lang="en-US" altLang="zh-CN" i="1">
                                            <a:latin typeface="Cambria Math" panose="02040503050406030204" pitchFamily="18" charset="0"/>
                                            <a:ea typeface="Cambria Math" charset="0"/>
                                            <a:cs typeface="Cambria Math" charset="0"/>
                                          </a:rPr>
                                        </m:ctrlPr>
                                      </m:sSubPr>
                                      <m:e>
                                        <m:r>
                                          <a:rPr kumimoji="1" lang="en-US" altLang="zh-CN" i="1">
                                            <a:latin typeface="Cambria Math" charset="0"/>
                                            <a:ea typeface="Cambria Math" charset="0"/>
                                            <a:cs typeface="Cambria Math" charset="0"/>
                                          </a:rPr>
                                          <m:t> </m:t>
                                        </m:r>
                                        <m:r>
                                          <a:rPr kumimoji="1" lang="en-US" altLang="zh-CN" i="1">
                                            <a:latin typeface="Cambria Math" charset="0"/>
                                            <a:ea typeface="Cambria Math" charset="0"/>
                                            <a:cs typeface="Cambria Math" charset="0"/>
                                          </a:rPr>
                                          <m:t>𝑦</m:t>
                                        </m:r>
                                      </m:e>
                                      <m:sub>
                                        <m:r>
                                          <a:rPr kumimoji="1" lang="en-US" altLang="zh-CN" i="1">
                                            <a:latin typeface="Cambria Math" charset="0"/>
                                            <a:ea typeface="Cambria Math" charset="0"/>
                                            <a:cs typeface="Cambria Math" charset="0"/>
                                          </a:rPr>
                                          <m:t>𝑖</m:t>
                                        </m:r>
                                      </m:sub>
                                    </m:sSub>
                                  </m:e>
                                </m:d>
                              </m:num>
                              <m:den>
                                <m:r>
                                  <a:rPr lang="mr-IN" altLang="zh-CN" i="1">
                                    <a:latin typeface="Cambria Math" charset="0"/>
                                    <a:ea typeface="Cambria Math" charset="0"/>
                                    <a:cs typeface="Cambria Math" charset="0"/>
                                  </a:rPr>
                                  <m:t>𝜕</m:t>
                                </m:r>
                                <m:r>
                                  <a:rPr lang="en-US" altLang="zh-CN" i="1">
                                    <a:latin typeface="Cambria Math" charset="0"/>
                                  </a:rPr>
                                  <m:t>𝑓</m:t>
                                </m:r>
                              </m:den>
                            </m:f>
                          </m:e>
                        </m:d>
                      </m:e>
                      <m:sub>
                        <m:r>
                          <a:rPr kumimoji="1" lang="en-US" altLang="zh-CN" b="0" i="1">
                            <a:latin typeface="Cambria Math" charset="0"/>
                          </a:rPr>
                          <m:t>𝑓</m:t>
                        </m:r>
                        <m:r>
                          <a:rPr kumimoji="1" lang="en-US" altLang="zh-CN" b="1">
                            <a:latin typeface="Cambria Math" charset="0"/>
                          </a:rPr>
                          <m:t>=</m:t>
                        </m:r>
                        <m:sSub>
                          <m:sSubPr>
                            <m:ctrlPr>
                              <a:rPr kumimoji="1" lang="en-US" altLang="zh-CN" b="1" i="1">
                                <a:latin typeface="Cambria Math" panose="02040503050406030204" pitchFamily="18" charset="0"/>
                              </a:rPr>
                            </m:ctrlPr>
                          </m:sSubPr>
                          <m:e>
                            <m:r>
                              <a:rPr kumimoji="1" lang="en-US" altLang="zh-CN" i="1">
                                <a:latin typeface="Cambria Math" charset="0"/>
                              </a:rPr>
                              <m:t>𝑓</m:t>
                            </m:r>
                          </m:e>
                          <m:sub>
                            <m:r>
                              <m:rPr>
                                <m:sty m:val="p"/>
                              </m:rPr>
                              <a:rPr kumimoji="1" lang="en-US" altLang="zh-CN" b="1" i="1">
                                <a:latin typeface="Cambria Math" charset="0"/>
                              </a:rPr>
                              <m:t>m</m:t>
                            </m:r>
                            <m:r>
                              <a:rPr kumimoji="1" lang="en-US" altLang="zh-CN" b="1" i="1">
                                <a:latin typeface="Cambria Math" charset="0"/>
                              </a:rPr>
                              <m:t>−1</m:t>
                            </m:r>
                          </m:sub>
                        </m:sSub>
                      </m:sub>
                    </m:sSub>
                  </m:oMath>
                </a14:m>
                <a:r>
                  <a:rPr kumimoji="1"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h</m:t>
                        </m:r>
                      </m:e>
                      <m:sub>
                        <m:r>
                          <a:rPr lang="en-US" altLang="zh-CN" i="1">
                            <a:latin typeface="Cambria Math" charset="0"/>
                          </a:rPr>
                          <m:t>𝑚</m:t>
                        </m:r>
                        <m:r>
                          <a:rPr lang="en-US" altLang="zh-CN" i="1">
                            <a:latin typeface="Cambria Math" charset="0"/>
                          </a:rPr>
                          <m:t>,</m:t>
                        </m:r>
                        <m:r>
                          <a:rPr lang="en-US" altLang="zh-CN" i="1">
                            <a:latin typeface="Cambria Math" charset="0"/>
                          </a:rPr>
                          <m:t>𝑖</m:t>
                        </m:r>
                      </m:sub>
                    </m:sSub>
                    <m:r>
                      <a:rPr lang="en-US" altLang="zh-CN" i="1">
                        <a:latin typeface="Cambria Math" charset="0"/>
                      </a:rPr>
                      <m:t>=</m:t>
                    </m:r>
                    <m:sSub>
                      <m:sSubPr>
                        <m:ctrlPr>
                          <a:rPr lang="en-US" altLang="zh-CN" i="1">
                            <a:latin typeface="Cambria Math" panose="02040503050406030204" pitchFamily="18" charset="0"/>
                          </a:rPr>
                        </m:ctrlPr>
                      </m:sSubPr>
                      <m:e>
                        <m:d>
                          <m:dPr>
                            <m:begChr m:val="["/>
                            <m:endChr m:val="]"/>
                            <m:ctrlPr>
                              <a:rPr lang="mr-IN" altLang="zh-CN" i="1">
                                <a:latin typeface="Cambria Math" panose="02040503050406030204" pitchFamily="18" charset="0"/>
                              </a:rPr>
                            </m:ctrlPr>
                          </m:dPr>
                          <m:e>
                            <m:f>
                              <m:fPr>
                                <m:ctrlPr>
                                  <a:rPr lang="mr-IN" altLang="zh-CN" i="1">
                                    <a:latin typeface="Cambria Math" panose="02040503050406030204" pitchFamily="18" charset="0"/>
                                  </a:rPr>
                                </m:ctrlPr>
                              </m:fPr>
                              <m:num>
                                <m:sSup>
                                  <m:sSupPr>
                                    <m:ctrlPr>
                                      <a:rPr lang="mr-IN" altLang="zh-CN" i="1">
                                        <a:latin typeface="Cambria Math" panose="02040503050406030204" pitchFamily="18" charset="0"/>
                                      </a:rPr>
                                    </m:ctrlPr>
                                  </m:sSupPr>
                                  <m:e>
                                    <m:r>
                                      <a:rPr lang="mr-IN" altLang="zh-CN" i="1">
                                        <a:latin typeface="Cambria Math" charset="0"/>
                                        <a:ea typeface="Cambria Math" charset="0"/>
                                        <a:cs typeface="Cambria Math" charset="0"/>
                                      </a:rPr>
                                      <m:t>𝜕</m:t>
                                    </m:r>
                                  </m:e>
                                  <m:sup>
                                    <m:r>
                                      <a:rPr lang="en-US" altLang="zh-CN" i="1">
                                        <a:latin typeface="Cambria Math" charset="0"/>
                                      </a:rPr>
                                      <m:t>2</m:t>
                                    </m:r>
                                  </m:sup>
                                </m:sSup>
                                <m:r>
                                  <a:rPr kumimoji="1" lang="en-US" altLang="zh-CN" i="1">
                                    <a:latin typeface="Cambria Math" charset="0"/>
                                  </a:rPr>
                                  <m:t>𝐿</m:t>
                                </m:r>
                                <m:d>
                                  <m:dPr>
                                    <m:ctrlPr>
                                      <a:rPr kumimoji="1" lang="mr-IN" altLang="zh-CN" i="1">
                                        <a:latin typeface="Cambria Math" panose="02040503050406030204" pitchFamily="18" charset="0"/>
                                      </a:rPr>
                                    </m:ctrlPr>
                                  </m:dPr>
                                  <m:e>
                                    <m:r>
                                      <a:rPr lang="en-US" altLang="zh-CN" i="1">
                                        <a:latin typeface="Cambria Math" charset="0"/>
                                      </a:rPr>
                                      <m:t>𝑓</m:t>
                                    </m:r>
                                    <m:d>
                                      <m:dPr>
                                        <m:ctrlPr>
                                          <a:rPr lang="mr-IN"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1" i="1">
                                                <a:latin typeface="Cambria Math" charset="0"/>
                                              </a:rPr>
                                              <m:t>𝒙</m:t>
                                            </m:r>
                                          </m:e>
                                          <m:sub>
                                            <m:r>
                                              <a:rPr kumimoji="1" lang="en-US" altLang="zh-CN" i="1">
                                                <a:latin typeface="Cambria Math" charset="0"/>
                                              </a:rPr>
                                              <m:t>𝑖</m:t>
                                            </m:r>
                                          </m:sub>
                                        </m:sSub>
                                      </m:e>
                                    </m:d>
                                    <m:r>
                                      <a:rPr kumimoji="1" lang="en-US" altLang="zh-CN" i="1">
                                        <a:latin typeface="Cambria Math" charset="0"/>
                                      </a:rPr>
                                      <m:t>,  </m:t>
                                    </m:r>
                                    <m:sSub>
                                      <m:sSubPr>
                                        <m:ctrlPr>
                                          <a:rPr kumimoji="1" lang="en-US" altLang="zh-CN" i="1">
                                            <a:latin typeface="Cambria Math" panose="02040503050406030204" pitchFamily="18" charset="0"/>
                                            <a:ea typeface="Cambria Math" charset="0"/>
                                            <a:cs typeface="Cambria Math" charset="0"/>
                                          </a:rPr>
                                        </m:ctrlPr>
                                      </m:sSubPr>
                                      <m:e>
                                        <m:r>
                                          <a:rPr kumimoji="1" lang="en-US" altLang="zh-CN" i="1">
                                            <a:latin typeface="Cambria Math" charset="0"/>
                                            <a:ea typeface="Cambria Math" charset="0"/>
                                            <a:cs typeface="Cambria Math" charset="0"/>
                                          </a:rPr>
                                          <m:t>𝑦</m:t>
                                        </m:r>
                                      </m:e>
                                      <m:sub>
                                        <m:r>
                                          <a:rPr kumimoji="1" lang="en-US" altLang="zh-CN" i="1">
                                            <a:latin typeface="Cambria Math" charset="0"/>
                                            <a:ea typeface="Cambria Math" charset="0"/>
                                            <a:cs typeface="Cambria Math" charset="0"/>
                                          </a:rPr>
                                          <m:t>𝑖</m:t>
                                        </m:r>
                                      </m:sub>
                                    </m:sSub>
                                  </m:e>
                                </m:d>
                              </m:num>
                              <m:den>
                                <m:sSup>
                                  <m:sSupPr>
                                    <m:ctrlPr>
                                      <a:rPr lang="mr-IN" altLang="zh-CN" i="1">
                                        <a:latin typeface="Cambria Math" panose="02040503050406030204" pitchFamily="18" charset="0"/>
                                      </a:rPr>
                                    </m:ctrlPr>
                                  </m:sSupPr>
                                  <m:e>
                                    <m:r>
                                      <a:rPr lang="mr-IN" altLang="zh-CN" i="1">
                                        <a:latin typeface="Cambria Math" charset="0"/>
                                        <a:ea typeface="Cambria Math" charset="0"/>
                                        <a:cs typeface="Cambria Math" charset="0"/>
                                      </a:rPr>
                                      <m:t>𝜕</m:t>
                                    </m:r>
                                  </m:e>
                                  <m:sup>
                                    <m:r>
                                      <a:rPr lang="en-US" altLang="zh-CN" i="1">
                                        <a:latin typeface="Cambria Math" charset="0"/>
                                      </a:rPr>
                                      <m:t>2</m:t>
                                    </m:r>
                                  </m:sup>
                                </m:sSup>
                                <m:r>
                                  <a:rPr lang="en-US" altLang="zh-CN" i="1">
                                    <a:latin typeface="Cambria Math" charset="0"/>
                                  </a:rPr>
                                  <m:t>𝑓</m:t>
                                </m:r>
                              </m:den>
                            </m:f>
                          </m:e>
                        </m:d>
                      </m:e>
                      <m:sub>
                        <m:r>
                          <a:rPr kumimoji="1" lang="en-US" altLang="zh-CN" i="1">
                            <a:latin typeface="Cambria Math" charset="0"/>
                          </a:rPr>
                          <m:t>𝑓</m:t>
                        </m:r>
                        <m:r>
                          <a:rPr kumimoji="1" lang="en-US" altLang="zh-CN" b="1">
                            <a:latin typeface="Cambria Math" charset="0"/>
                          </a:rPr>
                          <m:t>=</m:t>
                        </m:r>
                        <m:sSub>
                          <m:sSubPr>
                            <m:ctrlPr>
                              <a:rPr kumimoji="1" lang="en-US" altLang="zh-CN" b="1" i="1">
                                <a:latin typeface="Cambria Math" panose="02040503050406030204" pitchFamily="18" charset="0"/>
                              </a:rPr>
                            </m:ctrlPr>
                          </m:sSubPr>
                          <m:e>
                            <m:r>
                              <a:rPr kumimoji="1" lang="en-US" altLang="zh-CN" i="1">
                                <a:latin typeface="Cambria Math" charset="0"/>
                              </a:rPr>
                              <m:t>𝑓</m:t>
                            </m:r>
                          </m:e>
                          <m:sub>
                            <m:r>
                              <a:rPr kumimoji="1" lang="en-US" altLang="zh-CN" b="1" i="1">
                                <a:latin typeface="Cambria Math" charset="0"/>
                              </a:rPr>
                              <m:t>𝒎</m:t>
                            </m:r>
                            <m:r>
                              <a:rPr kumimoji="1" lang="en-US" altLang="zh-CN" b="1" i="1">
                                <a:latin typeface="Cambria Math" charset="0"/>
                              </a:rPr>
                              <m:t>−1</m:t>
                            </m:r>
                          </m:sub>
                        </m:sSub>
                      </m:sub>
                    </m:sSub>
                  </m:oMath>
                </a14:m>
                <a:endParaRPr kumimoji="1" lang="en-US" altLang="zh-CN" dirty="0"/>
              </a:p>
              <a:p>
                <a:pPr>
                  <a:lnSpc>
                    <a:spcPct val="100000"/>
                  </a:lnSpc>
                  <a:spcBef>
                    <a:spcPts val="0"/>
                  </a:spcBef>
                  <a:buClr>
                    <a:schemeClr val="tx1"/>
                  </a:buClr>
                </a:pPr>
                <a:endParaRPr kumimoji="1" lang="en-US" altLang="zh-CN" i="1" dirty="0">
                  <a:latin typeface="Cambria Math" charset="0"/>
                </a:endParaRPr>
              </a:p>
              <a:p>
                <a:pPr>
                  <a:lnSpc>
                    <a:spcPct val="100000"/>
                  </a:lnSpc>
                  <a:spcBef>
                    <a:spcPts val="0"/>
                  </a:spcBef>
                  <a:buClr>
                    <a:schemeClr val="tx1"/>
                  </a:buClr>
                </a:pPr>
                <a14:m>
                  <m:oMath xmlns:m="http://schemas.openxmlformats.org/officeDocument/2006/math">
                    <m:r>
                      <a:rPr kumimoji="1" lang="en-US" altLang="zh-CN" i="1">
                        <a:latin typeface="Cambria Math" charset="0"/>
                      </a:rPr>
                      <m:t>𝐿</m:t>
                    </m:r>
                    <m:d>
                      <m:dPr>
                        <m:ctrlPr>
                          <a:rPr kumimoji="1" lang="mr-IN" altLang="zh-CN" i="1">
                            <a:latin typeface="Cambria Math" panose="02040503050406030204" pitchFamily="18" charset="0"/>
                          </a:rPr>
                        </m:ctrlPr>
                      </m:dPr>
                      <m:e>
                        <m:sSub>
                          <m:sSubPr>
                            <m:ctrlPr>
                              <a:rPr kumimoji="1" lang="en-US" altLang="zh-CN" i="1">
                                <a:latin typeface="Cambria Math" panose="02040503050406030204" pitchFamily="18" charset="0"/>
                                <a:ea typeface="Cambria Math" charset="0"/>
                                <a:cs typeface="Cambria Math" charset="0"/>
                              </a:rPr>
                            </m:ctrlPr>
                          </m:sSubPr>
                          <m:e>
                            <m:r>
                              <a:rPr kumimoji="1" lang="en-US" altLang="zh-CN" i="1">
                                <a:latin typeface="Cambria Math" charset="0"/>
                                <a:ea typeface="Cambria Math" charset="0"/>
                                <a:cs typeface="Cambria Math" charset="0"/>
                              </a:rPr>
                              <m:t>𝑦</m:t>
                            </m:r>
                          </m:e>
                          <m:sub>
                            <m:r>
                              <a:rPr kumimoji="1" lang="en-US" altLang="zh-CN" i="1">
                                <a:latin typeface="Cambria Math" charset="0"/>
                                <a:ea typeface="Cambria Math" charset="0"/>
                                <a:cs typeface="Cambria Math" charset="0"/>
                              </a:rPr>
                              <m:t>𝑖</m:t>
                            </m:r>
                          </m:sub>
                        </m:sSub>
                        <m:r>
                          <a:rPr kumimoji="1" lang="en-US" altLang="zh-CN" i="1">
                            <a:latin typeface="Cambria Math" charset="0"/>
                            <a:ea typeface="Cambria Math" charset="0"/>
                            <a:cs typeface="Cambria Math" charset="0"/>
                          </a:rPr>
                          <m:t>,</m:t>
                        </m:r>
                        <m:sSub>
                          <m:sSubPr>
                            <m:ctrlPr>
                              <a:rPr lang="en-US" altLang="zh-CN" i="1">
                                <a:latin typeface="Cambria Math" panose="02040503050406030204" pitchFamily="18" charset="0"/>
                              </a:rPr>
                            </m:ctrlPr>
                          </m:sSubPr>
                          <m:e>
                            <m:r>
                              <a:rPr lang="en-US" altLang="zh-CN" i="1">
                                <a:latin typeface="Cambria Math" charset="0"/>
                              </a:rPr>
                              <m:t>𝑓</m:t>
                            </m:r>
                          </m:e>
                          <m:sub>
                            <m:r>
                              <a:rPr lang="en-US" altLang="zh-CN" i="1">
                                <a:latin typeface="Cambria Math" charset="0"/>
                              </a:rPr>
                              <m:t>𝑚</m:t>
                            </m:r>
                            <m:r>
                              <a:rPr lang="en-US" altLang="zh-CN" i="1">
                                <a:latin typeface="Cambria Math" charset="0"/>
                              </a:rPr>
                              <m:t>−1</m:t>
                            </m:r>
                          </m:sub>
                        </m:sSub>
                        <m:d>
                          <m:dPr>
                            <m:ctrlPr>
                              <a:rPr lang="mr-IN"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1" i="1">
                                    <a:latin typeface="Cambria Math" charset="0"/>
                                  </a:rPr>
                                  <m:t>𝒙</m:t>
                                </m:r>
                              </m:e>
                              <m:sub>
                                <m:r>
                                  <a:rPr kumimoji="1" lang="en-US" altLang="zh-CN" i="1">
                                    <a:latin typeface="Cambria Math" charset="0"/>
                                  </a:rPr>
                                  <m:t>𝑖</m:t>
                                </m:r>
                              </m:sub>
                            </m:sSub>
                          </m:e>
                        </m:d>
                        <m:r>
                          <a:rPr kumimoji="1" lang="en-US" altLang="zh-CN" i="1">
                            <a:latin typeface="Cambria Math" charset="0"/>
                          </a:rPr>
                          <m:t>+</m:t>
                        </m:r>
                        <m:r>
                          <a:rPr lang="en-US" altLang="zh-CN" i="1">
                            <a:latin typeface="Cambria Math" charset="0"/>
                          </a:rPr>
                          <m:t>𝜙</m:t>
                        </m:r>
                        <m:d>
                          <m:dPr>
                            <m:ctrlPr>
                              <a:rPr lang="mr-IN"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1" i="1">
                                    <a:latin typeface="Cambria Math" charset="0"/>
                                  </a:rPr>
                                  <m:t>𝒙</m:t>
                                </m:r>
                              </m:e>
                              <m:sub>
                                <m:r>
                                  <a:rPr kumimoji="1" lang="en-US" altLang="zh-CN" i="1">
                                    <a:latin typeface="Cambria Math" charset="0"/>
                                  </a:rPr>
                                  <m:t>𝑖</m:t>
                                </m:r>
                              </m:sub>
                            </m:sSub>
                          </m:e>
                        </m:d>
                      </m:e>
                    </m:d>
                    <m:sSub>
                      <m:sSubPr>
                        <m:ctrlPr>
                          <a:rPr lang="en-US" altLang="zh-CN" i="1">
                            <a:latin typeface="Cambria Math" panose="02040503050406030204" pitchFamily="18" charset="0"/>
                          </a:rPr>
                        </m:ctrlPr>
                      </m:sSubPr>
                      <m:e>
                        <m:r>
                          <a:rPr kumimoji="1" lang="en-US" altLang="zh-CN" i="1">
                            <a:latin typeface="Cambria Math" charset="0"/>
                          </a:rPr>
                          <m:t>=</m:t>
                        </m:r>
                        <m:limLow>
                          <m:limLowPr>
                            <m:ctrlPr>
                              <a:rPr kumimoji="1" lang="en-US" altLang="zh-CN" i="1">
                                <a:latin typeface="Cambria Math" panose="02040503050406030204" pitchFamily="18" charset="0"/>
                              </a:rPr>
                            </m:ctrlPr>
                          </m:limLowPr>
                          <m:e>
                            <m:groupChr>
                              <m:groupChrPr>
                                <m:chr m:val="⏟"/>
                                <m:ctrlPr>
                                  <a:rPr kumimoji="1" lang="en-US" altLang="zh-CN" i="1">
                                    <a:latin typeface="Cambria Math" panose="02040503050406030204" pitchFamily="18" charset="0"/>
                                  </a:rPr>
                                </m:ctrlPr>
                              </m:groupChrPr>
                              <m:e>
                                <m:r>
                                  <a:rPr kumimoji="1" lang="en-US" altLang="zh-CN" i="1">
                                    <a:latin typeface="Cambria Math" charset="0"/>
                                  </a:rPr>
                                  <m:t>𝐿</m:t>
                                </m:r>
                                <m:d>
                                  <m:dPr>
                                    <m:ctrlPr>
                                      <a:rPr kumimoji="1" lang="mr-IN"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𝑓</m:t>
                                        </m:r>
                                      </m:e>
                                      <m:sub>
                                        <m:r>
                                          <a:rPr lang="en-US" altLang="zh-CN" i="1">
                                            <a:latin typeface="Cambria Math" charset="0"/>
                                          </a:rPr>
                                          <m:t>𝑚</m:t>
                                        </m:r>
                                        <m:r>
                                          <a:rPr lang="en-US" altLang="zh-CN" i="1">
                                            <a:latin typeface="Cambria Math" charset="0"/>
                                          </a:rPr>
                                          <m:t>−1</m:t>
                                        </m:r>
                                      </m:sub>
                                    </m:sSub>
                                    <m:d>
                                      <m:dPr>
                                        <m:ctrlPr>
                                          <a:rPr lang="mr-IN"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1" i="1">
                                                <a:latin typeface="Cambria Math" charset="0"/>
                                              </a:rPr>
                                              <m:t>𝒙</m:t>
                                            </m:r>
                                          </m:e>
                                          <m:sub>
                                            <m:r>
                                              <a:rPr kumimoji="1" lang="en-US" altLang="zh-CN" i="1">
                                                <a:latin typeface="Cambria Math" charset="0"/>
                                              </a:rPr>
                                              <m:t>𝑖</m:t>
                                            </m:r>
                                          </m:sub>
                                        </m:sSub>
                                      </m:e>
                                    </m:d>
                                    <m:r>
                                      <a:rPr kumimoji="1" lang="en-US" altLang="zh-CN" i="1">
                                        <a:latin typeface="Cambria Math" charset="0"/>
                                      </a:rPr>
                                      <m:t>,</m:t>
                                    </m:r>
                                    <m:sSub>
                                      <m:sSubPr>
                                        <m:ctrlPr>
                                          <a:rPr kumimoji="1" lang="en-US" altLang="zh-CN" i="1">
                                            <a:latin typeface="Cambria Math" panose="02040503050406030204" pitchFamily="18" charset="0"/>
                                            <a:ea typeface="Cambria Math" charset="0"/>
                                            <a:cs typeface="Cambria Math" charset="0"/>
                                          </a:rPr>
                                        </m:ctrlPr>
                                      </m:sSubPr>
                                      <m:e>
                                        <m:r>
                                          <a:rPr kumimoji="1" lang="en-US" altLang="zh-CN" i="1">
                                            <a:latin typeface="Cambria Math" charset="0"/>
                                            <a:ea typeface="Cambria Math" charset="0"/>
                                            <a:cs typeface="Cambria Math" charset="0"/>
                                          </a:rPr>
                                          <m:t>𝑦</m:t>
                                        </m:r>
                                      </m:e>
                                      <m:sub>
                                        <m:r>
                                          <a:rPr kumimoji="1" lang="en-US" altLang="zh-CN" i="1">
                                            <a:latin typeface="Cambria Math" charset="0"/>
                                            <a:ea typeface="Cambria Math" charset="0"/>
                                            <a:cs typeface="Cambria Math" charset="0"/>
                                          </a:rPr>
                                          <m:t>𝑖</m:t>
                                        </m:r>
                                      </m:sub>
                                    </m:sSub>
                                  </m:e>
                                </m:d>
                              </m:e>
                            </m:groupChr>
                          </m:e>
                          <m:lim/>
                        </m:limLow>
                        <m:r>
                          <a:rPr kumimoji="1" lang="en-US" altLang="zh-CN" i="1">
                            <a:latin typeface="Cambria Math" charset="0"/>
                          </a:rPr>
                          <m:t>+</m:t>
                        </m:r>
                        <m:r>
                          <a:rPr lang="en-US" altLang="zh-CN" i="1">
                            <a:latin typeface="Cambria Math" charset="0"/>
                          </a:rPr>
                          <m:t>𝑔</m:t>
                        </m:r>
                      </m:e>
                      <m:sub>
                        <m:r>
                          <a:rPr lang="en-US" altLang="zh-CN" i="1">
                            <a:latin typeface="Cambria Math" charset="0"/>
                          </a:rPr>
                          <m:t>𝑚</m:t>
                        </m:r>
                        <m:r>
                          <a:rPr lang="en-US" altLang="zh-CN" i="1">
                            <a:latin typeface="Cambria Math" charset="0"/>
                          </a:rPr>
                          <m:t>,</m:t>
                        </m:r>
                        <m:r>
                          <a:rPr lang="en-US" altLang="zh-CN" i="1">
                            <a:latin typeface="Cambria Math" charset="0"/>
                          </a:rPr>
                          <m:t>𝑖</m:t>
                        </m:r>
                      </m:sub>
                    </m:sSub>
                    <m:r>
                      <a:rPr lang="en-US" altLang="zh-CN" i="1">
                        <a:latin typeface="Cambria Math" charset="0"/>
                      </a:rPr>
                      <m:t>𝜙</m:t>
                    </m:r>
                    <m:d>
                      <m:dPr>
                        <m:ctrlPr>
                          <a:rPr lang="mr-IN"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1" i="1">
                                <a:latin typeface="Cambria Math" charset="0"/>
                              </a:rPr>
                              <m:t>𝒙</m:t>
                            </m:r>
                          </m:e>
                          <m:sub>
                            <m:r>
                              <a:rPr kumimoji="1" lang="en-US" altLang="zh-CN" i="1">
                                <a:latin typeface="Cambria Math" charset="0"/>
                              </a:rPr>
                              <m:t>𝑖</m:t>
                            </m:r>
                          </m:sub>
                        </m:sSub>
                      </m:e>
                    </m:d>
                  </m:oMath>
                </a14:m>
                <a:r>
                  <a:rPr kumimoji="1" lang="en-US" altLang="zh-CN" dirty="0"/>
                  <a:t>+</a:t>
                </a:r>
                <a14:m>
                  <m:oMath xmlns:m="http://schemas.openxmlformats.org/officeDocument/2006/math">
                    <m:f>
                      <m:fPr>
                        <m:ctrlPr>
                          <a:rPr kumimoji="1" lang="mr-IN" altLang="zh-CN" i="1">
                            <a:latin typeface="Cambria Math" panose="02040503050406030204" pitchFamily="18" charset="0"/>
                            <a:ea typeface="Cambria Math" charset="0"/>
                            <a:cs typeface="Cambria Math" charset="0"/>
                          </a:rPr>
                        </m:ctrlPr>
                      </m:fPr>
                      <m:num>
                        <m:r>
                          <a:rPr kumimoji="1" lang="en-US" altLang="zh-CN" i="1">
                            <a:latin typeface="Cambria Math" charset="0"/>
                            <a:ea typeface="Cambria Math" charset="0"/>
                            <a:cs typeface="Cambria Math" charset="0"/>
                          </a:rPr>
                          <m:t>1</m:t>
                        </m:r>
                      </m:num>
                      <m:den>
                        <m:r>
                          <a:rPr kumimoji="1" lang="en-US" altLang="zh-CN" i="1">
                            <a:latin typeface="Cambria Math" charset="0"/>
                            <a:ea typeface="Cambria Math" charset="0"/>
                            <a:cs typeface="Cambria Math" charset="0"/>
                          </a:rPr>
                          <m:t>2</m:t>
                        </m:r>
                      </m:den>
                    </m:f>
                    <m:sSub>
                      <m:sSubPr>
                        <m:ctrlPr>
                          <a:rPr lang="en-US" altLang="zh-CN" i="1">
                            <a:latin typeface="Cambria Math" panose="02040503050406030204" pitchFamily="18" charset="0"/>
                          </a:rPr>
                        </m:ctrlPr>
                      </m:sSubPr>
                      <m:e>
                        <m:r>
                          <a:rPr lang="en-US" altLang="zh-CN" i="1">
                            <a:latin typeface="Cambria Math" charset="0"/>
                          </a:rPr>
                          <m:t>h</m:t>
                        </m:r>
                      </m:e>
                      <m:sub>
                        <m:r>
                          <a:rPr lang="en-US" altLang="zh-CN" i="1">
                            <a:latin typeface="Cambria Math" charset="0"/>
                          </a:rPr>
                          <m:t>𝑚</m:t>
                        </m:r>
                        <m:r>
                          <a:rPr lang="en-US" altLang="zh-CN" i="1">
                            <a:latin typeface="Cambria Math" charset="0"/>
                          </a:rPr>
                          <m:t>,</m:t>
                        </m:r>
                        <m:r>
                          <a:rPr lang="en-US" altLang="zh-CN" i="1">
                            <a:latin typeface="Cambria Math" charset="0"/>
                          </a:rPr>
                          <m:t>𝑖</m:t>
                        </m:r>
                      </m:sub>
                    </m:sSub>
                    <m:sSup>
                      <m:sSupPr>
                        <m:ctrlPr>
                          <a:rPr lang="en-US" altLang="zh-CN" i="1">
                            <a:latin typeface="Cambria Math" panose="02040503050406030204" pitchFamily="18" charset="0"/>
                          </a:rPr>
                        </m:ctrlPr>
                      </m:sSupPr>
                      <m:e>
                        <m:r>
                          <a:rPr lang="en-US" altLang="zh-CN" i="1">
                            <a:latin typeface="Cambria Math" charset="0"/>
                          </a:rPr>
                          <m:t>𝜙</m:t>
                        </m:r>
                        <m:d>
                          <m:dPr>
                            <m:ctrlPr>
                              <a:rPr lang="mr-IN"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b="1" i="1">
                                    <a:latin typeface="Cambria Math" charset="0"/>
                                  </a:rPr>
                                  <m:t>𝒙</m:t>
                                </m:r>
                              </m:e>
                              <m:sub>
                                <m:r>
                                  <a:rPr kumimoji="1" lang="en-US" altLang="zh-CN" i="1">
                                    <a:latin typeface="Cambria Math" charset="0"/>
                                  </a:rPr>
                                  <m:t>𝑖</m:t>
                                </m:r>
                              </m:sub>
                            </m:sSub>
                          </m:e>
                        </m:d>
                      </m:e>
                      <m:sup>
                        <m:r>
                          <a:rPr lang="en-US" altLang="zh-CN" i="1">
                            <a:latin typeface="Cambria Math" charset="0"/>
                          </a:rPr>
                          <m:t>2</m:t>
                        </m:r>
                      </m:sup>
                    </m:sSup>
                  </m:oMath>
                </a14:m>
                <a:endParaRPr kumimoji="1" lang="en-US" altLang="zh-CN" dirty="0"/>
              </a:p>
              <a:p>
                <a:pPr>
                  <a:lnSpc>
                    <a:spcPct val="100000"/>
                  </a:lnSpc>
                  <a:spcBef>
                    <a:spcPts val="0"/>
                  </a:spcBef>
                  <a:buClr>
                    <a:schemeClr val="tx1"/>
                  </a:buClr>
                </a:pPr>
                <a:endParaRPr kumimoji="1" lang="en-US" altLang="zh-CN" dirty="0"/>
              </a:p>
              <a:p>
                <a:pPr>
                  <a:lnSpc>
                    <a:spcPct val="100000"/>
                  </a:lnSpc>
                  <a:spcBef>
                    <a:spcPts val="0"/>
                  </a:spcBef>
                  <a:buClr>
                    <a:schemeClr val="tx1"/>
                  </a:buClr>
                </a:pPr>
                <a:endParaRPr kumimoji="1" lang="en-US" altLang="zh-CN" dirty="0"/>
              </a:p>
              <a:p>
                <a:pPr>
                  <a:lnSpc>
                    <a:spcPct val="100000"/>
                  </a:lnSpc>
                  <a:spcBef>
                    <a:spcPts val="0"/>
                  </a:spcBef>
                  <a:buClr>
                    <a:schemeClr val="tx1"/>
                  </a:buClr>
                </a:pPr>
                <a:r>
                  <a:rPr kumimoji="1" lang="zh-CN" altLang="en-US" dirty="0"/>
                  <a:t>所以</a:t>
                </a:r>
                <a14:m>
                  <m:oMath xmlns:m="http://schemas.openxmlformats.org/officeDocument/2006/math">
                    <m:r>
                      <a:rPr kumimoji="1" lang="en-US" altLang="zh-CN" i="1">
                        <a:solidFill>
                          <a:srgbClr val="C00000"/>
                        </a:solidFill>
                        <a:latin typeface="Cambria Math" charset="0"/>
                      </a:rPr>
                      <m:t>𝐿</m:t>
                    </m:r>
                    <m:d>
                      <m:dPr>
                        <m:ctrlPr>
                          <a:rPr kumimoji="1" lang="mr-IN" altLang="zh-CN" i="1">
                            <a:solidFill>
                              <a:srgbClr val="C00000"/>
                            </a:solidFill>
                            <a:latin typeface="Cambria Math" panose="02040503050406030204" pitchFamily="18" charset="0"/>
                          </a:rPr>
                        </m:ctrlPr>
                      </m:dPr>
                      <m:e>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charset="0"/>
                              </a:rPr>
                              <m:t>𝑓</m:t>
                            </m:r>
                          </m:e>
                          <m:sub>
                            <m:r>
                              <a:rPr lang="en-US" altLang="zh-CN" i="1">
                                <a:solidFill>
                                  <a:srgbClr val="C00000"/>
                                </a:solidFill>
                                <a:latin typeface="Cambria Math" charset="0"/>
                              </a:rPr>
                              <m:t>𝑚</m:t>
                            </m:r>
                            <m:r>
                              <a:rPr lang="en-US" altLang="zh-CN" i="1">
                                <a:solidFill>
                                  <a:srgbClr val="C00000"/>
                                </a:solidFill>
                                <a:latin typeface="Cambria Math" charset="0"/>
                              </a:rPr>
                              <m:t>−1</m:t>
                            </m:r>
                          </m:sub>
                        </m:sSub>
                        <m:d>
                          <m:dPr>
                            <m:ctrlPr>
                              <a:rPr lang="mr-IN" altLang="zh-CN" i="1">
                                <a:solidFill>
                                  <a:srgbClr val="C00000"/>
                                </a:solidFill>
                                <a:latin typeface="Cambria Math" panose="02040503050406030204" pitchFamily="18" charset="0"/>
                              </a:rPr>
                            </m:ctrlPr>
                          </m:dPr>
                          <m:e>
                            <m:sSub>
                              <m:sSubPr>
                                <m:ctrlPr>
                                  <a:rPr kumimoji="1" lang="en-US" altLang="zh-CN" i="1">
                                    <a:solidFill>
                                      <a:srgbClr val="C00000"/>
                                    </a:solidFill>
                                    <a:latin typeface="Cambria Math" panose="02040503050406030204" pitchFamily="18" charset="0"/>
                                  </a:rPr>
                                </m:ctrlPr>
                              </m:sSubPr>
                              <m:e>
                                <m:r>
                                  <a:rPr kumimoji="1" lang="en-US" altLang="zh-CN" b="1" i="1">
                                    <a:solidFill>
                                      <a:srgbClr val="C00000"/>
                                    </a:solidFill>
                                    <a:latin typeface="Cambria Math" charset="0"/>
                                  </a:rPr>
                                  <m:t>𝒙</m:t>
                                </m:r>
                              </m:e>
                              <m:sub>
                                <m:r>
                                  <a:rPr kumimoji="1" lang="en-US" altLang="zh-CN" i="1">
                                    <a:solidFill>
                                      <a:srgbClr val="C00000"/>
                                    </a:solidFill>
                                    <a:latin typeface="Cambria Math" charset="0"/>
                                  </a:rPr>
                                  <m:t>𝑖</m:t>
                                </m:r>
                              </m:sub>
                            </m:sSub>
                          </m:e>
                        </m:d>
                        <m:r>
                          <a:rPr kumimoji="1" lang="en-US" altLang="zh-CN" i="1">
                            <a:solidFill>
                              <a:srgbClr val="C00000"/>
                            </a:solidFill>
                            <a:latin typeface="Cambria Math" charset="0"/>
                          </a:rPr>
                          <m:t>+</m:t>
                        </m:r>
                        <m:r>
                          <a:rPr lang="en-US" altLang="zh-CN" i="1">
                            <a:solidFill>
                              <a:srgbClr val="C00000"/>
                            </a:solidFill>
                            <a:latin typeface="Cambria Math" charset="0"/>
                          </a:rPr>
                          <m:t>𝜙</m:t>
                        </m:r>
                        <m:d>
                          <m:dPr>
                            <m:ctrlPr>
                              <a:rPr lang="mr-IN" altLang="zh-CN" i="1">
                                <a:solidFill>
                                  <a:srgbClr val="C00000"/>
                                </a:solidFill>
                                <a:latin typeface="Cambria Math" panose="02040503050406030204" pitchFamily="18" charset="0"/>
                              </a:rPr>
                            </m:ctrlPr>
                          </m:dPr>
                          <m:e>
                            <m:sSub>
                              <m:sSubPr>
                                <m:ctrlPr>
                                  <a:rPr kumimoji="1" lang="en-US" altLang="zh-CN" i="1">
                                    <a:solidFill>
                                      <a:srgbClr val="C00000"/>
                                    </a:solidFill>
                                    <a:latin typeface="Cambria Math" panose="02040503050406030204" pitchFamily="18" charset="0"/>
                                  </a:rPr>
                                </m:ctrlPr>
                              </m:sSubPr>
                              <m:e>
                                <m:r>
                                  <a:rPr kumimoji="1" lang="en-US" altLang="zh-CN" b="1" i="1">
                                    <a:solidFill>
                                      <a:srgbClr val="C00000"/>
                                    </a:solidFill>
                                    <a:latin typeface="Cambria Math" charset="0"/>
                                  </a:rPr>
                                  <m:t>𝒙</m:t>
                                </m:r>
                              </m:e>
                              <m:sub>
                                <m:r>
                                  <a:rPr kumimoji="1" lang="en-US" altLang="zh-CN" i="1">
                                    <a:solidFill>
                                      <a:srgbClr val="C00000"/>
                                    </a:solidFill>
                                    <a:latin typeface="Cambria Math" charset="0"/>
                                  </a:rPr>
                                  <m:t>𝑖</m:t>
                                </m:r>
                              </m:sub>
                            </m:sSub>
                          </m:e>
                        </m:d>
                        <m:r>
                          <a:rPr kumimoji="1" lang="en-US" altLang="zh-CN" i="1">
                            <a:solidFill>
                              <a:srgbClr val="C00000"/>
                            </a:solidFill>
                            <a:latin typeface="Cambria Math" charset="0"/>
                          </a:rPr>
                          <m:t>,</m:t>
                        </m:r>
                        <m:sSub>
                          <m:sSubPr>
                            <m:ctrlPr>
                              <a:rPr kumimoji="1" lang="en-US" altLang="zh-CN" i="1">
                                <a:solidFill>
                                  <a:srgbClr val="C00000"/>
                                </a:solidFill>
                                <a:latin typeface="Cambria Math" panose="02040503050406030204" pitchFamily="18" charset="0"/>
                                <a:ea typeface="Cambria Math" charset="0"/>
                                <a:cs typeface="Cambria Math" charset="0"/>
                              </a:rPr>
                            </m:ctrlPr>
                          </m:sSubPr>
                          <m:e>
                            <m:r>
                              <a:rPr kumimoji="1" lang="en-US" altLang="zh-CN" i="1">
                                <a:solidFill>
                                  <a:srgbClr val="C00000"/>
                                </a:solidFill>
                                <a:latin typeface="Cambria Math" charset="0"/>
                                <a:ea typeface="Cambria Math" charset="0"/>
                                <a:cs typeface="Cambria Math" charset="0"/>
                              </a:rPr>
                              <m:t>𝑦</m:t>
                            </m:r>
                          </m:e>
                          <m:sub>
                            <m:r>
                              <a:rPr kumimoji="1" lang="en-US" altLang="zh-CN" i="1">
                                <a:solidFill>
                                  <a:srgbClr val="C00000"/>
                                </a:solidFill>
                                <a:latin typeface="Cambria Math" charset="0"/>
                                <a:ea typeface="Cambria Math" charset="0"/>
                                <a:cs typeface="Cambria Math" charset="0"/>
                              </a:rPr>
                              <m:t>𝑖</m:t>
                            </m:r>
                          </m:sub>
                        </m:sSub>
                      </m:e>
                    </m:d>
                    <m:sSub>
                      <m:sSubPr>
                        <m:ctrlPr>
                          <a:rPr lang="en-US" altLang="zh-CN" i="1">
                            <a:solidFill>
                              <a:srgbClr val="C00000"/>
                            </a:solidFill>
                            <a:latin typeface="Cambria Math" panose="02040503050406030204" pitchFamily="18" charset="0"/>
                          </a:rPr>
                        </m:ctrlPr>
                      </m:sSubPr>
                      <m:e>
                        <m:r>
                          <a:rPr kumimoji="1" lang="en-US" altLang="zh-CN" i="1">
                            <a:solidFill>
                              <a:srgbClr val="C00000"/>
                            </a:solidFill>
                            <a:latin typeface="Cambria Math" charset="0"/>
                          </a:rPr>
                          <m:t>=</m:t>
                        </m:r>
                        <m:r>
                          <a:rPr lang="en-US" altLang="zh-CN" i="1">
                            <a:solidFill>
                              <a:srgbClr val="C00000"/>
                            </a:solidFill>
                            <a:latin typeface="Cambria Math" charset="0"/>
                          </a:rPr>
                          <m:t>𝑔</m:t>
                        </m:r>
                      </m:e>
                      <m:sub>
                        <m:r>
                          <a:rPr lang="en-US" altLang="zh-CN" i="1">
                            <a:solidFill>
                              <a:srgbClr val="C00000"/>
                            </a:solidFill>
                            <a:latin typeface="Cambria Math" charset="0"/>
                          </a:rPr>
                          <m:t>𝑚</m:t>
                        </m:r>
                        <m:r>
                          <a:rPr lang="en-US" altLang="zh-CN" i="1">
                            <a:solidFill>
                              <a:srgbClr val="C00000"/>
                            </a:solidFill>
                            <a:latin typeface="Cambria Math" charset="0"/>
                          </a:rPr>
                          <m:t>,</m:t>
                        </m:r>
                        <m:r>
                          <a:rPr lang="en-US" altLang="zh-CN" i="1">
                            <a:solidFill>
                              <a:srgbClr val="C00000"/>
                            </a:solidFill>
                            <a:latin typeface="Cambria Math" charset="0"/>
                          </a:rPr>
                          <m:t>𝑖</m:t>
                        </m:r>
                      </m:sub>
                    </m:sSub>
                    <m:r>
                      <a:rPr lang="en-US" altLang="zh-CN" i="1">
                        <a:solidFill>
                          <a:srgbClr val="C00000"/>
                        </a:solidFill>
                        <a:latin typeface="Cambria Math" charset="0"/>
                      </a:rPr>
                      <m:t>𝜙</m:t>
                    </m:r>
                    <m:d>
                      <m:dPr>
                        <m:ctrlPr>
                          <a:rPr lang="mr-IN" altLang="zh-CN" i="1">
                            <a:solidFill>
                              <a:srgbClr val="C00000"/>
                            </a:solidFill>
                            <a:latin typeface="Cambria Math" panose="02040503050406030204" pitchFamily="18" charset="0"/>
                          </a:rPr>
                        </m:ctrlPr>
                      </m:dPr>
                      <m:e>
                        <m:sSub>
                          <m:sSubPr>
                            <m:ctrlPr>
                              <a:rPr kumimoji="1" lang="en-US" altLang="zh-CN" i="1">
                                <a:solidFill>
                                  <a:srgbClr val="C00000"/>
                                </a:solidFill>
                                <a:latin typeface="Cambria Math" panose="02040503050406030204" pitchFamily="18" charset="0"/>
                              </a:rPr>
                            </m:ctrlPr>
                          </m:sSubPr>
                          <m:e>
                            <m:r>
                              <a:rPr kumimoji="1" lang="en-US" altLang="zh-CN" b="1" i="1">
                                <a:solidFill>
                                  <a:srgbClr val="C00000"/>
                                </a:solidFill>
                                <a:latin typeface="Cambria Math" charset="0"/>
                              </a:rPr>
                              <m:t>𝒙</m:t>
                            </m:r>
                          </m:e>
                          <m:sub>
                            <m:r>
                              <a:rPr kumimoji="1" lang="en-US" altLang="zh-CN" i="1">
                                <a:solidFill>
                                  <a:srgbClr val="C00000"/>
                                </a:solidFill>
                                <a:latin typeface="Cambria Math" charset="0"/>
                              </a:rPr>
                              <m:t>𝑖</m:t>
                            </m:r>
                          </m:sub>
                        </m:sSub>
                      </m:e>
                    </m:d>
                  </m:oMath>
                </a14:m>
                <a:r>
                  <a:rPr kumimoji="1" lang="en-US" altLang="zh-CN" dirty="0">
                    <a:solidFill>
                      <a:srgbClr val="C00000"/>
                    </a:solidFill>
                  </a:rPr>
                  <a:t>+</a:t>
                </a:r>
                <a14:m>
                  <m:oMath xmlns:m="http://schemas.openxmlformats.org/officeDocument/2006/math">
                    <m:f>
                      <m:fPr>
                        <m:ctrlPr>
                          <a:rPr kumimoji="1" lang="mr-IN" altLang="zh-CN" i="1">
                            <a:solidFill>
                              <a:srgbClr val="C00000"/>
                            </a:solidFill>
                            <a:latin typeface="Cambria Math" panose="02040503050406030204" pitchFamily="18" charset="0"/>
                            <a:ea typeface="Cambria Math" charset="0"/>
                            <a:cs typeface="Cambria Math" charset="0"/>
                          </a:rPr>
                        </m:ctrlPr>
                      </m:fPr>
                      <m:num>
                        <m:r>
                          <a:rPr kumimoji="1" lang="en-US" altLang="zh-CN" i="1">
                            <a:solidFill>
                              <a:srgbClr val="C00000"/>
                            </a:solidFill>
                            <a:latin typeface="Cambria Math" charset="0"/>
                            <a:ea typeface="Cambria Math" charset="0"/>
                            <a:cs typeface="Cambria Math" charset="0"/>
                          </a:rPr>
                          <m:t>1</m:t>
                        </m:r>
                      </m:num>
                      <m:den>
                        <m:r>
                          <a:rPr kumimoji="1" lang="en-US" altLang="zh-CN" i="1">
                            <a:solidFill>
                              <a:srgbClr val="C00000"/>
                            </a:solidFill>
                            <a:latin typeface="Cambria Math" charset="0"/>
                            <a:ea typeface="Cambria Math" charset="0"/>
                            <a:cs typeface="Cambria Math" charset="0"/>
                          </a:rPr>
                          <m:t>2</m:t>
                        </m:r>
                      </m:den>
                    </m:f>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charset="0"/>
                          </a:rPr>
                          <m:t>h</m:t>
                        </m:r>
                      </m:e>
                      <m:sub>
                        <m:r>
                          <a:rPr lang="en-US" altLang="zh-CN" i="1">
                            <a:solidFill>
                              <a:srgbClr val="C00000"/>
                            </a:solidFill>
                            <a:latin typeface="Cambria Math" charset="0"/>
                          </a:rPr>
                          <m:t>𝑚</m:t>
                        </m:r>
                        <m:r>
                          <a:rPr lang="en-US" altLang="zh-CN" i="1">
                            <a:solidFill>
                              <a:srgbClr val="C00000"/>
                            </a:solidFill>
                            <a:latin typeface="Cambria Math" charset="0"/>
                          </a:rPr>
                          <m:t>,</m:t>
                        </m:r>
                        <m:r>
                          <a:rPr lang="en-US" altLang="zh-CN" i="1">
                            <a:solidFill>
                              <a:srgbClr val="C00000"/>
                            </a:solidFill>
                            <a:latin typeface="Cambria Math" charset="0"/>
                          </a:rPr>
                          <m:t>𝑖</m:t>
                        </m:r>
                      </m:sub>
                    </m:sSub>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charset="0"/>
                          </a:rPr>
                          <m:t>𝜙</m:t>
                        </m:r>
                        <m:d>
                          <m:dPr>
                            <m:ctrlPr>
                              <a:rPr lang="mr-IN" altLang="zh-CN" i="1">
                                <a:solidFill>
                                  <a:srgbClr val="C00000"/>
                                </a:solidFill>
                                <a:latin typeface="Cambria Math" panose="02040503050406030204" pitchFamily="18" charset="0"/>
                              </a:rPr>
                            </m:ctrlPr>
                          </m:dPr>
                          <m:e>
                            <m:sSub>
                              <m:sSubPr>
                                <m:ctrlPr>
                                  <a:rPr kumimoji="1" lang="en-US" altLang="zh-CN" i="1">
                                    <a:solidFill>
                                      <a:srgbClr val="C00000"/>
                                    </a:solidFill>
                                    <a:latin typeface="Cambria Math" panose="02040503050406030204" pitchFamily="18" charset="0"/>
                                  </a:rPr>
                                </m:ctrlPr>
                              </m:sSubPr>
                              <m:e>
                                <m:r>
                                  <a:rPr kumimoji="1" lang="en-US" altLang="zh-CN" b="1" i="1">
                                    <a:solidFill>
                                      <a:srgbClr val="C00000"/>
                                    </a:solidFill>
                                    <a:latin typeface="Cambria Math" charset="0"/>
                                  </a:rPr>
                                  <m:t>𝒙</m:t>
                                </m:r>
                              </m:e>
                              <m:sub>
                                <m:r>
                                  <a:rPr kumimoji="1" lang="en-US" altLang="zh-CN" i="1">
                                    <a:solidFill>
                                      <a:srgbClr val="C00000"/>
                                    </a:solidFill>
                                    <a:latin typeface="Cambria Math" charset="0"/>
                                  </a:rPr>
                                  <m:t>𝑖</m:t>
                                </m:r>
                              </m:sub>
                            </m:sSub>
                          </m:e>
                        </m:d>
                      </m:e>
                      <m:sup>
                        <m:r>
                          <a:rPr lang="en-US" altLang="zh-CN" i="1">
                            <a:solidFill>
                              <a:srgbClr val="C00000"/>
                            </a:solidFill>
                            <a:latin typeface="Cambria Math" charset="0"/>
                          </a:rPr>
                          <m:t>2</m:t>
                        </m:r>
                      </m:sup>
                    </m:sSup>
                  </m:oMath>
                </a14:m>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561763" cy="5237271"/>
              </a:xfrm>
              <a:prstGeom prst="rect">
                <a:avLst/>
              </a:prstGeom>
              <a:blipFill>
                <a:blip r:embed="rId2"/>
                <a:stretch>
                  <a:fillRect l="-877" t="-121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4767334" y="4092418"/>
                <a:ext cx="32875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solidFill>
                            <a:srgbClr val="09405E"/>
                          </a:solidFill>
                          <a:latin typeface="Cambria Math" panose="02040503050406030204" pitchFamily="18" charset="0"/>
                          <a:ea typeface="Microsoft YaHei" charset="-122"/>
                          <a:cs typeface="Microsoft YaHei" charset="-122"/>
                        </a:rPr>
                        <m:t>与未知量</m:t>
                      </m:r>
                      <m:r>
                        <a:rPr lang="en-US" altLang="zh-CN" sz="2800" i="1">
                          <a:solidFill>
                            <a:srgbClr val="09405E"/>
                          </a:solidFill>
                          <a:latin typeface="Cambria Math" panose="02040503050406030204" pitchFamily="18" charset="0"/>
                          <a:ea typeface="Microsoft YaHei" charset="-122"/>
                          <a:cs typeface="Microsoft YaHei" charset="-122"/>
                        </a:rPr>
                        <m:t>𝜙</m:t>
                      </m:r>
                      <m:d>
                        <m:dPr>
                          <m:ctrlPr>
                            <a:rPr lang="mr-IN" altLang="zh-CN" sz="2800" i="1">
                              <a:solidFill>
                                <a:srgbClr val="09405E"/>
                              </a:solidFill>
                              <a:latin typeface="Cambria Math" panose="02040503050406030204" pitchFamily="18" charset="0"/>
                              <a:ea typeface="Microsoft YaHei" charset="-122"/>
                              <a:cs typeface="Microsoft YaHei" charset="-122"/>
                            </a:rPr>
                          </m:ctrlPr>
                        </m:dPr>
                        <m:e>
                          <m:sSub>
                            <m:sSubPr>
                              <m:ctrlPr>
                                <a:rPr kumimoji="1" lang="en-US" altLang="zh-CN" sz="2800" i="1">
                                  <a:solidFill>
                                    <a:srgbClr val="09405E"/>
                                  </a:solidFill>
                                  <a:latin typeface="Cambria Math" panose="02040503050406030204" pitchFamily="18" charset="0"/>
                                  <a:ea typeface="Microsoft YaHei" charset="-122"/>
                                  <a:cs typeface="Microsoft YaHei" charset="-122"/>
                                </a:rPr>
                              </m:ctrlPr>
                            </m:sSubPr>
                            <m:e>
                              <m:r>
                                <a:rPr kumimoji="1" lang="en-US" altLang="zh-CN" sz="2800" b="1" i="1">
                                  <a:solidFill>
                                    <a:srgbClr val="09405E"/>
                                  </a:solidFill>
                                  <a:latin typeface="Cambria Math" panose="02040503050406030204" pitchFamily="18" charset="0"/>
                                  <a:ea typeface="Microsoft YaHei" charset="-122"/>
                                  <a:cs typeface="Microsoft YaHei" charset="-122"/>
                                </a:rPr>
                                <m:t>𝒙</m:t>
                              </m:r>
                            </m:e>
                            <m:sub>
                              <m:r>
                                <a:rPr kumimoji="1" lang="en-US" altLang="zh-CN" sz="2800" i="1">
                                  <a:solidFill>
                                    <a:srgbClr val="09405E"/>
                                  </a:solidFill>
                                  <a:latin typeface="Cambria Math" panose="02040503050406030204" pitchFamily="18" charset="0"/>
                                  <a:ea typeface="Microsoft YaHei" charset="-122"/>
                                  <a:cs typeface="Microsoft YaHei" charset="-122"/>
                                </a:rPr>
                                <m:t>𝑖</m:t>
                              </m:r>
                            </m:sub>
                          </m:sSub>
                        </m:e>
                      </m:d>
                      <m:r>
                        <a:rPr kumimoji="1" lang="zh-CN" altLang="en-US" sz="2800" i="1">
                          <a:solidFill>
                            <a:srgbClr val="09405E"/>
                          </a:solidFill>
                          <a:latin typeface="Cambria Math" panose="02040503050406030204" pitchFamily="18" charset="0"/>
                          <a:ea typeface="Microsoft YaHei" charset="-122"/>
                          <a:cs typeface="Microsoft YaHei" charset="-122"/>
                        </a:rPr>
                        <m:t>无关</m:t>
                      </m:r>
                    </m:oMath>
                  </m:oMathPara>
                </a14:m>
                <a:endParaRPr kumimoji="1" lang="zh-CN" altLang="en-US" sz="2800" dirty="0">
                  <a:solidFill>
                    <a:srgbClr val="09405E"/>
                  </a:solidFill>
                  <a:latin typeface="Microsoft YaHei" charset="-122"/>
                  <a:ea typeface="Microsoft YaHei" charset="-122"/>
                  <a:cs typeface="Microsoft YaHei"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767334" y="4092418"/>
                <a:ext cx="3287567" cy="523220"/>
              </a:xfrm>
              <a:prstGeom prst="rect">
                <a:avLst/>
              </a:prstGeom>
              <a:blipFill>
                <a:blip r:embed="rId3"/>
                <a:stretch>
                  <a:fillRect l="-1154" r="-769" b="-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914156" y="-12862"/>
                <a:ext cx="5912260" cy="783804"/>
              </a:xfrm>
              <a:prstGeom prst="rect">
                <a:avLst/>
              </a:prstGeom>
              <a:ln>
                <a:solidFill>
                  <a:srgbClr val="C00000"/>
                </a:solidFill>
              </a:ln>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solidFill>
                            <a:schemeClr val="bg1"/>
                          </a:solidFill>
                          <a:latin typeface="Cambria Math" charset="0"/>
                        </a:rPr>
                        <m:t>𝑓</m:t>
                      </m:r>
                      <m:d>
                        <m:dPr>
                          <m:ctrlPr>
                            <a:rPr kumimoji="1" lang="mr-IN" altLang="zh-CN" sz="2400" i="1">
                              <a:solidFill>
                                <a:schemeClr val="bg1"/>
                              </a:solidFill>
                              <a:latin typeface="Cambria Math" panose="02040503050406030204" pitchFamily="18" charset="0"/>
                            </a:rPr>
                          </m:ctrlPr>
                        </m:dPr>
                        <m:e>
                          <m:r>
                            <a:rPr kumimoji="1" lang="en-US" altLang="zh-CN" sz="2400" i="1">
                              <a:solidFill>
                                <a:schemeClr val="bg1"/>
                              </a:solidFill>
                              <a:latin typeface="Cambria Math" charset="0"/>
                            </a:rPr>
                            <m:t>𝑥</m:t>
                          </m:r>
                          <m:r>
                            <a:rPr kumimoji="1" lang="en-US" altLang="zh-CN" sz="2400" i="1">
                              <a:solidFill>
                                <a:schemeClr val="bg1"/>
                              </a:solidFill>
                              <a:latin typeface="Cambria Math" charset="0"/>
                            </a:rPr>
                            <m:t>+∆</m:t>
                          </m:r>
                          <m:r>
                            <a:rPr kumimoji="1" lang="en-US" altLang="zh-CN" sz="2400" i="1">
                              <a:solidFill>
                                <a:schemeClr val="bg1"/>
                              </a:solidFill>
                              <a:latin typeface="Cambria Math" charset="0"/>
                              <a:ea typeface="Cambria Math" charset="0"/>
                              <a:cs typeface="Cambria Math" charset="0"/>
                            </a:rPr>
                            <m:t>𝑥</m:t>
                          </m:r>
                        </m:e>
                      </m:d>
                      <m:r>
                        <a:rPr kumimoji="1" lang="mr-IN" altLang="zh-CN" sz="2400" i="1">
                          <a:solidFill>
                            <a:schemeClr val="bg1"/>
                          </a:solidFill>
                          <a:latin typeface="Cambria Math" charset="0"/>
                          <a:ea typeface="Cambria Math" charset="0"/>
                          <a:cs typeface="Cambria Math" charset="0"/>
                        </a:rPr>
                        <m:t>≅</m:t>
                      </m:r>
                      <m:r>
                        <a:rPr kumimoji="1" lang="en-US" altLang="zh-CN" sz="2400" i="1">
                          <a:solidFill>
                            <a:schemeClr val="bg1"/>
                          </a:solidFill>
                          <a:latin typeface="Cambria Math" charset="0"/>
                        </a:rPr>
                        <m:t>𝑓</m:t>
                      </m:r>
                      <m:d>
                        <m:dPr>
                          <m:ctrlPr>
                            <a:rPr kumimoji="1" lang="mr-IN" altLang="zh-CN" sz="2400" i="1">
                              <a:solidFill>
                                <a:schemeClr val="bg1"/>
                              </a:solidFill>
                              <a:latin typeface="Cambria Math" panose="02040503050406030204" pitchFamily="18" charset="0"/>
                            </a:rPr>
                          </m:ctrlPr>
                        </m:dPr>
                        <m:e>
                          <m:r>
                            <a:rPr kumimoji="1" lang="en-US" altLang="zh-CN" sz="2400" i="1">
                              <a:solidFill>
                                <a:schemeClr val="bg1"/>
                              </a:solidFill>
                              <a:latin typeface="Cambria Math" charset="0"/>
                            </a:rPr>
                            <m:t>𝑥</m:t>
                          </m:r>
                        </m:e>
                      </m:d>
                      <m:r>
                        <a:rPr kumimoji="1" lang="en-US" altLang="zh-CN" sz="2400" i="1">
                          <a:solidFill>
                            <a:schemeClr val="bg1"/>
                          </a:solidFill>
                          <a:latin typeface="Cambria Math" charset="0"/>
                          <a:ea typeface="Cambria Math" charset="0"/>
                          <a:cs typeface="Cambria Math" charset="0"/>
                        </a:rPr>
                        <m:t>+</m:t>
                      </m:r>
                      <m:sSup>
                        <m:sSupPr>
                          <m:ctrlPr>
                            <a:rPr kumimoji="1" lang="en-US" altLang="zh-CN" sz="2400" i="1">
                              <a:solidFill>
                                <a:schemeClr val="bg1"/>
                              </a:solidFill>
                              <a:latin typeface="Cambria Math" panose="02040503050406030204" pitchFamily="18" charset="0"/>
                              <a:ea typeface="Cambria Math" charset="0"/>
                              <a:cs typeface="Cambria Math" charset="0"/>
                            </a:rPr>
                          </m:ctrlPr>
                        </m:sSupPr>
                        <m:e>
                          <m:r>
                            <a:rPr kumimoji="1" lang="en-US" altLang="zh-CN" sz="2400" i="1">
                              <a:solidFill>
                                <a:schemeClr val="bg1"/>
                              </a:solidFill>
                              <a:latin typeface="Cambria Math" charset="0"/>
                            </a:rPr>
                            <m:t>𝑓</m:t>
                          </m:r>
                        </m:e>
                        <m:sup>
                          <m:r>
                            <a:rPr kumimoji="1" lang="en-US" altLang="zh-CN" sz="2400" i="1">
                              <a:solidFill>
                                <a:schemeClr val="bg1"/>
                              </a:solidFill>
                              <a:latin typeface="Cambria Math" charset="0"/>
                            </a:rPr>
                            <m:t>′</m:t>
                          </m:r>
                        </m:sup>
                      </m:sSup>
                      <m:d>
                        <m:dPr>
                          <m:ctrlPr>
                            <a:rPr kumimoji="1" lang="mr-IN" altLang="zh-CN" sz="2400" i="1">
                              <a:solidFill>
                                <a:schemeClr val="bg1"/>
                              </a:solidFill>
                              <a:latin typeface="Cambria Math" panose="02040503050406030204" pitchFamily="18" charset="0"/>
                            </a:rPr>
                          </m:ctrlPr>
                        </m:dPr>
                        <m:e>
                          <m:r>
                            <a:rPr kumimoji="1" lang="en-US" altLang="zh-CN" sz="2400" i="1">
                              <a:solidFill>
                                <a:schemeClr val="bg1"/>
                              </a:solidFill>
                              <a:latin typeface="Cambria Math" charset="0"/>
                            </a:rPr>
                            <m:t>𝑥</m:t>
                          </m:r>
                        </m:e>
                      </m:d>
                      <m:r>
                        <a:rPr kumimoji="1" lang="en-US" altLang="zh-CN" sz="2400" i="1">
                          <a:solidFill>
                            <a:schemeClr val="bg1"/>
                          </a:solidFill>
                          <a:latin typeface="Cambria Math" charset="0"/>
                          <a:ea typeface="Cambria Math" charset="0"/>
                          <a:cs typeface="Cambria Math" charset="0"/>
                        </a:rPr>
                        <m:t>∆</m:t>
                      </m:r>
                      <m:r>
                        <a:rPr kumimoji="1" lang="en-US" altLang="zh-CN" sz="2400" i="1">
                          <a:solidFill>
                            <a:schemeClr val="bg1"/>
                          </a:solidFill>
                          <a:latin typeface="Cambria Math" charset="0"/>
                          <a:ea typeface="Cambria Math" charset="0"/>
                          <a:cs typeface="Cambria Math" charset="0"/>
                        </a:rPr>
                        <m:t>𝑥</m:t>
                      </m:r>
                      <m:r>
                        <a:rPr kumimoji="1" lang="en-US" altLang="zh-CN" sz="2400">
                          <a:solidFill>
                            <a:schemeClr val="bg1"/>
                          </a:solidFill>
                          <a:latin typeface="Cambria Math" charset="0"/>
                          <a:ea typeface="Cambria Math" charset="0"/>
                          <a:cs typeface="Cambria Math" charset="0"/>
                        </a:rPr>
                        <m:t>+</m:t>
                      </m:r>
                      <m:f>
                        <m:fPr>
                          <m:ctrlPr>
                            <a:rPr kumimoji="1" lang="mr-IN" altLang="zh-CN" sz="2400" i="1">
                              <a:solidFill>
                                <a:schemeClr val="bg1"/>
                              </a:solidFill>
                              <a:latin typeface="Cambria Math" panose="02040503050406030204" pitchFamily="18" charset="0"/>
                              <a:ea typeface="Cambria Math" charset="0"/>
                              <a:cs typeface="Cambria Math" charset="0"/>
                            </a:rPr>
                          </m:ctrlPr>
                        </m:fPr>
                        <m:num>
                          <m:r>
                            <a:rPr kumimoji="1" lang="en-US" altLang="zh-CN" sz="2400" i="1">
                              <a:solidFill>
                                <a:schemeClr val="bg1"/>
                              </a:solidFill>
                              <a:latin typeface="Cambria Math" charset="0"/>
                              <a:ea typeface="Cambria Math" charset="0"/>
                              <a:cs typeface="Cambria Math" charset="0"/>
                            </a:rPr>
                            <m:t>1</m:t>
                          </m:r>
                        </m:num>
                        <m:den>
                          <m:r>
                            <a:rPr kumimoji="1" lang="en-US" altLang="zh-CN" sz="2400" i="1">
                              <a:solidFill>
                                <a:schemeClr val="bg1"/>
                              </a:solidFill>
                              <a:latin typeface="Cambria Math" charset="0"/>
                              <a:ea typeface="Cambria Math" charset="0"/>
                              <a:cs typeface="Cambria Math" charset="0"/>
                            </a:rPr>
                            <m:t>2</m:t>
                          </m:r>
                        </m:den>
                      </m:f>
                      <m:sSup>
                        <m:sSupPr>
                          <m:ctrlPr>
                            <a:rPr kumimoji="1" lang="en-US" altLang="zh-CN" sz="2400" i="1">
                              <a:solidFill>
                                <a:schemeClr val="bg1"/>
                              </a:solidFill>
                              <a:latin typeface="Cambria Math" panose="02040503050406030204" pitchFamily="18" charset="0"/>
                              <a:ea typeface="Cambria Math" charset="0"/>
                              <a:cs typeface="Cambria Math" charset="0"/>
                            </a:rPr>
                          </m:ctrlPr>
                        </m:sSupPr>
                        <m:e>
                          <m:r>
                            <a:rPr kumimoji="1" lang="en-US" altLang="zh-CN" sz="2400" i="1">
                              <a:solidFill>
                                <a:schemeClr val="bg1"/>
                              </a:solidFill>
                              <a:latin typeface="Cambria Math" charset="0"/>
                            </a:rPr>
                            <m:t>𝑓</m:t>
                          </m:r>
                        </m:e>
                        <m:sup>
                          <m:r>
                            <a:rPr kumimoji="1" lang="en-US" altLang="zh-CN" sz="2400" i="1">
                              <a:solidFill>
                                <a:schemeClr val="bg1"/>
                              </a:solidFill>
                              <a:latin typeface="Cambria Math" charset="0"/>
                            </a:rPr>
                            <m:t>′′</m:t>
                          </m:r>
                        </m:sup>
                      </m:sSup>
                      <m:sSup>
                        <m:sSupPr>
                          <m:ctrlPr>
                            <a:rPr kumimoji="1" lang="en-US" altLang="zh-CN" sz="2400" i="1">
                              <a:solidFill>
                                <a:schemeClr val="bg1"/>
                              </a:solidFill>
                              <a:latin typeface="Cambria Math" panose="02040503050406030204" pitchFamily="18" charset="0"/>
                            </a:rPr>
                          </m:ctrlPr>
                        </m:sSupPr>
                        <m:e>
                          <m:d>
                            <m:dPr>
                              <m:ctrlPr>
                                <a:rPr kumimoji="1" lang="mr-IN" altLang="zh-CN" sz="2400" i="1">
                                  <a:solidFill>
                                    <a:schemeClr val="bg1"/>
                                  </a:solidFill>
                                  <a:latin typeface="Cambria Math" panose="02040503050406030204" pitchFamily="18" charset="0"/>
                                </a:rPr>
                              </m:ctrlPr>
                            </m:dPr>
                            <m:e>
                              <m:r>
                                <a:rPr kumimoji="1" lang="en-US" altLang="zh-CN" sz="2400" i="1">
                                  <a:solidFill>
                                    <a:schemeClr val="bg1"/>
                                  </a:solidFill>
                                  <a:latin typeface="Cambria Math" charset="0"/>
                                </a:rPr>
                                <m:t>𝑥</m:t>
                              </m:r>
                            </m:e>
                          </m:d>
                          <m:r>
                            <a:rPr kumimoji="1" lang="en-US" altLang="zh-CN" sz="2400" i="1">
                              <a:solidFill>
                                <a:schemeClr val="bg1"/>
                              </a:solidFill>
                              <a:latin typeface="Cambria Math" charset="0"/>
                              <a:ea typeface="Cambria Math" charset="0"/>
                              <a:cs typeface="Cambria Math" charset="0"/>
                            </a:rPr>
                            <m:t>∆</m:t>
                          </m:r>
                          <m:r>
                            <a:rPr kumimoji="1" lang="en-US" altLang="zh-CN" sz="2400" i="1">
                              <a:solidFill>
                                <a:schemeClr val="bg1"/>
                              </a:solidFill>
                              <a:latin typeface="Cambria Math" charset="0"/>
                              <a:ea typeface="Cambria Math" charset="0"/>
                              <a:cs typeface="Cambria Math" charset="0"/>
                            </a:rPr>
                            <m:t>𝑥</m:t>
                          </m:r>
                        </m:e>
                        <m:sup>
                          <m:r>
                            <a:rPr kumimoji="1" lang="en-US" altLang="zh-CN" sz="2400" i="1">
                              <a:solidFill>
                                <a:schemeClr val="bg1"/>
                              </a:solidFill>
                              <a:latin typeface="Cambria Math" charset="0"/>
                            </a:rPr>
                            <m:t>2</m:t>
                          </m:r>
                        </m:sup>
                      </m:sSup>
                    </m:oMath>
                  </m:oMathPara>
                </a14:m>
                <a:endParaRPr lang="zh-CN" altLang="en-US" sz="2400" dirty="0">
                  <a:solidFill>
                    <a:schemeClr val="bg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4914156" y="-12862"/>
                <a:ext cx="5912260" cy="783804"/>
              </a:xfrm>
              <a:prstGeom prst="rect">
                <a:avLst/>
              </a:prstGeom>
              <a:blipFill rotWithShape="0">
                <a:blip r:embed="rId4"/>
                <a:stretch>
                  <a:fillRect/>
                </a:stretch>
              </a:blipFill>
              <a:ln>
                <a:solidFill>
                  <a:srgbClr val="C0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893055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常用损失函数的</a:t>
            </a:r>
            <a:r>
              <a:rPr kumimoji="1" lang="en-US" altLang="zh-CN" dirty="0"/>
              <a:t>g</a:t>
            </a:r>
            <a:r>
              <a:rPr kumimoji="1" lang="zh-CN" altLang="en-US" dirty="0"/>
              <a:t>和</a:t>
            </a:r>
            <a:r>
              <a:rPr kumimoji="1" lang="en-US" altLang="zh-CN" dirty="0"/>
              <a:t>h</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561763" cy="5237271"/>
              </a:xfrm>
            </p:spPr>
            <p:txBody>
              <a:bodyPr/>
              <a:lstStyle/>
              <a:p>
                <a:r>
                  <a:rPr kumimoji="1" lang="en-US" altLang="zh-CN" dirty="0">
                    <a:solidFill>
                      <a:srgbClr val="C00000"/>
                    </a:solidFill>
                  </a:rPr>
                  <a:t>L2</a:t>
                </a:r>
                <a:r>
                  <a:rPr kumimoji="1" lang="zh-CN" altLang="en-US" dirty="0">
                    <a:solidFill>
                      <a:srgbClr val="C00000"/>
                    </a:solidFill>
                  </a:rPr>
                  <a:t>损失</a:t>
                </a:r>
                <a:r>
                  <a:rPr kumimoji="1" lang="zh-CN" altLang="en-US" dirty="0"/>
                  <a:t>：</a:t>
                </a:r>
                <a14:m>
                  <m:oMath xmlns:m="http://schemas.openxmlformats.org/officeDocument/2006/math">
                    <m:sSup>
                      <m:sSupPr>
                        <m:ctrlPr>
                          <a:rPr kumimoji="1" lang="en-US" altLang="zh-CN" i="1">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𝐿</m:t>
                        </m:r>
                        <m:d>
                          <m:dPr>
                            <m:ctrlPr>
                              <a:rPr lang="mr-IN" altLang="zh-CN" i="1">
                                <a:latin typeface="Cambria Math" panose="02040503050406030204" pitchFamily="18" charset="0"/>
                                <a:ea typeface="Microsoft YaHei" charset="-122"/>
                                <a:cs typeface="Microsoft YaHei" charset="-122"/>
                              </a:rPr>
                            </m:ctrlPr>
                          </m:dPr>
                          <m:e>
                            <m:r>
                              <a:rPr kumimoji="1" lang="en-US" altLang="zh-CN" i="1">
                                <a:latin typeface="Cambria Math" charset="0"/>
                                <a:ea typeface="Microsoft YaHei" charset="-122"/>
                                <a:cs typeface="Microsoft YaHei" charset="-122"/>
                              </a:rPr>
                              <m:t>𝑓</m:t>
                            </m:r>
                            <m:d>
                              <m:dPr>
                                <m:ctrlPr>
                                  <a:rPr kumimoji="1" lang="mr-IN" altLang="zh-CN" i="1">
                                    <a:latin typeface="Cambria Math" panose="02040503050406030204" pitchFamily="18" charset="0"/>
                                    <a:ea typeface="Microsoft YaHei" charset="-122"/>
                                    <a:cs typeface="Microsoft YaHei" charset="-122"/>
                                  </a:rPr>
                                </m:ctrlPr>
                              </m:dPr>
                              <m:e>
                                <m:r>
                                  <a:rPr kumimoji="1" lang="en-US" altLang="zh-CN" b="1" i="1">
                                    <a:latin typeface="Cambria Math" charset="0"/>
                                    <a:ea typeface="Microsoft YaHei" charset="-122"/>
                                    <a:cs typeface="Microsoft YaHei" charset="-122"/>
                                  </a:rPr>
                                  <m:t>𝒙</m:t>
                                </m:r>
                              </m:e>
                            </m:d>
                            <m:r>
                              <a:rPr kumimoji="1" lang="en-US" altLang="zh-CN" i="1">
                                <a:latin typeface="Cambria Math" charset="0"/>
                                <a:ea typeface="Microsoft YaHei" charset="-122"/>
                                <a:cs typeface="Microsoft YaHei" charset="-122"/>
                              </a:rPr>
                              <m:t>,</m:t>
                            </m:r>
                            <m:r>
                              <a:rPr kumimoji="1" lang="en-US" altLang="zh-CN" i="1">
                                <a:latin typeface="Cambria Math" charset="0"/>
                                <a:ea typeface="Microsoft YaHei" charset="-122"/>
                                <a:cs typeface="Microsoft YaHei" charset="-122"/>
                              </a:rPr>
                              <m:t>𝑦</m:t>
                            </m:r>
                          </m:e>
                        </m:d>
                        <m:r>
                          <a:rPr kumimoji="1" lang="en-US" altLang="zh-CN" i="1">
                            <a:latin typeface="Cambria Math" charset="0"/>
                            <a:ea typeface="Microsoft YaHei" charset="-122"/>
                            <a:cs typeface="Microsoft YaHei" charset="-122"/>
                          </a:rPr>
                          <m:t>=</m:t>
                        </m:r>
                        <m:f>
                          <m:fPr>
                            <m:ctrlPr>
                              <a:rPr kumimoji="1" lang="mr-IN" altLang="zh-CN" i="1">
                                <a:latin typeface="Cambria Math" panose="02040503050406030204" pitchFamily="18" charset="0"/>
                                <a:ea typeface="Microsoft YaHei" charset="-122"/>
                                <a:cs typeface="Microsoft YaHei" charset="-122"/>
                              </a:rPr>
                            </m:ctrlPr>
                          </m:fPr>
                          <m:num>
                            <m:r>
                              <a:rPr kumimoji="1" lang="en-US" altLang="zh-CN" i="1">
                                <a:latin typeface="Cambria Math" charset="0"/>
                                <a:ea typeface="Microsoft YaHei" charset="-122"/>
                                <a:cs typeface="Microsoft YaHei" charset="-122"/>
                              </a:rPr>
                              <m:t>1</m:t>
                            </m:r>
                          </m:num>
                          <m:den>
                            <m:r>
                              <a:rPr kumimoji="1" lang="en-US" altLang="zh-CN" i="1">
                                <a:latin typeface="Cambria Math" charset="0"/>
                                <a:ea typeface="Microsoft YaHei" charset="-122"/>
                                <a:cs typeface="Microsoft YaHei" charset="-122"/>
                              </a:rPr>
                              <m:t>2</m:t>
                            </m:r>
                          </m:den>
                        </m:f>
                        <m:d>
                          <m:dPr>
                            <m:ctrlPr>
                              <a:rPr lang="mr-IN" altLang="zh-CN" i="1">
                                <a:latin typeface="Cambria Math" panose="02040503050406030204" pitchFamily="18" charset="0"/>
                                <a:ea typeface="Microsoft YaHei" charset="-122"/>
                                <a:cs typeface="Microsoft YaHei" charset="-122"/>
                              </a:rPr>
                            </m:ctrlPr>
                          </m:dPr>
                          <m:e>
                            <m:r>
                              <a:rPr kumimoji="1" lang="en-US" altLang="zh-CN" i="1">
                                <a:latin typeface="Cambria Math" charset="0"/>
                                <a:ea typeface="Microsoft YaHei" charset="-122"/>
                                <a:cs typeface="Microsoft YaHei" charset="-122"/>
                              </a:rPr>
                              <m:t>𝑓</m:t>
                            </m:r>
                            <m:d>
                              <m:dPr>
                                <m:ctrlPr>
                                  <a:rPr kumimoji="1" lang="mr-IN" altLang="zh-CN" i="1">
                                    <a:latin typeface="Cambria Math" panose="02040503050406030204" pitchFamily="18" charset="0"/>
                                    <a:ea typeface="Microsoft YaHei" charset="-122"/>
                                    <a:cs typeface="Microsoft YaHei" charset="-122"/>
                                  </a:rPr>
                                </m:ctrlPr>
                              </m:dPr>
                              <m:e>
                                <m:r>
                                  <a:rPr kumimoji="1" lang="en-US" altLang="zh-CN" b="1" i="1">
                                    <a:latin typeface="Cambria Math" charset="0"/>
                                    <a:ea typeface="Microsoft YaHei" charset="-122"/>
                                    <a:cs typeface="Microsoft YaHei" charset="-122"/>
                                  </a:rPr>
                                  <m:t>𝒙</m:t>
                                </m:r>
                              </m:e>
                            </m:d>
                            <m:r>
                              <a:rPr kumimoji="1" lang="en-US" altLang="zh-CN" i="1">
                                <a:latin typeface="Cambria Math" charset="0"/>
                                <a:ea typeface="Microsoft YaHei" charset="-122"/>
                                <a:cs typeface="Microsoft YaHei" charset="-122"/>
                              </a:rPr>
                              <m:t>−</m:t>
                            </m:r>
                            <m:r>
                              <a:rPr kumimoji="1" lang="en-US" altLang="zh-CN" i="1">
                                <a:latin typeface="Cambria Math" charset="0"/>
                                <a:ea typeface="Microsoft YaHei" charset="-122"/>
                                <a:cs typeface="Microsoft YaHei" charset="-122"/>
                              </a:rPr>
                              <m:t>𝑦</m:t>
                            </m:r>
                          </m:e>
                        </m:d>
                      </m:e>
                      <m:sup>
                        <m:r>
                          <a:rPr kumimoji="1" lang="en-US" altLang="zh-CN" i="1">
                            <a:latin typeface="Cambria Math" charset="0"/>
                            <a:ea typeface="Microsoft YaHei" charset="-122"/>
                            <a:cs typeface="Microsoft YaHei" charset="-122"/>
                          </a:rPr>
                          <m:t>2</m:t>
                        </m:r>
                      </m:sup>
                    </m:sSup>
                    <m:r>
                      <a:rPr kumimoji="1" lang="zh-CN" altLang="en-US">
                        <a:latin typeface="Cambria Math" charset="0"/>
                        <a:ea typeface="Microsoft YaHei" charset="-122"/>
                        <a:cs typeface="Microsoft YaHei" charset="-122"/>
                      </a:rPr>
                      <m:t>，</m:t>
                    </m:r>
                  </m:oMath>
                </a14:m>
                <a:endParaRPr kumimoji="1" lang="en-US" altLang="zh-CN" dirty="0"/>
              </a:p>
              <a:p>
                <a:pPr lvl="1"/>
                <a:endParaRPr kumimoji="1" lang="en-US" altLang="zh-CN" dirty="0"/>
              </a:p>
              <a:p>
                <a:endParaRPr kumimoji="1" lang="en-US" altLang="zh-CN" dirty="0"/>
              </a:p>
              <a:p>
                <a:pPr lvl="1"/>
                <a:endParaRPr kumimoji="1" lang="en-US" altLang="zh-CN" dirty="0"/>
              </a:p>
              <a:p>
                <a:endParaRPr kumimoji="1" lang="en-US" altLang="zh-CN" dirty="0"/>
              </a:p>
              <a:p>
                <a:r>
                  <a:rPr kumimoji="1" lang="zh-CN" altLang="en-US" dirty="0"/>
                  <a:t>所以</a:t>
                </a:r>
                <a14:m>
                  <m:oMath xmlns:m="http://schemas.openxmlformats.org/officeDocument/2006/math">
                    <m:sSub>
                      <m:sSubPr>
                        <m:ctrlPr>
                          <a:rPr lang="en-US" altLang="zh-CN" i="1">
                            <a:latin typeface="Cambria Math" panose="02040503050406030204" pitchFamily="18" charset="0"/>
                            <a:ea typeface="Microsoft YaHei" charset="-122"/>
                            <a:cs typeface="Microsoft YaHei" charset="-122"/>
                          </a:rPr>
                        </m:ctrlPr>
                      </m:sSubPr>
                      <m:e>
                        <m:r>
                          <a:rPr lang="en-US" altLang="zh-CN" i="1">
                            <a:latin typeface="Cambria Math" charset="0"/>
                            <a:ea typeface="Microsoft YaHei" charset="-122"/>
                            <a:cs typeface="Microsoft YaHei" charset="-122"/>
                          </a:rPr>
                          <m:t>𝑔</m:t>
                        </m:r>
                      </m:e>
                      <m:sub>
                        <m:r>
                          <a:rPr lang="en-US" altLang="zh-CN" i="1">
                            <a:latin typeface="Cambria Math" charset="0"/>
                            <a:ea typeface="Microsoft YaHei" charset="-122"/>
                            <a:cs typeface="Microsoft YaHei" charset="-122"/>
                          </a:rPr>
                          <m:t>𝑚</m:t>
                        </m:r>
                        <m:r>
                          <a:rPr lang="en-US" altLang="zh-CN" i="1">
                            <a:latin typeface="Cambria Math" charset="0"/>
                            <a:ea typeface="Microsoft YaHei" charset="-122"/>
                            <a:cs typeface="Microsoft YaHei" charset="-122"/>
                          </a:rPr>
                          <m:t>,</m:t>
                        </m:r>
                        <m:r>
                          <a:rPr lang="en-US" altLang="zh-CN" i="1">
                            <a:latin typeface="Cambria Math" charset="0"/>
                            <a:ea typeface="Microsoft YaHei" charset="-122"/>
                            <a:cs typeface="Microsoft YaHei" charset="-122"/>
                          </a:rPr>
                          <m:t>𝑖</m:t>
                        </m:r>
                      </m:sub>
                    </m:sSub>
                    <m:r>
                      <a:rPr lang="en-US" altLang="zh-CN" i="1">
                        <a:latin typeface="Cambria Math" charset="0"/>
                        <a:ea typeface="Microsoft YaHei" charset="-122"/>
                        <a:cs typeface="Microsoft YaHei" charset="-122"/>
                      </a:rPr>
                      <m:t>=</m:t>
                    </m:r>
                    <m:sSub>
                      <m:sSubPr>
                        <m:ctrlPr>
                          <a:rPr lang="en-US" altLang="zh-CN" i="1">
                            <a:latin typeface="Cambria Math" panose="02040503050406030204" pitchFamily="18" charset="0"/>
                            <a:ea typeface="Microsoft YaHei" charset="-122"/>
                            <a:cs typeface="Microsoft YaHei" charset="-122"/>
                          </a:rPr>
                        </m:ctrlPr>
                      </m:sSubPr>
                      <m:e>
                        <m:r>
                          <a:rPr lang="en-US" altLang="zh-CN" i="1">
                            <a:latin typeface="Cambria Math" charset="0"/>
                            <a:ea typeface="Microsoft YaHei" charset="-122"/>
                            <a:cs typeface="Microsoft YaHei" charset="-122"/>
                          </a:rPr>
                          <m:t>𝑓</m:t>
                        </m:r>
                      </m:e>
                      <m:sub>
                        <m:r>
                          <a:rPr lang="en-US" altLang="zh-CN" i="1">
                            <a:latin typeface="Cambria Math" charset="0"/>
                            <a:ea typeface="Microsoft YaHei" charset="-122"/>
                            <a:cs typeface="Microsoft YaHei" charset="-122"/>
                          </a:rPr>
                          <m:t>𝑚</m:t>
                        </m:r>
                        <m:r>
                          <a:rPr lang="en-US" altLang="zh-CN" i="1">
                            <a:latin typeface="Cambria Math" charset="0"/>
                            <a:ea typeface="Microsoft YaHei" charset="-122"/>
                            <a:cs typeface="Microsoft YaHei" charset="-122"/>
                          </a:rPr>
                          <m:t>−1</m:t>
                        </m:r>
                      </m:sub>
                    </m:sSub>
                    <m:d>
                      <m:dPr>
                        <m:ctrlPr>
                          <a:rPr lang="mr-IN" altLang="zh-CN" i="1">
                            <a:latin typeface="Cambria Math" panose="02040503050406030204" pitchFamily="18" charset="0"/>
                            <a:ea typeface="Microsoft YaHei" charset="-122"/>
                            <a:cs typeface="Microsoft YaHei" charset="-122"/>
                          </a:rPr>
                        </m:ctrlPr>
                      </m:dPr>
                      <m:e>
                        <m:sSub>
                          <m:sSubPr>
                            <m:ctrlPr>
                              <a:rPr kumimoji="1" lang="en-US" altLang="zh-CN" i="1">
                                <a:latin typeface="Cambria Math" panose="02040503050406030204" pitchFamily="18" charset="0"/>
                                <a:ea typeface="Microsoft YaHei" charset="-122"/>
                                <a:cs typeface="Microsoft YaHei" charset="-122"/>
                              </a:rPr>
                            </m:ctrlPr>
                          </m:sSubPr>
                          <m:e>
                            <m:r>
                              <a:rPr kumimoji="1" lang="en-US" altLang="zh-CN" b="1" i="1">
                                <a:latin typeface="Cambria Math" charset="0"/>
                                <a:ea typeface="Microsoft YaHei" charset="-122"/>
                                <a:cs typeface="Microsoft YaHei" charset="-122"/>
                              </a:rPr>
                              <m:t>𝒙</m:t>
                            </m:r>
                          </m:e>
                          <m:sub>
                            <m:r>
                              <a:rPr kumimoji="1" lang="en-US" altLang="zh-CN" i="1">
                                <a:latin typeface="Cambria Math" charset="0"/>
                                <a:ea typeface="Microsoft YaHei" charset="-122"/>
                                <a:cs typeface="Microsoft YaHei" charset="-122"/>
                              </a:rPr>
                              <m:t>𝑖</m:t>
                            </m:r>
                          </m:sub>
                        </m:sSub>
                      </m:e>
                    </m:d>
                    <m:r>
                      <a:rPr kumimoji="1" lang="en-US" altLang="zh-CN" i="1">
                        <a:latin typeface="Cambria Math" charset="0"/>
                        <a:ea typeface="Microsoft YaHei" charset="-122"/>
                        <a:cs typeface="Microsoft YaHei" charset="-122"/>
                      </a:rPr>
                      <m:t>−</m:t>
                    </m:r>
                    <m:sSub>
                      <m:sSubPr>
                        <m:ctrlPr>
                          <a:rPr kumimoji="1" lang="en-US" altLang="zh-CN" i="1">
                            <a:latin typeface="Cambria Math" panose="02040503050406030204" pitchFamily="18" charset="0"/>
                            <a:ea typeface="Microsoft YaHei" charset="-122"/>
                            <a:cs typeface="Microsoft YaHei" charset="-122"/>
                          </a:rPr>
                        </m:ctrlPr>
                      </m:sSubPr>
                      <m:e>
                        <m:r>
                          <a:rPr kumimoji="1" lang="en-US" altLang="zh-CN" i="1">
                            <a:latin typeface="Cambria Math" charset="0"/>
                            <a:ea typeface="Microsoft YaHei" charset="-122"/>
                            <a:cs typeface="Microsoft YaHei" charset="-122"/>
                          </a:rPr>
                          <m:t>𝑦</m:t>
                        </m:r>
                      </m:e>
                      <m:sub>
                        <m:r>
                          <a:rPr kumimoji="1" lang="en-US" altLang="zh-CN" i="1">
                            <a:latin typeface="Cambria Math" charset="0"/>
                            <a:ea typeface="Microsoft YaHei" charset="-122"/>
                            <a:cs typeface="Microsoft YaHei" charset="-122"/>
                          </a:rPr>
                          <m:t>𝑖</m:t>
                        </m:r>
                      </m:sub>
                    </m:sSub>
                  </m:oMath>
                </a14:m>
                <a:r>
                  <a:rPr kumimoji="1" lang="en-US" altLang="zh-CN" dirty="0">
                    <a:latin typeface="Microsoft YaHei" charset="-122"/>
                    <a:ea typeface="Microsoft YaHei" charset="-122"/>
                    <a:cs typeface="Microsoft YaHei" charset="-122"/>
                  </a:rPr>
                  <a:t>, </a:t>
                </a:r>
                <a14:m>
                  <m:oMath xmlns:m="http://schemas.openxmlformats.org/officeDocument/2006/math">
                    <m:r>
                      <a:rPr lang="en-US" altLang="zh-CN">
                        <a:latin typeface="Cambria Math" charset="0"/>
                        <a:ea typeface="Microsoft YaHei" charset="-122"/>
                        <a:cs typeface="Microsoft YaHei" charset="-122"/>
                      </a:rPr>
                      <m:t>    </m:t>
                    </m:r>
                    <m:sSub>
                      <m:sSubPr>
                        <m:ctrlPr>
                          <a:rPr lang="en-US" altLang="zh-CN" i="1">
                            <a:latin typeface="Cambria Math" panose="02040503050406030204" pitchFamily="18" charset="0"/>
                            <a:ea typeface="Microsoft YaHei" charset="-122"/>
                            <a:cs typeface="Microsoft YaHei" charset="-122"/>
                          </a:rPr>
                        </m:ctrlPr>
                      </m:sSubPr>
                      <m:e>
                        <m:r>
                          <a:rPr lang="en-US" altLang="zh-CN" i="1">
                            <a:latin typeface="Cambria Math" charset="0"/>
                            <a:ea typeface="Microsoft YaHei" charset="-122"/>
                            <a:cs typeface="Microsoft YaHei" charset="-122"/>
                          </a:rPr>
                          <m:t>h</m:t>
                        </m:r>
                      </m:e>
                      <m:sub>
                        <m:r>
                          <a:rPr lang="en-US" altLang="zh-CN" i="1">
                            <a:latin typeface="Cambria Math" charset="0"/>
                            <a:ea typeface="Microsoft YaHei" charset="-122"/>
                            <a:cs typeface="Microsoft YaHei" charset="-122"/>
                          </a:rPr>
                          <m:t>𝑚</m:t>
                        </m:r>
                        <m:r>
                          <a:rPr lang="en-US" altLang="zh-CN" i="1">
                            <a:latin typeface="Cambria Math" charset="0"/>
                            <a:ea typeface="Microsoft YaHei" charset="-122"/>
                            <a:cs typeface="Microsoft YaHei" charset="-122"/>
                          </a:rPr>
                          <m:t>,</m:t>
                        </m:r>
                        <m:r>
                          <a:rPr lang="en-US" altLang="zh-CN" i="1">
                            <a:latin typeface="Cambria Math" charset="0"/>
                            <a:ea typeface="Microsoft YaHei" charset="-122"/>
                            <a:cs typeface="Microsoft YaHei" charset="-122"/>
                          </a:rPr>
                          <m:t>𝑖</m:t>
                        </m:r>
                      </m:sub>
                    </m:sSub>
                    <m:r>
                      <a:rPr lang="en-US" altLang="zh-CN" b="0" i="0" smtClean="0">
                        <a:latin typeface="Cambria Math" charset="0"/>
                        <a:ea typeface="Microsoft YaHei" charset="-122"/>
                        <a:cs typeface="Microsoft YaHei" charset="-122"/>
                      </a:rPr>
                      <m:t>=1</m:t>
                    </m:r>
                  </m:oMath>
                </a14:m>
                <a:r>
                  <a:rPr kumimoji="1" lang="zh-CN" altLang="en-US" dirty="0">
                    <a:latin typeface="Microsoft YaHei" charset="-122"/>
                    <a:ea typeface="Microsoft YaHei" charset="-122"/>
                    <a:cs typeface="Microsoft YaHei" charset="-122"/>
                  </a:rPr>
                  <a:t>。</a:t>
                </a:r>
                <a:endParaRPr kumimoji="1" lang="en-US" altLang="zh-CN" dirty="0">
                  <a:latin typeface="Microsoft YaHei" charset="-122"/>
                  <a:ea typeface="Microsoft YaHei" charset="-122"/>
                  <a:cs typeface="Microsoft YaHei" charset="-122"/>
                </a:endParaRPr>
              </a:p>
              <a:p>
                <a:pPr lvl="1"/>
                <a:endParaRPr kumimoji="1" lang="en-US" altLang="zh-CN" dirty="0">
                  <a:latin typeface="Microsoft YaHei" charset="-122"/>
                  <a:ea typeface="Microsoft YaHei" charset="-122"/>
                  <a:cs typeface="Microsoft YaHei" charset="-122"/>
                </a:endParaRPr>
              </a:p>
              <a:p>
                <a:r>
                  <a:rPr kumimoji="1" lang="zh-CN" altLang="en-US" dirty="0">
                    <a:solidFill>
                      <a:srgbClr val="C00000"/>
                    </a:solidFill>
                  </a:rPr>
                  <a:t>交叉熵损失</a:t>
                </a:r>
                <a:r>
                  <a:rPr kumimoji="1" lang="zh-CN" altLang="en-US" dirty="0"/>
                  <a:t>：</a:t>
                </a:r>
                <a14:m>
                  <m:oMath xmlns:m="http://schemas.openxmlformats.org/officeDocument/2006/math">
                    <m:r>
                      <a:rPr kumimoji="1" lang="en-US" altLang="zh-CN" i="1">
                        <a:latin typeface="Cambria Math" charset="0"/>
                      </a:rPr>
                      <m:t>𝐿</m:t>
                    </m:r>
                    <m:d>
                      <m:dPr>
                        <m:ctrlPr>
                          <a:rPr kumimoji="1" lang="mr-IN" altLang="zh-CN" i="1">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1" i="1" dirty="0">
                                <a:latin typeface="Cambria Math" charset="0"/>
                              </a:rPr>
                              <m:t>𝒇</m:t>
                            </m:r>
                          </m:e>
                          <m:sub>
                            <m:r>
                              <a:rPr lang="en-US" altLang="zh-CN" b="0" i="1" dirty="0" smtClean="0">
                                <a:latin typeface="Cambria Math" charset="0"/>
                              </a:rPr>
                              <m:t>𝑘</m:t>
                            </m:r>
                          </m:sub>
                        </m:sSub>
                        <m:d>
                          <m:dPr>
                            <m:ctrlPr>
                              <a:rPr lang="mr-IN" altLang="zh-CN" i="1">
                                <a:latin typeface="Cambria Math" panose="02040503050406030204" pitchFamily="18" charset="0"/>
                              </a:rPr>
                            </m:ctrlPr>
                          </m:dPr>
                          <m:e>
                            <m:r>
                              <a:rPr lang="en-US" altLang="zh-CN" b="1" i="1">
                                <a:latin typeface="Cambria Math" charset="0"/>
                              </a:rPr>
                              <m:t>𝒙</m:t>
                            </m:r>
                          </m:e>
                        </m:d>
                        <m:r>
                          <a:rPr lang="en-US" altLang="zh-CN" i="1">
                            <a:latin typeface="Cambria Math" charset="0"/>
                          </a:rPr>
                          <m:t>,</m:t>
                        </m:r>
                        <m:r>
                          <a:rPr lang="en-US" altLang="zh-CN" i="1">
                            <a:latin typeface="Cambria Math" charset="0"/>
                          </a:rPr>
                          <m:t>𝑦</m:t>
                        </m:r>
                      </m:e>
                    </m:d>
                    <m:r>
                      <a:rPr lang="en-US" altLang="zh-CN" i="1" dirty="0">
                        <a:latin typeface="Cambria Math" charset="0"/>
                      </a:rPr>
                      <m:t>=</m:t>
                    </m:r>
                    <m:r>
                      <a:rPr lang="en-US" altLang="zh-CN" dirty="0">
                        <a:latin typeface="Cambria Math" charset="0"/>
                      </a:rPr>
                      <m:t>−</m:t>
                    </m:r>
                    <m:nary>
                      <m:naryPr>
                        <m:chr m:val="∑"/>
                        <m:limLoc m:val="subSup"/>
                        <m:ctrlPr>
                          <a:rPr lang="is-IS" altLang="zh-CN" i="1" dirty="0">
                            <a:latin typeface="Cambria Math" panose="02040503050406030204" pitchFamily="18" charset="0"/>
                          </a:rPr>
                        </m:ctrlPr>
                      </m:naryPr>
                      <m:sub>
                        <m:r>
                          <m:rPr>
                            <m:brk m:alnAt="1"/>
                          </m:rPr>
                          <a:rPr lang="en-US" altLang="zh-CN" b="0" i="1" dirty="0" smtClean="0">
                            <a:latin typeface="Cambria Math" charset="0"/>
                          </a:rPr>
                          <m:t>𝑘</m:t>
                        </m:r>
                        <m:r>
                          <m:rPr>
                            <m:brk m:alnAt="25"/>
                          </m:rPr>
                          <a:rPr lang="en-US" altLang="zh-CN" i="1" dirty="0">
                            <a:latin typeface="Cambria Math" charset="0"/>
                          </a:rPr>
                          <m:t>=</m:t>
                        </m:r>
                        <m:r>
                          <a:rPr lang="en-US" altLang="zh-CN" i="1" dirty="0">
                            <a:latin typeface="Cambria Math" charset="0"/>
                          </a:rPr>
                          <m:t>1</m:t>
                        </m:r>
                      </m:sub>
                      <m:sup>
                        <m:r>
                          <a:rPr lang="en-US" altLang="zh-CN" b="0" i="1" dirty="0" smtClean="0">
                            <a:latin typeface="Cambria Math" charset="0"/>
                          </a:rPr>
                          <m:t>𝐾</m:t>
                        </m:r>
                      </m:sup>
                      <m:e>
                        <m:sSub>
                          <m:sSubPr>
                            <m:ctrlPr>
                              <a:rPr lang="en-US" altLang="zh-CN" i="1">
                                <a:latin typeface="Cambria Math" panose="02040503050406030204" pitchFamily="18" charset="0"/>
                              </a:rPr>
                            </m:ctrlPr>
                          </m:sSubPr>
                          <m:e>
                            <m:r>
                              <a:rPr lang="en-US" altLang="zh-CN" i="1">
                                <a:latin typeface="Cambria Math" charset="0"/>
                              </a:rPr>
                              <m:t>𝑦</m:t>
                            </m:r>
                          </m:e>
                          <m:sub>
                            <m:r>
                              <a:rPr lang="en-US" altLang="zh-CN" b="0" i="1" smtClean="0">
                                <a:latin typeface="Cambria Math" charset="0"/>
                              </a:rPr>
                              <m:t>𝑘</m:t>
                            </m:r>
                          </m:sub>
                        </m:sSub>
                        <m:r>
                          <m:rPr>
                            <m:sty m:val="p"/>
                          </m:rPr>
                          <a:rPr lang="en-US" altLang="zh-CN" dirty="0">
                            <a:latin typeface="Cambria Math" charset="0"/>
                          </a:rPr>
                          <m:t>ln</m:t>
                        </m:r>
                        <m:d>
                          <m:dPr>
                            <m:ctrlPr>
                              <a:rPr lang="is-IS" altLang="zh-CN" i="1" dirty="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charset="0"/>
                                  </a:rPr>
                                  <m:t>𝑝</m:t>
                                </m:r>
                              </m:e>
                              <m:sub>
                                <m:r>
                                  <a:rPr lang="en-US" altLang="zh-CN" b="0" i="1" smtClean="0">
                                    <a:latin typeface="Cambria Math" charset="0"/>
                                  </a:rPr>
                                  <m:t>𝑘</m:t>
                                </m:r>
                              </m:sub>
                            </m:sSub>
                          </m:e>
                        </m:d>
                      </m:e>
                    </m:nary>
                    <m:r>
                      <a:rPr lang="en-US" altLang="zh-CN" i="1">
                        <a:latin typeface="Cambria Math" charset="0"/>
                      </a:rPr>
                      <m:t>, </m:t>
                    </m:r>
                    <m:sSub>
                      <m:sSubPr>
                        <m:ctrlPr>
                          <a:rPr lang="en-US" altLang="zh-CN" i="1" dirty="0">
                            <a:latin typeface="Cambria Math" panose="02040503050406030204" pitchFamily="18" charset="0"/>
                          </a:rPr>
                        </m:ctrlPr>
                      </m:sSubPr>
                      <m:e>
                        <m:r>
                          <a:rPr lang="en-US" altLang="zh-CN" i="1" dirty="0">
                            <a:latin typeface="Cambria Math" charset="0"/>
                          </a:rPr>
                          <m:t>𝑝</m:t>
                        </m:r>
                      </m:e>
                      <m:sub>
                        <m:r>
                          <a:rPr lang="en-US" altLang="zh-CN" b="0" i="1" dirty="0" smtClean="0">
                            <a:latin typeface="Cambria Math" charset="0"/>
                          </a:rPr>
                          <m:t>𝑘</m:t>
                        </m:r>
                      </m:sub>
                    </m:sSub>
                    <m:d>
                      <m:dPr>
                        <m:ctrlPr>
                          <a:rPr lang="zh-CN" altLang="zh-CN" i="1" dirty="0">
                            <a:latin typeface="Cambria Math" panose="02040503050406030204" pitchFamily="18" charset="0"/>
                          </a:rPr>
                        </m:ctrlPr>
                      </m:dPr>
                      <m:e>
                        <m:r>
                          <a:rPr lang="en-US" altLang="zh-CN" b="1" i="1" dirty="0">
                            <a:latin typeface="Cambria Math" charset="0"/>
                          </a:rPr>
                          <m:t>𝒙</m:t>
                        </m:r>
                      </m:e>
                    </m:d>
                    <m:r>
                      <a:rPr lang="en-US" altLang="zh-CN" b="1" i="1" dirty="0">
                        <a:latin typeface="Cambria Math" charset="0"/>
                      </a:rPr>
                      <m:t>=</m:t>
                    </m:r>
                    <m:f>
                      <m:fPr>
                        <m:ctrlPr>
                          <a:rPr lang="bg-BG" altLang="zh-CN" b="1" i="1" dirty="0">
                            <a:latin typeface="Cambria Math" panose="02040503050406030204" pitchFamily="18" charset="0"/>
                          </a:rPr>
                        </m:ctrlPr>
                      </m:fPr>
                      <m:num>
                        <m:r>
                          <m:rPr>
                            <m:sty m:val="p"/>
                          </m:rPr>
                          <a:rPr lang="en-US" altLang="zh-CN" dirty="0">
                            <a:latin typeface="Cambria Math" charset="0"/>
                          </a:rPr>
                          <m:t>exp</m:t>
                        </m:r>
                        <m:d>
                          <m:dPr>
                            <m:ctrlPr>
                              <a:rPr lang="zh-CN"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charset="0"/>
                                  </a:rPr>
                                  <m:t>𝑓</m:t>
                                </m:r>
                              </m:e>
                              <m:sub>
                                <m:r>
                                  <a:rPr lang="en-US" altLang="zh-CN" b="0" i="1" dirty="0" smtClean="0">
                                    <a:latin typeface="Cambria Math" charset="0"/>
                                  </a:rPr>
                                  <m:t>𝑘</m:t>
                                </m:r>
                              </m:sub>
                            </m:sSub>
                            <m:d>
                              <m:dPr>
                                <m:ctrlPr>
                                  <a:rPr lang="zh-CN" altLang="zh-CN" i="1" dirty="0">
                                    <a:latin typeface="Cambria Math" panose="02040503050406030204" pitchFamily="18" charset="0"/>
                                  </a:rPr>
                                </m:ctrlPr>
                              </m:dPr>
                              <m:e>
                                <m:r>
                                  <a:rPr lang="en-US" altLang="zh-CN" b="1" i="1" dirty="0">
                                    <a:latin typeface="Cambria Math" charset="0"/>
                                  </a:rPr>
                                  <m:t>𝒙</m:t>
                                </m:r>
                              </m:e>
                            </m:d>
                          </m:e>
                        </m:d>
                      </m:num>
                      <m:den>
                        <m:nary>
                          <m:naryPr>
                            <m:chr m:val="∑"/>
                            <m:limLoc m:val="subSup"/>
                            <m:ctrlPr>
                              <a:rPr lang="is-IS" altLang="zh-CN" i="1" dirty="0">
                                <a:latin typeface="Cambria Math" panose="02040503050406030204" pitchFamily="18" charset="0"/>
                              </a:rPr>
                            </m:ctrlPr>
                          </m:naryPr>
                          <m:sub>
                            <m:r>
                              <m:rPr>
                                <m:brk m:alnAt="1"/>
                              </m:rPr>
                              <a:rPr lang="en-US" altLang="zh-CN" b="0" i="1" dirty="0" smtClean="0">
                                <a:latin typeface="Cambria Math" charset="0"/>
                              </a:rPr>
                              <m:t>𝑗</m:t>
                            </m:r>
                            <m:r>
                              <a:rPr lang="en-US" altLang="zh-CN" i="1" dirty="0">
                                <a:latin typeface="Cambria Math" charset="0"/>
                              </a:rPr>
                              <m:t>=1</m:t>
                            </m:r>
                          </m:sub>
                          <m:sup>
                            <m:r>
                              <a:rPr lang="en-US" altLang="zh-CN" b="0" i="1" dirty="0" smtClean="0">
                                <a:latin typeface="Cambria Math" charset="0"/>
                              </a:rPr>
                              <m:t>𝐾</m:t>
                            </m:r>
                          </m:sup>
                          <m:e>
                            <m:r>
                              <m:rPr>
                                <m:sty m:val="p"/>
                              </m:rPr>
                              <a:rPr lang="en-US" altLang="zh-CN" dirty="0">
                                <a:latin typeface="Cambria Math" charset="0"/>
                              </a:rPr>
                              <m:t>exp</m:t>
                            </m:r>
                            <m:d>
                              <m:dPr>
                                <m:ctrlPr>
                                  <a:rPr lang="zh-CN" altLang="zh-CN" i="1" dirty="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b="0" i="1" dirty="0" smtClean="0">
                                        <a:latin typeface="Cambria Math" charset="0"/>
                                      </a:rPr>
                                      <m:t>𝑓</m:t>
                                    </m:r>
                                  </m:e>
                                  <m:sub>
                                    <m:r>
                                      <a:rPr lang="en-US" altLang="zh-CN" b="0" i="1" dirty="0" smtClean="0">
                                        <a:latin typeface="Cambria Math" charset="0"/>
                                      </a:rPr>
                                      <m:t>𝑗</m:t>
                                    </m:r>
                                  </m:sub>
                                </m:sSub>
                                <m:d>
                                  <m:dPr>
                                    <m:ctrlPr>
                                      <a:rPr lang="zh-CN" altLang="zh-CN" i="1" dirty="0">
                                        <a:latin typeface="Cambria Math" panose="02040503050406030204" pitchFamily="18" charset="0"/>
                                      </a:rPr>
                                    </m:ctrlPr>
                                  </m:dPr>
                                  <m:e>
                                    <m:r>
                                      <a:rPr lang="en-US" altLang="zh-CN" b="1" i="1" dirty="0">
                                        <a:latin typeface="Cambria Math" charset="0"/>
                                      </a:rPr>
                                      <m:t>𝒙</m:t>
                                    </m:r>
                                  </m:e>
                                </m:d>
                              </m:e>
                            </m:d>
                          </m:e>
                        </m:nary>
                      </m:den>
                    </m:f>
                  </m:oMath>
                </a14:m>
                <a:endParaRPr kumimoji="1" lang="en-US" altLang="zh-CN" dirty="0">
                  <a:latin typeface="Microsoft YaHei" charset="-122"/>
                  <a:ea typeface="Microsoft YaHei" charset="-122"/>
                  <a:cs typeface="Microsoft YaHei" charset="-122"/>
                </a:endParaRPr>
              </a:p>
              <a:p>
                <a:pPr lvl="1"/>
                <a:endParaRPr kumimoji="1" lang="en-US" altLang="zh-CN" dirty="0"/>
              </a:p>
              <a:p>
                <a:pPr lvl="1"/>
                <a:endParaRPr kumimoji="1" lang="en-US" altLang="zh-CN" dirty="0"/>
              </a:p>
              <a:p>
                <a:endParaRPr kumimoji="1" lang="en-US" altLang="zh-CN" dirty="0"/>
              </a:p>
              <a:p>
                <a:r>
                  <a:rPr kumimoji="1" lang="zh-CN" altLang="en-US" dirty="0"/>
                  <a:t>所以</a:t>
                </a:r>
                <a14:m>
                  <m:oMath xmlns:m="http://schemas.openxmlformats.org/officeDocument/2006/math">
                    <m:sSub>
                      <m:sSubPr>
                        <m:ctrlPr>
                          <a:rPr lang="en-US" altLang="zh-CN" i="1">
                            <a:latin typeface="Cambria Math" panose="02040503050406030204" pitchFamily="18" charset="0"/>
                            <a:ea typeface="Microsoft YaHei" charset="-122"/>
                            <a:cs typeface="Microsoft YaHei" charset="-122"/>
                          </a:rPr>
                        </m:ctrlPr>
                      </m:sSubPr>
                      <m:e>
                        <m:r>
                          <a:rPr lang="en-US" altLang="zh-CN" i="1">
                            <a:latin typeface="Cambria Math" charset="0"/>
                            <a:ea typeface="Microsoft YaHei" charset="-122"/>
                            <a:cs typeface="Microsoft YaHei" charset="-122"/>
                          </a:rPr>
                          <m:t>𝑔</m:t>
                        </m:r>
                      </m:e>
                      <m:sub>
                        <m:r>
                          <a:rPr lang="en-US" altLang="zh-CN" i="1">
                            <a:latin typeface="Cambria Math" charset="0"/>
                            <a:ea typeface="Microsoft YaHei" charset="-122"/>
                            <a:cs typeface="Microsoft YaHei" charset="-122"/>
                          </a:rPr>
                          <m:t>𝑚</m:t>
                        </m:r>
                        <m:r>
                          <a:rPr lang="en-US" altLang="zh-CN" i="1">
                            <a:latin typeface="Cambria Math" charset="0"/>
                            <a:ea typeface="Microsoft YaHei" charset="-122"/>
                            <a:cs typeface="Microsoft YaHei" charset="-122"/>
                          </a:rPr>
                          <m:t>,</m:t>
                        </m:r>
                        <m:r>
                          <a:rPr lang="en-US" altLang="zh-CN" i="1">
                            <a:latin typeface="Cambria Math" charset="0"/>
                            <a:ea typeface="Microsoft YaHei" charset="-122"/>
                            <a:cs typeface="Microsoft YaHei" charset="-122"/>
                          </a:rPr>
                          <m:t>𝑖</m:t>
                        </m:r>
                      </m:sub>
                    </m:sSub>
                    <m:r>
                      <a:rPr lang="en-US" altLang="zh-CN" i="1">
                        <a:latin typeface="Cambria Math" charset="0"/>
                        <a:ea typeface="Microsoft YaHei" charset="-122"/>
                        <a:cs typeface="Microsoft YaHei" charset="-122"/>
                      </a:rPr>
                      <m:t>=</m:t>
                    </m:r>
                    <m:sSub>
                      <m:sSubPr>
                        <m:ctrlPr>
                          <a:rPr lang="en-US" altLang="zh-CN" i="1" dirty="0">
                            <a:latin typeface="Cambria Math" panose="02040503050406030204" pitchFamily="18" charset="0"/>
                          </a:rPr>
                        </m:ctrlPr>
                      </m:sSubPr>
                      <m:e>
                        <m:r>
                          <a:rPr lang="en-US" altLang="zh-CN" i="1" dirty="0">
                            <a:latin typeface="Cambria Math" charset="0"/>
                          </a:rPr>
                          <m:t>𝑝</m:t>
                        </m:r>
                      </m:e>
                      <m:sub>
                        <m:r>
                          <a:rPr lang="en-US" altLang="zh-CN" b="0" i="1" dirty="0" smtClean="0">
                            <a:latin typeface="Cambria Math" charset="0"/>
                          </a:rPr>
                          <m:t>𝑚</m:t>
                        </m:r>
                        <m:r>
                          <a:rPr lang="en-US" altLang="zh-CN" b="0" i="1" dirty="0" smtClean="0">
                            <a:latin typeface="Cambria Math" charset="0"/>
                          </a:rPr>
                          <m:t>,</m:t>
                        </m:r>
                        <m:r>
                          <a:rPr lang="en-US" altLang="zh-CN" b="0" i="1" dirty="0" smtClean="0">
                            <a:latin typeface="Cambria Math" charset="0"/>
                          </a:rPr>
                          <m:t>𝑘</m:t>
                        </m:r>
                      </m:sub>
                    </m:sSub>
                    <m:d>
                      <m:dPr>
                        <m:ctrlPr>
                          <a:rPr lang="mr-IN" altLang="zh-CN" i="1">
                            <a:latin typeface="Cambria Math" panose="02040503050406030204" pitchFamily="18" charset="0"/>
                            <a:ea typeface="Microsoft YaHei" charset="-122"/>
                            <a:cs typeface="Microsoft YaHei" charset="-122"/>
                          </a:rPr>
                        </m:ctrlPr>
                      </m:dPr>
                      <m:e>
                        <m:sSub>
                          <m:sSubPr>
                            <m:ctrlPr>
                              <a:rPr kumimoji="1" lang="en-US" altLang="zh-CN" i="1">
                                <a:latin typeface="Cambria Math" panose="02040503050406030204" pitchFamily="18" charset="0"/>
                                <a:ea typeface="Microsoft YaHei" charset="-122"/>
                                <a:cs typeface="Microsoft YaHei" charset="-122"/>
                              </a:rPr>
                            </m:ctrlPr>
                          </m:sSubPr>
                          <m:e>
                            <m:r>
                              <a:rPr kumimoji="1" lang="en-US" altLang="zh-CN" b="1" i="1">
                                <a:latin typeface="Cambria Math" charset="0"/>
                                <a:ea typeface="Microsoft YaHei" charset="-122"/>
                                <a:cs typeface="Microsoft YaHei" charset="-122"/>
                              </a:rPr>
                              <m:t>𝒙</m:t>
                            </m:r>
                          </m:e>
                          <m:sub>
                            <m:r>
                              <a:rPr kumimoji="1" lang="en-US" altLang="zh-CN" i="1">
                                <a:latin typeface="Cambria Math" charset="0"/>
                                <a:ea typeface="Microsoft YaHei" charset="-122"/>
                                <a:cs typeface="Microsoft YaHei" charset="-122"/>
                              </a:rPr>
                              <m:t>𝑖</m:t>
                            </m:r>
                          </m:sub>
                        </m:sSub>
                      </m:e>
                    </m:d>
                    <m:r>
                      <a:rPr kumimoji="1" lang="en-US" altLang="zh-CN" i="1">
                        <a:latin typeface="Cambria Math" charset="0"/>
                        <a:ea typeface="Microsoft YaHei" charset="-122"/>
                        <a:cs typeface="Microsoft YaHei" charset="-122"/>
                      </a:rPr>
                      <m:t>−</m:t>
                    </m:r>
                    <m:sSub>
                      <m:sSubPr>
                        <m:ctrlPr>
                          <a:rPr kumimoji="1" lang="en-US" altLang="zh-CN" i="1">
                            <a:latin typeface="Cambria Math" panose="02040503050406030204" pitchFamily="18" charset="0"/>
                            <a:ea typeface="Microsoft YaHei" charset="-122"/>
                            <a:cs typeface="Microsoft YaHei" charset="-122"/>
                          </a:rPr>
                        </m:ctrlPr>
                      </m:sSubPr>
                      <m:e>
                        <m:r>
                          <a:rPr kumimoji="1" lang="en-US" altLang="zh-CN" i="1">
                            <a:latin typeface="Cambria Math" charset="0"/>
                            <a:ea typeface="Microsoft YaHei" charset="-122"/>
                            <a:cs typeface="Microsoft YaHei" charset="-122"/>
                          </a:rPr>
                          <m:t>𝑦</m:t>
                        </m:r>
                      </m:e>
                      <m:sub>
                        <m:r>
                          <a:rPr kumimoji="1" lang="en-US" altLang="zh-CN" i="1">
                            <a:latin typeface="Cambria Math" charset="0"/>
                            <a:ea typeface="Microsoft YaHei" charset="-122"/>
                            <a:cs typeface="Microsoft YaHei" charset="-122"/>
                          </a:rPr>
                          <m:t>𝑖</m:t>
                        </m:r>
                        <m:r>
                          <a:rPr kumimoji="1" lang="en-US" altLang="zh-CN" b="0" i="1" smtClean="0">
                            <a:latin typeface="Cambria Math" charset="0"/>
                            <a:ea typeface="Microsoft YaHei" charset="-122"/>
                            <a:cs typeface="Microsoft YaHei" charset="-122"/>
                          </a:rPr>
                          <m:t>,</m:t>
                        </m:r>
                        <m:r>
                          <a:rPr kumimoji="1" lang="en-US" altLang="zh-CN" b="0" i="1" smtClean="0">
                            <a:latin typeface="Cambria Math" charset="0"/>
                            <a:ea typeface="Microsoft YaHei" charset="-122"/>
                            <a:cs typeface="Microsoft YaHei" charset="-122"/>
                          </a:rPr>
                          <m:t>𝑘</m:t>
                        </m:r>
                      </m:sub>
                    </m:sSub>
                  </m:oMath>
                </a14:m>
                <a:r>
                  <a:rPr kumimoji="1" lang="en-US" altLang="zh-CN" dirty="0">
                    <a:latin typeface="Microsoft YaHei" charset="-122"/>
                    <a:ea typeface="Microsoft YaHei" charset="-122"/>
                    <a:cs typeface="Microsoft YaHei" charset="-122"/>
                  </a:rPr>
                  <a:t>, </a:t>
                </a:r>
                <a14:m>
                  <m:oMath xmlns:m="http://schemas.openxmlformats.org/officeDocument/2006/math">
                    <m:r>
                      <a:rPr lang="en-US" altLang="zh-CN">
                        <a:latin typeface="Cambria Math" charset="0"/>
                        <a:ea typeface="Microsoft YaHei" charset="-122"/>
                        <a:cs typeface="Microsoft YaHei" charset="-122"/>
                      </a:rPr>
                      <m:t>    </m:t>
                    </m:r>
                    <m:sSub>
                      <m:sSubPr>
                        <m:ctrlPr>
                          <a:rPr lang="en-US" altLang="zh-CN" i="1">
                            <a:latin typeface="Cambria Math" panose="02040503050406030204" pitchFamily="18" charset="0"/>
                            <a:ea typeface="Microsoft YaHei" charset="-122"/>
                            <a:cs typeface="Microsoft YaHei" charset="-122"/>
                          </a:rPr>
                        </m:ctrlPr>
                      </m:sSubPr>
                      <m:e>
                        <m:r>
                          <a:rPr lang="en-US" altLang="zh-CN" i="1">
                            <a:latin typeface="Cambria Math" charset="0"/>
                            <a:ea typeface="Microsoft YaHei" charset="-122"/>
                            <a:cs typeface="Microsoft YaHei" charset="-122"/>
                          </a:rPr>
                          <m:t>h</m:t>
                        </m:r>
                      </m:e>
                      <m:sub>
                        <m:r>
                          <a:rPr lang="en-US" altLang="zh-CN" i="1">
                            <a:latin typeface="Cambria Math" charset="0"/>
                            <a:ea typeface="Microsoft YaHei" charset="-122"/>
                            <a:cs typeface="Microsoft YaHei" charset="-122"/>
                          </a:rPr>
                          <m:t>𝑚</m:t>
                        </m:r>
                        <m:r>
                          <a:rPr lang="en-US" altLang="zh-CN" i="1">
                            <a:latin typeface="Cambria Math" charset="0"/>
                            <a:ea typeface="Microsoft YaHei" charset="-122"/>
                            <a:cs typeface="Microsoft YaHei" charset="-122"/>
                          </a:rPr>
                          <m:t>,</m:t>
                        </m:r>
                        <m:r>
                          <a:rPr lang="en-US" altLang="zh-CN" i="1">
                            <a:latin typeface="Cambria Math" charset="0"/>
                            <a:ea typeface="Microsoft YaHei" charset="-122"/>
                            <a:cs typeface="Microsoft YaHei" charset="-122"/>
                          </a:rPr>
                          <m:t>𝑖</m:t>
                        </m:r>
                      </m:sub>
                    </m:sSub>
                  </m:oMath>
                </a14:m>
                <a:r>
                  <a:rPr kumimoji="1" lang="en-US" altLang="zh-CN" dirty="0">
                    <a:latin typeface="Microsoft YaHei" charset="-122"/>
                    <a:ea typeface="Microsoft YaHei" charset="-122"/>
                    <a:cs typeface="Microsoft YaHei" charset="-122"/>
                  </a:rPr>
                  <a:t>=</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charset="0"/>
                          </a:rPr>
                          <m:t>𝑝</m:t>
                        </m:r>
                      </m:e>
                      <m:sub>
                        <m:r>
                          <a:rPr lang="en-US" altLang="zh-CN" b="0" i="1" dirty="0" smtClean="0">
                            <a:latin typeface="Cambria Math" charset="0"/>
                          </a:rPr>
                          <m:t>𝑚</m:t>
                        </m:r>
                        <m:r>
                          <a:rPr lang="en-US" altLang="zh-CN" b="0" i="1" dirty="0" smtClean="0">
                            <a:latin typeface="Cambria Math" charset="0"/>
                          </a:rPr>
                          <m:t>,</m:t>
                        </m:r>
                        <m:r>
                          <a:rPr lang="en-US" altLang="zh-CN" i="1" dirty="0">
                            <a:latin typeface="Cambria Math" charset="0"/>
                          </a:rPr>
                          <m:t>𝑘</m:t>
                        </m:r>
                      </m:sub>
                    </m:sSub>
                    <m:d>
                      <m:dPr>
                        <m:ctrlPr>
                          <a:rPr lang="zh-CN" altLang="zh-CN" i="1" dirty="0">
                            <a:latin typeface="Cambria Math" panose="02040503050406030204" pitchFamily="18" charset="0"/>
                          </a:rPr>
                        </m:ctrlPr>
                      </m:dPr>
                      <m:e>
                        <m:sSub>
                          <m:sSubPr>
                            <m:ctrlPr>
                              <a:rPr kumimoji="1" lang="en-US" altLang="zh-CN" i="1">
                                <a:latin typeface="Cambria Math" panose="02040503050406030204" pitchFamily="18" charset="0"/>
                                <a:ea typeface="Microsoft YaHei" charset="-122"/>
                                <a:cs typeface="Microsoft YaHei" charset="-122"/>
                              </a:rPr>
                            </m:ctrlPr>
                          </m:sSubPr>
                          <m:e>
                            <m:r>
                              <a:rPr kumimoji="1" lang="en-US" altLang="zh-CN" b="1" i="1">
                                <a:latin typeface="Cambria Math" charset="0"/>
                                <a:ea typeface="Microsoft YaHei" charset="-122"/>
                                <a:cs typeface="Microsoft YaHei" charset="-122"/>
                              </a:rPr>
                              <m:t>𝒙</m:t>
                            </m:r>
                          </m:e>
                          <m:sub>
                            <m:r>
                              <a:rPr kumimoji="1" lang="en-US" altLang="zh-CN" i="1">
                                <a:latin typeface="Cambria Math" charset="0"/>
                                <a:ea typeface="Microsoft YaHei" charset="-122"/>
                                <a:cs typeface="Microsoft YaHei" charset="-122"/>
                              </a:rPr>
                              <m:t>𝑖</m:t>
                            </m:r>
                          </m:sub>
                        </m:sSub>
                      </m:e>
                    </m:d>
                    <m:d>
                      <m:dPr>
                        <m:ctrlPr>
                          <a:rPr lang="is-IS" altLang="zh-CN" b="1" i="1" dirty="0">
                            <a:latin typeface="Cambria Math" panose="02040503050406030204" pitchFamily="18" charset="0"/>
                          </a:rPr>
                        </m:ctrlPr>
                      </m:dPr>
                      <m:e>
                        <m:r>
                          <a:rPr lang="en-US" altLang="zh-CN" i="1" dirty="0">
                            <a:latin typeface="Cambria Math" charset="0"/>
                          </a:rPr>
                          <m:t>1</m:t>
                        </m:r>
                        <m:r>
                          <a:rPr lang="en-US" altLang="zh-CN" b="1" i="1" dirty="0">
                            <a:latin typeface="Cambria Math" charset="0"/>
                          </a:rPr>
                          <m:t>−</m:t>
                        </m:r>
                        <m:sSub>
                          <m:sSubPr>
                            <m:ctrlPr>
                              <a:rPr lang="en-US" altLang="zh-CN" i="1" dirty="0">
                                <a:latin typeface="Cambria Math" panose="02040503050406030204" pitchFamily="18" charset="0"/>
                              </a:rPr>
                            </m:ctrlPr>
                          </m:sSubPr>
                          <m:e>
                            <m:r>
                              <a:rPr lang="en-US" altLang="zh-CN" i="1" dirty="0">
                                <a:latin typeface="Cambria Math" charset="0"/>
                              </a:rPr>
                              <m:t>𝑝</m:t>
                            </m:r>
                          </m:e>
                          <m:sub>
                            <m:r>
                              <a:rPr lang="en-US" altLang="zh-CN" b="0" i="1" dirty="0" smtClean="0">
                                <a:latin typeface="Cambria Math" charset="0"/>
                              </a:rPr>
                              <m:t>𝑚</m:t>
                            </m:r>
                            <m:r>
                              <a:rPr lang="en-US" altLang="zh-CN" b="0" i="1" dirty="0" smtClean="0">
                                <a:latin typeface="Cambria Math" charset="0"/>
                              </a:rPr>
                              <m:t>,</m:t>
                            </m:r>
                            <m:r>
                              <a:rPr lang="en-US" altLang="zh-CN" i="1" dirty="0">
                                <a:latin typeface="Cambria Math" charset="0"/>
                              </a:rPr>
                              <m:t>𝑘</m:t>
                            </m:r>
                          </m:sub>
                        </m:sSub>
                        <m:d>
                          <m:dPr>
                            <m:ctrlPr>
                              <a:rPr lang="zh-CN" altLang="zh-CN" i="1" dirty="0">
                                <a:latin typeface="Cambria Math" panose="02040503050406030204" pitchFamily="18" charset="0"/>
                              </a:rPr>
                            </m:ctrlPr>
                          </m:dPr>
                          <m:e>
                            <m:sSub>
                              <m:sSubPr>
                                <m:ctrlPr>
                                  <a:rPr kumimoji="1" lang="en-US" altLang="zh-CN" i="1">
                                    <a:latin typeface="Cambria Math" panose="02040503050406030204" pitchFamily="18" charset="0"/>
                                    <a:ea typeface="Microsoft YaHei" charset="-122"/>
                                    <a:cs typeface="Microsoft YaHei" charset="-122"/>
                                  </a:rPr>
                                </m:ctrlPr>
                              </m:sSubPr>
                              <m:e>
                                <m:r>
                                  <a:rPr kumimoji="1" lang="en-US" altLang="zh-CN" b="1" i="1">
                                    <a:latin typeface="Cambria Math" charset="0"/>
                                    <a:ea typeface="Microsoft YaHei" charset="-122"/>
                                    <a:cs typeface="Microsoft YaHei" charset="-122"/>
                                  </a:rPr>
                                  <m:t>𝒙</m:t>
                                </m:r>
                              </m:e>
                              <m:sub>
                                <m:r>
                                  <a:rPr kumimoji="1" lang="en-US" altLang="zh-CN" i="1">
                                    <a:latin typeface="Cambria Math" charset="0"/>
                                    <a:ea typeface="Microsoft YaHei" charset="-122"/>
                                    <a:cs typeface="Microsoft YaHei" charset="-122"/>
                                  </a:rPr>
                                  <m:t>𝑖</m:t>
                                </m:r>
                              </m:sub>
                            </m:sSub>
                          </m:e>
                        </m:d>
                      </m:e>
                    </m:d>
                  </m:oMath>
                </a14:m>
                <a:r>
                  <a:rPr kumimoji="1" lang="zh-CN" altLang="en-US" dirty="0">
                    <a:latin typeface="Microsoft YaHei" charset="-122"/>
                    <a:ea typeface="Microsoft YaHei" charset="-122"/>
                    <a:cs typeface="Microsoft YaHei" charset="-122"/>
                  </a:rPr>
                  <a:t>。</a:t>
                </a:r>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561763" cy="5237271"/>
              </a:xfrm>
              <a:blipFill rotWithShape="0">
                <a:blip r:embed="rId3"/>
                <a:stretch>
                  <a:fillRect l="-896" t="-466" b="-6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2401128" y="1830212"/>
                <a:ext cx="4604814" cy="940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2800" i="1" smtClean="0">
                              <a:solidFill>
                                <a:srgbClr val="09405E"/>
                              </a:solidFill>
                              <a:latin typeface="Cambria Math" panose="02040503050406030204" pitchFamily="18" charset="0"/>
                            </a:rPr>
                          </m:ctrlPr>
                        </m:fPr>
                        <m:num>
                          <m:r>
                            <a:rPr kumimoji="1" lang="en-US" altLang="zh-CN" sz="2800" i="1" smtClean="0">
                              <a:solidFill>
                                <a:srgbClr val="09405E"/>
                              </a:solidFill>
                              <a:latin typeface="Cambria Math" charset="0"/>
                            </a:rPr>
                            <m:t>𝜕</m:t>
                          </m:r>
                          <m:r>
                            <a:rPr lang="en-US" altLang="zh-CN" sz="2800" i="1">
                              <a:solidFill>
                                <a:srgbClr val="09405E"/>
                              </a:solidFill>
                              <a:latin typeface="Cambria Math" charset="0"/>
                              <a:ea typeface="Microsoft YaHei" charset="-122"/>
                              <a:cs typeface="Microsoft YaHei" charset="-122"/>
                            </a:rPr>
                            <m:t>𝐿</m:t>
                          </m:r>
                        </m:num>
                        <m:den>
                          <m:r>
                            <a:rPr kumimoji="1" lang="en-US" altLang="zh-CN" sz="2800" i="1" smtClean="0">
                              <a:solidFill>
                                <a:srgbClr val="09405E"/>
                              </a:solidFill>
                              <a:latin typeface="Cambria Math" charset="0"/>
                            </a:rPr>
                            <m:t>𝜕</m:t>
                          </m:r>
                          <m:r>
                            <a:rPr kumimoji="1" lang="en-US" altLang="zh-CN" sz="2800" i="1">
                              <a:solidFill>
                                <a:srgbClr val="09405E"/>
                              </a:solidFill>
                              <a:latin typeface="Cambria Math" charset="0"/>
                              <a:ea typeface="Microsoft YaHei" charset="-122"/>
                              <a:cs typeface="Microsoft YaHei" charset="-122"/>
                            </a:rPr>
                            <m:t>𝑓</m:t>
                          </m:r>
                        </m:den>
                      </m:f>
                      <m:r>
                        <a:rPr kumimoji="1" lang="en-US" altLang="zh-CN" sz="2800" b="0" i="1" smtClean="0">
                          <a:solidFill>
                            <a:srgbClr val="09405E"/>
                          </a:solidFill>
                          <a:latin typeface="Cambria Math" charset="0"/>
                        </a:rPr>
                        <m:t>=</m:t>
                      </m:r>
                      <m:r>
                        <a:rPr kumimoji="1" lang="en-US" altLang="zh-CN" sz="2800" i="1">
                          <a:solidFill>
                            <a:srgbClr val="09405E"/>
                          </a:solidFill>
                          <a:latin typeface="Cambria Math" charset="0"/>
                          <a:ea typeface="Microsoft YaHei" charset="-122"/>
                          <a:cs typeface="Microsoft YaHei" charset="-122"/>
                        </a:rPr>
                        <m:t>𝑓</m:t>
                      </m:r>
                      <m:d>
                        <m:dPr>
                          <m:ctrlPr>
                            <a:rPr kumimoji="1" lang="mr-IN" altLang="zh-CN" sz="2800" i="1">
                              <a:solidFill>
                                <a:srgbClr val="09405E"/>
                              </a:solidFill>
                              <a:latin typeface="Cambria Math" panose="02040503050406030204" pitchFamily="18" charset="0"/>
                              <a:ea typeface="Microsoft YaHei" charset="-122"/>
                              <a:cs typeface="Microsoft YaHei" charset="-122"/>
                            </a:rPr>
                          </m:ctrlPr>
                        </m:dPr>
                        <m:e>
                          <m:r>
                            <a:rPr kumimoji="1" lang="en-US" altLang="zh-CN" sz="2800" b="1" i="1">
                              <a:solidFill>
                                <a:srgbClr val="09405E"/>
                              </a:solidFill>
                              <a:latin typeface="Cambria Math" charset="0"/>
                              <a:ea typeface="Microsoft YaHei" charset="-122"/>
                              <a:cs typeface="Microsoft YaHei" charset="-122"/>
                            </a:rPr>
                            <m:t>𝒙</m:t>
                          </m:r>
                        </m:e>
                      </m:d>
                      <m:r>
                        <a:rPr kumimoji="1" lang="en-US" altLang="zh-CN" sz="2800" i="1">
                          <a:solidFill>
                            <a:srgbClr val="09405E"/>
                          </a:solidFill>
                          <a:latin typeface="Cambria Math" charset="0"/>
                          <a:ea typeface="Microsoft YaHei" charset="-122"/>
                          <a:cs typeface="Microsoft YaHei" charset="-122"/>
                        </a:rPr>
                        <m:t>−</m:t>
                      </m:r>
                      <m:r>
                        <a:rPr kumimoji="1" lang="en-US" altLang="zh-CN" sz="2800" i="1">
                          <a:solidFill>
                            <a:srgbClr val="09405E"/>
                          </a:solidFill>
                          <a:latin typeface="Cambria Math" charset="0"/>
                          <a:ea typeface="Microsoft YaHei" charset="-122"/>
                          <a:cs typeface="Microsoft YaHei" charset="-122"/>
                        </a:rPr>
                        <m:t>𝑦</m:t>
                      </m:r>
                      <m:r>
                        <a:rPr kumimoji="1" lang="en-US" altLang="zh-CN" sz="2800" b="0" i="1" smtClean="0">
                          <a:solidFill>
                            <a:srgbClr val="09405E"/>
                          </a:solidFill>
                          <a:latin typeface="Cambria Math" charset="0"/>
                          <a:ea typeface="Microsoft YaHei" charset="-122"/>
                          <a:cs typeface="Microsoft YaHei" charset="-122"/>
                        </a:rPr>
                        <m:t>,   </m:t>
                      </m:r>
                      <m:f>
                        <m:fPr>
                          <m:ctrlPr>
                            <a:rPr kumimoji="1" lang="en-US" altLang="zh-CN" sz="2800" i="1">
                              <a:solidFill>
                                <a:srgbClr val="09405E"/>
                              </a:solidFill>
                              <a:latin typeface="Cambria Math" panose="02040503050406030204" pitchFamily="18" charset="0"/>
                            </a:rPr>
                          </m:ctrlPr>
                        </m:fPr>
                        <m:num>
                          <m:sSup>
                            <m:sSupPr>
                              <m:ctrlPr>
                                <a:rPr kumimoji="1" lang="en-US" altLang="zh-CN" sz="2800" i="1" smtClean="0">
                                  <a:solidFill>
                                    <a:srgbClr val="09405E"/>
                                  </a:solidFill>
                                  <a:latin typeface="Cambria Math" panose="02040503050406030204" pitchFamily="18" charset="0"/>
                                </a:rPr>
                              </m:ctrlPr>
                            </m:sSupPr>
                            <m:e>
                              <m:r>
                                <a:rPr kumimoji="1" lang="en-US" altLang="zh-CN" sz="2800" i="1">
                                  <a:solidFill>
                                    <a:srgbClr val="09405E"/>
                                  </a:solidFill>
                                  <a:latin typeface="Cambria Math" charset="0"/>
                                </a:rPr>
                                <m:t>𝜕</m:t>
                              </m:r>
                            </m:e>
                            <m:sup>
                              <m:r>
                                <a:rPr kumimoji="1" lang="en-US" altLang="zh-CN" sz="2800" b="0" i="1" smtClean="0">
                                  <a:solidFill>
                                    <a:srgbClr val="09405E"/>
                                  </a:solidFill>
                                  <a:latin typeface="Cambria Math" charset="0"/>
                                </a:rPr>
                                <m:t>2</m:t>
                              </m:r>
                            </m:sup>
                          </m:sSup>
                          <m:r>
                            <a:rPr lang="en-US" altLang="zh-CN" sz="2800" i="1">
                              <a:solidFill>
                                <a:srgbClr val="09405E"/>
                              </a:solidFill>
                              <a:latin typeface="Cambria Math" charset="0"/>
                              <a:ea typeface="Microsoft YaHei" charset="-122"/>
                              <a:cs typeface="Microsoft YaHei" charset="-122"/>
                            </a:rPr>
                            <m:t>𝐿</m:t>
                          </m:r>
                        </m:num>
                        <m:den>
                          <m:r>
                            <a:rPr kumimoji="1" lang="en-US" altLang="zh-CN" sz="2800" i="1">
                              <a:solidFill>
                                <a:srgbClr val="09405E"/>
                              </a:solidFill>
                              <a:latin typeface="Cambria Math" charset="0"/>
                            </a:rPr>
                            <m:t>𝜕</m:t>
                          </m:r>
                          <m:sSup>
                            <m:sSupPr>
                              <m:ctrlPr>
                                <a:rPr kumimoji="1" lang="en-US" altLang="zh-CN" sz="2800" i="1" smtClean="0">
                                  <a:solidFill>
                                    <a:srgbClr val="09405E"/>
                                  </a:solidFill>
                                  <a:latin typeface="Cambria Math" panose="02040503050406030204" pitchFamily="18" charset="0"/>
                                  <a:ea typeface="Microsoft YaHei" charset="-122"/>
                                  <a:cs typeface="Microsoft YaHei" charset="-122"/>
                                </a:rPr>
                              </m:ctrlPr>
                            </m:sSupPr>
                            <m:e>
                              <m:r>
                                <a:rPr kumimoji="1" lang="en-US" altLang="zh-CN" sz="2800" i="1">
                                  <a:solidFill>
                                    <a:srgbClr val="09405E"/>
                                  </a:solidFill>
                                  <a:latin typeface="Cambria Math" charset="0"/>
                                  <a:ea typeface="Microsoft YaHei" charset="-122"/>
                                  <a:cs typeface="Microsoft YaHei" charset="-122"/>
                                </a:rPr>
                                <m:t>𝑓</m:t>
                              </m:r>
                            </m:e>
                            <m:sup>
                              <m:r>
                                <a:rPr kumimoji="1" lang="en-US" altLang="zh-CN" sz="2800" b="0" i="1" smtClean="0">
                                  <a:solidFill>
                                    <a:srgbClr val="09405E"/>
                                  </a:solidFill>
                                  <a:latin typeface="Cambria Math" charset="0"/>
                                  <a:ea typeface="Microsoft YaHei" charset="-122"/>
                                  <a:cs typeface="Microsoft YaHei" charset="-122"/>
                                </a:rPr>
                                <m:t>2</m:t>
                              </m:r>
                            </m:sup>
                          </m:sSup>
                        </m:den>
                      </m:f>
                      <m:r>
                        <a:rPr kumimoji="1" lang="en-US" altLang="zh-CN" sz="2800" i="1">
                          <a:solidFill>
                            <a:srgbClr val="09405E"/>
                          </a:solidFill>
                          <a:latin typeface="Cambria Math" charset="0"/>
                        </a:rPr>
                        <m:t>=</m:t>
                      </m:r>
                      <m:r>
                        <a:rPr kumimoji="1" lang="en-US" altLang="zh-CN" sz="2800" i="1" smtClean="0">
                          <a:solidFill>
                            <a:srgbClr val="09405E"/>
                          </a:solidFill>
                          <a:latin typeface="Cambria Math" charset="0"/>
                          <a:ea typeface="Microsoft YaHei" charset="-122"/>
                          <a:cs typeface="Microsoft YaHei" charset="-122"/>
                        </a:rPr>
                        <m:t>1</m:t>
                      </m:r>
                    </m:oMath>
                  </m:oMathPara>
                </a14:m>
                <a:endParaRPr kumimoji="1" lang="zh-CN" altLang="en-US" sz="2800" dirty="0">
                  <a:solidFill>
                    <a:srgbClr val="09405E"/>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401128" y="1830212"/>
                <a:ext cx="4604814" cy="940129"/>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401128" y="4766174"/>
                <a:ext cx="7238392" cy="1083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800" i="1" smtClean="0">
                              <a:solidFill>
                                <a:srgbClr val="09405E"/>
                              </a:solidFill>
                              <a:latin typeface="Cambria Math" panose="02040503050406030204" pitchFamily="18" charset="0"/>
                            </a:rPr>
                          </m:ctrlPr>
                        </m:fPr>
                        <m:num>
                          <m:r>
                            <a:rPr lang="mr-IN" altLang="zh-CN" sz="2800" i="1">
                              <a:solidFill>
                                <a:srgbClr val="09405E"/>
                              </a:solidFill>
                              <a:latin typeface="Cambria Math" charset="0"/>
                              <a:ea typeface="Cambria Math" charset="0"/>
                              <a:cs typeface="Cambria Math" charset="0"/>
                            </a:rPr>
                            <m:t>𝜕</m:t>
                          </m:r>
                          <m:r>
                            <a:rPr kumimoji="1" lang="en-US" altLang="zh-CN" sz="2800" i="1" dirty="0">
                              <a:solidFill>
                                <a:srgbClr val="09405E"/>
                              </a:solidFill>
                              <a:latin typeface="Cambria Math" charset="0"/>
                              <a:ea typeface="Cambria Math" charset="0"/>
                              <a:cs typeface="Cambria Math" charset="0"/>
                            </a:rPr>
                            <m:t>𝐿</m:t>
                          </m:r>
                        </m:num>
                        <m:den>
                          <m:r>
                            <a:rPr lang="mr-IN" altLang="zh-CN" sz="2800" i="1">
                              <a:solidFill>
                                <a:srgbClr val="09405E"/>
                              </a:solidFill>
                              <a:latin typeface="Cambria Math" charset="0"/>
                              <a:ea typeface="Cambria Math" charset="0"/>
                              <a:cs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𝑘</m:t>
                              </m:r>
                            </m:sub>
                          </m:sSub>
                        </m:den>
                      </m:f>
                      <m:r>
                        <a:rPr lang="en-US" altLang="zh-CN" sz="2800" i="1">
                          <a:solidFill>
                            <a:srgbClr val="09405E"/>
                          </a:solidFill>
                          <a:latin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𝑝</m:t>
                          </m:r>
                        </m:e>
                        <m:sub>
                          <m:r>
                            <a:rPr lang="en-US" altLang="zh-CN" sz="2800" b="0" i="1" dirty="0" smtClean="0">
                              <a:solidFill>
                                <a:srgbClr val="09405E"/>
                              </a:solidFill>
                              <a:latin typeface="Cambria Math" charset="0"/>
                            </a:rPr>
                            <m:t>𝑘</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r>
                        <a:rPr lang="en-US" altLang="zh-CN" sz="2800" b="0" i="1" dirty="0" smtClean="0">
                          <a:solidFill>
                            <a:srgbClr val="09405E"/>
                          </a:solidFill>
                          <a:latin typeface="Cambria Math" charset="0"/>
                        </a:rPr>
                        <m:t>−</m:t>
                      </m:r>
                      <m:sSub>
                        <m:sSubPr>
                          <m:ctrlPr>
                            <a:rPr lang="en-US" altLang="zh-CN" sz="2800" i="1">
                              <a:solidFill>
                                <a:srgbClr val="09405E"/>
                              </a:solidFill>
                              <a:latin typeface="Cambria Math" panose="02040503050406030204" pitchFamily="18" charset="0"/>
                            </a:rPr>
                          </m:ctrlPr>
                        </m:sSubPr>
                        <m:e>
                          <m:r>
                            <a:rPr lang="en-US" altLang="zh-CN" sz="2800" i="1">
                              <a:solidFill>
                                <a:srgbClr val="09405E"/>
                              </a:solidFill>
                              <a:latin typeface="Cambria Math" charset="0"/>
                            </a:rPr>
                            <m:t>𝑦</m:t>
                          </m:r>
                        </m:e>
                        <m:sub>
                          <m:r>
                            <a:rPr lang="en-US" altLang="zh-CN" sz="2800" b="0" i="1" smtClean="0">
                              <a:solidFill>
                                <a:srgbClr val="09405E"/>
                              </a:solidFill>
                              <a:latin typeface="Cambria Math" charset="0"/>
                            </a:rPr>
                            <m:t>𝑘</m:t>
                          </m:r>
                        </m:sub>
                      </m:sSub>
                      <m:r>
                        <a:rPr lang="zh-CN" altLang="en-US" sz="2800" b="0" i="1" smtClean="0">
                          <a:solidFill>
                            <a:srgbClr val="09405E"/>
                          </a:solidFill>
                          <a:latin typeface="Cambria Math" charset="0"/>
                        </a:rPr>
                        <m:t>，</m:t>
                      </m:r>
                      <m:f>
                        <m:fPr>
                          <m:ctrlPr>
                            <a:rPr kumimoji="1" lang="en-US" altLang="zh-CN" sz="2800" i="1">
                              <a:solidFill>
                                <a:srgbClr val="09405E"/>
                              </a:solidFill>
                              <a:latin typeface="Cambria Math" panose="02040503050406030204" pitchFamily="18" charset="0"/>
                            </a:rPr>
                          </m:ctrlPr>
                        </m:fPr>
                        <m:num>
                          <m:sSup>
                            <m:sSupPr>
                              <m:ctrlPr>
                                <a:rPr kumimoji="1" lang="en-US" altLang="zh-CN" sz="2800" i="1">
                                  <a:solidFill>
                                    <a:srgbClr val="09405E"/>
                                  </a:solidFill>
                                  <a:latin typeface="Cambria Math" panose="02040503050406030204" pitchFamily="18" charset="0"/>
                                </a:rPr>
                              </m:ctrlPr>
                            </m:sSupPr>
                            <m:e>
                              <m:r>
                                <a:rPr kumimoji="1" lang="en-US" altLang="zh-CN" sz="2800" i="1">
                                  <a:solidFill>
                                    <a:srgbClr val="09405E"/>
                                  </a:solidFill>
                                  <a:latin typeface="Cambria Math" charset="0"/>
                                </a:rPr>
                                <m:t>𝜕</m:t>
                              </m:r>
                            </m:e>
                            <m:sup>
                              <m:r>
                                <a:rPr kumimoji="1" lang="en-US" altLang="zh-CN" sz="2800" i="1">
                                  <a:solidFill>
                                    <a:srgbClr val="09405E"/>
                                  </a:solidFill>
                                  <a:latin typeface="Cambria Math" charset="0"/>
                                </a:rPr>
                                <m:t>2</m:t>
                              </m:r>
                            </m:sup>
                          </m:sSup>
                          <m:r>
                            <a:rPr lang="en-US" altLang="zh-CN" sz="2800" i="1">
                              <a:solidFill>
                                <a:srgbClr val="09405E"/>
                              </a:solidFill>
                              <a:latin typeface="Cambria Math" charset="0"/>
                              <a:ea typeface="Microsoft YaHei" charset="-122"/>
                              <a:cs typeface="Microsoft YaHei" charset="-122"/>
                            </a:rPr>
                            <m:t>𝐿</m:t>
                          </m:r>
                        </m:num>
                        <m:den>
                          <m:r>
                            <a:rPr kumimoji="1" lang="en-US" altLang="zh-CN" sz="2800" i="1">
                              <a:solidFill>
                                <a:srgbClr val="09405E"/>
                              </a:solidFill>
                              <a:latin typeface="Cambria Math" charset="0"/>
                            </a:rPr>
                            <m:t>𝜕</m:t>
                          </m:r>
                          <m:sSup>
                            <m:sSupPr>
                              <m:ctrlPr>
                                <a:rPr kumimoji="1" lang="en-US" altLang="zh-CN" sz="2800" i="1">
                                  <a:solidFill>
                                    <a:srgbClr val="09405E"/>
                                  </a:solidFill>
                                  <a:latin typeface="Cambria Math" panose="02040503050406030204" pitchFamily="18" charset="0"/>
                                  <a:ea typeface="Microsoft YaHei" charset="-122"/>
                                  <a:cs typeface="Microsoft YaHei" charset="-122"/>
                                </a:rPr>
                              </m:ctrlPr>
                            </m:sSupPr>
                            <m:e>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𝑓</m:t>
                                  </m:r>
                                </m:e>
                                <m:sub>
                                  <m:r>
                                    <a:rPr lang="en-US" altLang="zh-CN" sz="2800" b="0" i="1" dirty="0" smtClean="0">
                                      <a:solidFill>
                                        <a:srgbClr val="09405E"/>
                                      </a:solidFill>
                                      <a:latin typeface="Cambria Math" charset="0"/>
                                    </a:rPr>
                                    <m:t>𝑘</m:t>
                                  </m:r>
                                </m:sub>
                              </m:sSub>
                            </m:e>
                            <m:sup>
                              <m:r>
                                <a:rPr kumimoji="1" lang="en-US" altLang="zh-CN" sz="2800" i="1">
                                  <a:solidFill>
                                    <a:srgbClr val="09405E"/>
                                  </a:solidFill>
                                  <a:latin typeface="Cambria Math" charset="0"/>
                                  <a:ea typeface="Microsoft YaHei" charset="-122"/>
                                  <a:cs typeface="Microsoft YaHei" charset="-122"/>
                                </a:rPr>
                                <m:t>2</m:t>
                              </m:r>
                            </m:sup>
                          </m:sSup>
                        </m:den>
                      </m:f>
                      <m:r>
                        <a:rPr kumimoji="1" lang="en-US" altLang="zh-CN" sz="2800" i="1">
                          <a:solidFill>
                            <a:srgbClr val="09405E"/>
                          </a:solidFill>
                          <a:latin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𝑝</m:t>
                          </m:r>
                        </m:e>
                        <m:sub>
                          <m:r>
                            <a:rPr lang="en-US" altLang="zh-CN" sz="2800" b="0" i="1" dirty="0" smtClean="0">
                              <a:solidFill>
                                <a:srgbClr val="09405E"/>
                              </a:solidFill>
                              <a:latin typeface="Cambria Math" charset="0"/>
                            </a:rPr>
                            <m:t>𝑘</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d>
                        <m:dPr>
                          <m:ctrlPr>
                            <a:rPr lang="is-IS" altLang="zh-CN" sz="2800" b="1" i="1" dirty="0" smtClean="0">
                              <a:solidFill>
                                <a:srgbClr val="09405E"/>
                              </a:solidFill>
                              <a:latin typeface="Cambria Math" panose="02040503050406030204" pitchFamily="18" charset="0"/>
                            </a:rPr>
                          </m:ctrlPr>
                        </m:dPr>
                        <m:e>
                          <m:r>
                            <a:rPr lang="en-US" altLang="zh-CN" sz="2800" b="0" i="1" dirty="0" smtClean="0">
                              <a:solidFill>
                                <a:srgbClr val="09405E"/>
                              </a:solidFill>
                              <a:latin typeface="Cambria Math" charset="0"/>
                            </a:rPr>
                            <m:t>1</m:t>
                          </m:r>
                          <m:r>
                            <a:rPr lang="en-US" altLang="zh-CN" sz="2800" b="1" i="1" dirty="0" smtClean="0">
                              <a:solidFill>
                                <a:srgbClr val="09405E"/>
                              </a:solidFill>
                              <a:latin typeface="Cambria Math" charset="0"/>
                            </a:rPr>
                            <m:t>−</m:t>
                          </m:r>
                          <m:sSub>
                            <m:sSubPr>
                              <m:ctrlPr>
                                <a:rPr lang="en-US" altLang="zh-CN" sz="2800" i="1" dirty="0">
                                  <a:solidFill>
                                    <a:srgbClr val="09405E"/>
                                  </a:solidFill>
                                  <a:latin typeface="Cambria Math" panose="02040503050406030204" pitchFamily="18" charset="0"/>
                                </a:rPr>
                              </m:ctrlPr>
                            </m:sSubPr>
                            <m:e>
                              <m:r>
                                <a:rPr lang="en-US" altLang="zh-CN" sz="2800" i="1" dirty="0">
                                  <a:solidFill>
                                    <a:srgbClr val="09405E"/>
                                  </a:solidFill>
                                  <a:latin typeface="Cambria Math" charset="0"/>
                                </a:rPr>
                                <m:t>𝑝</m:t>
                              </m:r>
                            </m:e>
                            <m:sub>
                              <m:r>
                                <a:rPr lang="en-US" altLang="zh-CN" sz="2800" b="0" i="1" dirty="0" smtClean="0">
                                  <a:solidFill>
                                    <a:srgbClr val="09405E"/>
                                  </a:solidFill>
                                  <a:latin typeface="Cambria Math" charset="0"/>
                                </a:rPr>
                                <m:t>𝑘</m:t>
                              </m:r>
                            </m:sub>
                          </m:sSub>
                          <m:d>
                            <m:dPr>
                              <m:ctrlPr>
                                <a:rPr lang="zh-CN" altLang="zh-CN" sz="2800" i="1" dirty="0">
                                  <a:solidFill>
                                    <a:srgbClr val="09405E"/>
                                  </a:solidFill>
                                  <a:latin typeface="Cambria Math" panose="02040503050406030204" pitchFamily="18" charset="0"/>
                                </a:rPr>
                              </m:ctrlPr>
                            </m:dPr>
                            <m:e>
                              <m:r>
                                <a:rPr lang="en-US" altLang="zh-CN" sz="2800" b="1" i="1" dirty="0">
                                  <a:solidFill>
                                    <a:srgbClr val="09405E"/>
                                  </a:solidFill>
                                  <a:latin typeface="Cambria Math" charset="0"/>
                                </a:rPr>
                                <m:t>𝒙</m:t>
                              </m:r>
                            </m:e>
                          </m:d>
                        </m:e>
                      </m:d>
                    </m:oMath>
                  </m:oMathPara>
                </a14:m>
                <a:endParaRPr kumimoji="1" lang="zh-CN" altLang="en-US" sz="2800" dirty="0">
                  <a:solidFill>
                    <a:srgbClr val="09405E"/>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2401128" y="4766174"/>
                <a:ext cx="7238392" cy="1083823"/>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164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正则项</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Autofit/>
              </a:bodyPr>
              <a:lstStyle/>
              <a:p>
                <a:pPr>
                  <a:lnSpc>
                    <a:spcPct val="100000"/>
                  </a:lnSpc>
                  <a:buClr>
                    <a:schemeClr val="tx1"/>
                  </a:buClr>
                </a:pPr>
                <a:r>
                  <a:rPr kumimoji="1" lang="zh-CN" altLang="en-US" dirty="0"/>
                  <a:t>基学习器为决策树</a:t>
                </a:r>
                <a:r>
                  <a:rPr lang="zh-CN" altLang="en-US" dirty="0"/>
                  <a:t>：把树拆分成结构部分</a:t>
                </a:r>
                <a14:m>
                  <m:oMath xmlns:m="http://schemas.openxmlformats.org/officeDocument/2006/math">
                    <m:r>
                      <a:rPr lang="fr-FR" altLang="zh-CN" i="1" dirty="0" smtClean="0">
                        <a:latin typeface="Cambria Math" charset="0"/>
                      </a:rPr>
                      <m:t>𝑞</m:t>
                    </m:r>
                  </m:oMath>
                </a14:m>
                <a:r>
                  <a:rPr lang="zh-CN" altLang="en-US" dirty="0"/>
                  <a:t>和叶子分数部分</a:t>
                </a:r>
                <a14:m>
                  <m:oMath xmlns:m="http://schemas.openxmlformats.org/officeDocument/2006/math">
                    <m:r>
                      <a:rPr lang="en-US" altLang="zh-CN" i="1" dirty="0" smtClean="0">
                        <a:latin typeface="Cambria Math" charset="0"/>
                      </a:rPr>
                      <m:t>𝑤</m:t>
                    </m:r>
                  </m:oMath>
                </a14:m>
                <a:r>
                  <a:rPr lang="en-US" altLang="zh-CN" i="1" dirty="0"/>
                  <a:t> </a:t>
                </a:r>
              </a:p>
              <a:p>
                <a:pPr>
                  <a:lnSpc>
                    <a:spcPct val="100000"/>
                  </a:lnSpc>
                  <a:buClr>
                    <a:schemeClr val="tx1"/>
                  </a:buClr>
                </a:pPr>
                <a:r>
                  <a:rPr lang="zh-CN" altLang="en-US" dirty="0"/>
                  <a:t> </a:t>
                </a:r>
                <a14:m>
                  <m:oMath xmlns:m="http://schemas.openxmlformats.org/officeDocument/2006/math">
                    <m:r>
                      <a:rPr lang="en-US" altLang="zh-CN" i="1">
                        <a:latin typeface="Cambria Math" charset="0"/>
                      </a:rPr>
                      <m:t>𝜙</m:t>
                    </m:r>
                    <m:d>
                      <m:dPr>
                        <m:ctrlPr>
                          <a:rPr lang="mr-IN" altLang="zh-CN" i="1">
                            <a:latin typeface="Cambria Math" panose="02040503050406030204" pitchFamily="18" charset="0"/>
                          </a:rPr>
                        </m:ctrlPr>
                      </m:dPr>
                      <m:e>
                        <m:r>
                          <a:rPr lang="en-US" altLang="zh-CN" b="1" i="1">
                            <a:latin typeface="Cambria Math" charset="0"/>
                          </a:rPr>
                          <m:t>𝒙</m:t>
                        </m:r>
                      </m:e>
                    </m:d>
                    <m:r>
                      <a:rPr kumimoji="1" lang="en-US" altLang="zh-CN" i="1">
                        <a:latin typeface="Cambria Math" charset="0"/>
                      </a:rPr>
                      <m:t>=</m:t>
                    </m:r>
                    <m:sSub>
                      <m:sSubPr>
                        <m:ctrlPr>
                          <a:rPr kumimoji="1" lang="en-US" altLang="zh-CN" i="1">
                            <a:latin typeface="Cambria Math" panose="02040503050406030204" pitchFamily="18" charset="0"/>
                          </a:rPr>
                        </m:ctrlPr>
                      </m:sSubPr>
                      <m:e>
                        <m:r>
                          <a:rPr kumimoji="1" lang="en-US" altLang="zh-CN" i="1">
                            <a:latin typeface="Cambria Math" charset="0"/>
                          </a:rPr>
                          <m:t>𝑤</m:t>
                        </m:r>
                      </m:e>
                      <m:sub>
                        <m:r>
                          <a:rPr kumimoji="1" lang="en-US" altLang="zh-CN" i="1">
                            <a:latin typeface="Cambria Math" charset="0"/>
                          </a:rPr>
                          <m:t>𝑞</m:t>
                        </m:r>
                        <m:d>
                          <m:dPr>
                            <m:ctrlPr>
                              <a:rPr kumimoji="1" lang="mr-IN" altLang="zh-CN" i="1">
                                <a:latin typeface="Cambria Math" panose="02040503050406030204" pitchFamily="18" charset="0"/>
                              </a:rPr>
                            </m:ctrlPr>
                          </m:dPr>
                          <m:e>
                            <m:r>
                              <a:rPr lang="en-US" altLang="zh-CN" b="1" i="1">
                                <a:latin typeface="Cambria Math" charset="0"/>
                              </a:rPr>
                              <m:t>𝒙</m:t>
                            </m:r>
                          </m:e>
                        </m:d>
                      </m:sub>
                    </m:sSub>
                    <m:r>
                      <a:rPr kumimoji="1" lang="zh-CN" altLang="en-US" i="1">
                        <a:latin typeface="Cambria Math" charset="0"/>
                      </a:rPr>
                      <m:t>，</m:t>
                    </m:r>
                    <m:r>
                      <a:rPr kumimoji="1" lang="en-US" altLang="zh-CN" b="1">
                        <a:latin typeface="Cambria Math" charset="0"/>
                      </a:rPr>
                      <m:t>𝐰</m:t>
                    </m:r>
                    <m:r>
                      <a:rPr kumimoji="1" lang="en-US" altLang="zh-CN" i="1">
                        <a:latin typeface="Cambria Math" charset="0"/>
                      </a:rPr>
                      <m:t>∈</m:t>
                    </m:r>
                    <m:sSup>
                      <m:sSupPr>
                        <m:ctrlPr>
                          <a:rPr kumimoji="1" lang="en-US" altLang="zh-CN" i="1">
                            <a:latin typeface="Cambria Math" panose="02040503050406030204" pitchFamily="18" charset="0"/>
                          </a:rPr>
                        </m:ctrlPr>
                      </m:sSupPr>
                      <m:e>
                        <m:r>
                          <a:rPr kumimoji="1" lang="en-US" altLang="zh-CN" i="1">
                            <a:latin typeface="Cambria Math" charset="0"/>
                          </a:rPr>
                          <m:t>𝑅</m:t>
                        </m:r>
                      </m:e>
                      <m:sup>
                        <m:r>
                          <a:rPr kumimoji="1" lang="en-US" altLang="zh-CN" i="1">
                            <a:latin typeface="Cambria Math" charset="0"/>
                          </a:rPr>
                          <m:t>𝑇</m:t>
                        </m:r>
                      </m:sup>
                    </m:sSup>
                    <m:r>
                      <a:rPr kumimoji="1" lang="en-US" altLang="zh-CN">
                        <a:latin typeface="Cambria Math" charset="0"/>
                      </a:rPr>
                      <m:t>,</m:t>
                    </m:r>
                    <m:r>
                      <a:rPr kumimoji="1" lang="en-US" altLang="zh-CN" i="1">
                        <a:latin typeface="Cambria Math" charset="0"/>
                      </a:rPr>
                      <m:t>𝑞</m:t>
                    </m:r>
                    <m:r>
                      <a:rPr kumimoji="1" lang="en-US" altLang="zh-CN">
                        <a:latin typeface="Cambria Math" charset="0"/>
                      </a:rPr>
                      <m:t>: </m:t>
                    </m:r>
                    <m:sSup>
                      <m:sSupPr>
                        <m:ctrlPr>
                          <a:rPr kumimoji="1" lang="en-US" altLang="zh-CN" i="1">
                            <a:latin typeface="Cambria Math" panose="02040503050406030204" pitchFamily="18" charset="0"/>
                          </a:rPr>
                        </m:ctrlPr>
                      </m:sSupPr>
                      <m:e>
                        <m:r>
                          <a:rPr kumimoji="1" lang="en-US" altLang="zh-CN" i="1">
                            <a:latin typeface="Cambria Math" charset="0"/>
                          </a:rPr>
                          <m:t>𝑅</m:t>
                        </m:r>
                      </m:e>
                      <m:sup>
                        <m:r>
                          <a:rPr kumimoji="1" lang="en-US" altLang="zh-CN" i="1">
                            <a:latin typeface="Cambria Math" charset="0"/>
                          </a:rPr>
                          <m:t>𝐷</m:t>
                        </m:r>
                      </m:sup>
                    </m:sSup>
                    <m:r>
                      <a:rPr kumimoji="1" lang="is-IS" altLang="zh-CN" i="1">
                        <a:latin typeface="Cambria Math" charset="0"/>
                      </a:rPr>
                      <m:t>→</m:t>
                    </m:r>
                    <m:d>
                      <m:dPr>
                        <m:begChr m:val="{"/>
                        <m:endChr m:val="}"/>
                        <m:ctrlPr>
                          <a:rPr kumimoji="1" lang="is-IS" altLang="zh-CN" i="1">
                            <a:latin typeface="Cambria Math" panose="02040503050406030204" pitchFamily="18" charset="0"/>
                          </a:rPr>
                        </m:ctrlPr>
                      </m:dPr>
                      <m:e>
                        <m:r>
                          <a:rPr kumimoji="1" lang="en-US" altLang="zh-CN" i="1">
                            <a:latin typeface="Cambria Math" charset="0"/>
                          </a:rPr>
                          <m:t>1,…,</m:t>
                        </m:r>
                        <m:r>
                          <a:rPr kumimoji="1" lang="en-US" altLang="zh-CN" i="1">
                            <a:latin typeface="Cambria Math" charset="0"/>
                          </a:rPr>
                          <m:t>𝑇</m:t>
                        </m:r>
                      </m:e>
                    </m:d>
                  </m:oMath>
                </a14:m>
                <a:endParaRPr lang="en-US" altLang="zh-CN" dirty="0"/>
              </a:p>
              <a:p>
                <a:pPr lvl="1">
                  <a:lnSpc>
                    <a:spcPct val="100000"/>
                  </a:lnSpc>
                  <a:buClr>
                    <a:schemeClr val="tx1"/>
                  </a:buClr>
                  <a:buFont typeface="Arial" charset="0"/>
                  <a:buChar char="•"/>
                </a:pPr>
                <a:r>
                  <a:rPr lang="zh-CN" altLang="en-US" sz="2800" dirty="0"/>
                  <a:t>结构函数</a:t>
                </a:r>
                <a14:m>
                  <m:oMath xmlns:m="http://schemas.openxmlformats.org/officeDocument/2006/math">
                    <m:r>
                      <a:rPr lang="fr-FR" altLang="zh-CN" sz="2800" i="1" dirty="0" smtClean="0">
                        <a:latin typeface="Cambria Math" charset="0"/>
                      </a:rPr>
                      <m:t>𝑞</m:t>
                    </m:r>
                  </m:oMath>
                </a14:m>
                <a:r>
                  <a:rPr lang="zh-CN" altLang="en-US" sz="2800" i="1" dirty="0"/>
                  <a:t>：</a:t>
                </a:r>
                <a:r>
                  <a:rPr lang="zh-CN" altLang="en-US" sz="2800" dirty="0"/>
                  <a:t>把输入</a:t>
                </a:r>
                <a14:m>
                  <m:oMath xmlns:m="http://schemas.openxmlformats.org/officeDocument/2006/math">
                    <m:r>
                      <a:rPr lang="en-US" altLang="zh-CN" sz="2800" b="1" i="1">
                        <a:latin typeface="Cambria Math" charset="0"/>
                      </a:rPr>
                      <m:t>𝒙</m:t>
                    </m:r>
                  </m:oMath>
                </a14:m>
                <a:r>
                  <a:rPr lang="zh-CN" altLang="en-US" sz="2800" dirty="0"/>
                  <a:t>映射到叶子的索引号</a:t>
                </a:r>
                <a:endParaRPr lang="en-US" altLang="zh-CN" sz="2800" dirty="0"/>
              </a:p>
              <a:p>
                <a:pPr lvl="1">
                  <a:lnSpc>
                    <a:spcPct val="100000"/>
                  </a:lnSpc>
                  <a:buClr>
                    <a:schemeClr val="tx1"/>
                  </a:buClr>
                  <a:buFont typeface="Arial" charset="0"/>
                  <a:buChar char="•"/>
                </a:pPr>
                <a14:m>
                  <m:oMath xmlns:m="http://schemas.openxmlformats.org/officeDocument/2006/math">
                    <m:r>
                      <a:rPr lang="en-US" altLang="zh-CN" sz="2800" i="1" dirty="0">
                        <a:latin typeface="Cambria Math" charset="0"/>
                      </a:rPr>
                      <m:t>𝑤</m:t>
                    </m:r>
                    <m:r>
                      <a:rPr lang="en-US" altLang="zh-CN" sz="2800" i="1" dirty="0">
                        <a:latin typeface="Cambria Math" charset="0"/>
                      </a:rPr>
                      <m:t> </m:t>
                    </m:r>
                  </m:oMath>
                </a14:m>
                <a:r>
                  <a:rPr lang="zh-CN" altLang="en-US" sz="2800" i="1" dirty="0"/>
                  <a:t>：</a:t>
                </a:r>
                <a:r>
                  <a:rPr lang="zh-CN" altLang="en-US" sz="2800" dirty="0"/>
                  <a:t>给出每个索引号对应的叶子的分数</a:t>
                </a:r>
                <a:endParaRPr lang="en-US" altLang="zh-CN" sz="2800" dirty="0"/>
              </a:p>
              <a:p>
                <a:pPr lvl="1">
                  <a:lnSpc>
                    <a:spcPct val="100000"/>
                  </a:lnSpc>
                  <a:buClr>
                    <a:schemeClr val="tx1"/>
                  </a:buClr>
                  <a:buFont typeface="Arial" charset="0"/>
                  <a:buChar char="•"/>
                </a:pPr>
                <a14:m>
                  <m:oMath xmlns:m="http://schemas.openxmlformats.org/officeDocument/2006/math">
                    <m:r>
                      <a:rPr kumimoji="1" lang="en-US" altLang="zh-CN" sz="2800" i="1" dirty="0" smtClean="0">
                        <a:latin typeface="Cambria Math" charset="0"/>
                      </a:rPr>
                      <m:t>𝑇</m:t>
                    </m:r>
                  </m:oMath>
                </a14:m>
                <a:r>
                  <a:rPr kumimoji="1" lang="zh-CN" altLang="en-US" sz="2800" dirty="0"/>
                  <a:t>为树中叶子结点的数目，</a:t>
                </a:r>
                <a14:m>
                  <m:oMath xmlns:m="http://schemas.openxmlformats.org/officeDocument/2006/math">
                    <m:r>
                      <a:rPr kumimoji="1" lang="en-US" altLang="zh-CN" sz="2800" i="1" dirty="0" smtClean="0">
                        <a:latin typeface="Cambria Math" charset="0"/>
                      </a:rPr>
                      <m:t>𝐷</m:t>
                    </m:r>
                  </m:oMath>
                </a14:m>
                <a:r>
                  <a:rPr kumimoji="1" lang="zh-CN" altLang="en-US" sz="2800" dirty="0"/>
                  <a:t>为特征维数</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a:blip r:embed="rId2"/>
                <a:stretch>
                  <a:fillRect l="-943" t="-1211"/>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167865" y="3639968"/>
            <a:ext cx="4759766" cy="3141715"/>
          </a:xfrm>
          <a:prstGeom prst="rect">
            <a:avLst/>
          </a:prstGeom>
        </p:spPr>
      </p:pic>
      <p:pic>
        <p:nvPicPr>
          <p:cNvPr id="5" name="图片 4"/>
          <p:cNvPicPr>
            <a:picLocks noChangeAspect="1"/>
          </p:cNvPicPr>
          <p:nvPr/>
        </p:nvPicPr>
        <p:blipFill>
          <a:blip r:embed="rId4"/>
          <a:stretch>
            <a:fillRect/>
          </a:stretch>
        </p:blipFill>
        <p:spPr>
          <a:xfrm>
            <a:off x="6628994" y="3639968"/>
            <a:ext cx="2747662" cy="2482536"/>
          </a:xfrm>
          <a:prstGeom prst="rect">
            <a:avLst/>
          </a:prstGeom>
        </p:spPr>
      </p:pic>
    </p:spTree>
    <p:extLst>
      <p:ext uri="{BB962C8B-B14F-4D97-AF65-F5344CB8AC3E}">
        <p14:creationId xmlns:p14="http://schemas.microsoft.com/office/powerpoint/2010/main" val="196019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正则项</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pPr>
                  <a:lnSpc>
                    <a:spcPct val="100000"/>
                  </a:lnSpc>
                  <a:buClr>
                    <a:schemeClr val="tx1"/>
                  </a:buClr>
                </a:pPr>
                <a:r>
                  <a:rPr kumimoji="1" lang="zh-CN" altLang="en-US" dirty="0"/>
                  <a:t> 树的</a:t>
                </a:r>
                <a:r>
                  <a:rPr kumimoji="1" lang="zh-CN" altLang="en-US" dirty="0">
                    <a:solidFill>
                      <a:srgbClr val="C00000"/>
                    </a:solidFill>
                  </a:rPr>
                  <a:t>复杂度</a:t>
                </a:r>
                <a:r>
                  <a:rPr kumimoji="1" lang="zh-CN" altLang="en-US" dirty="0"/>
                  <a:t>定义为（</a:t>
                </a:r>
                <a:r>
                  <a:rPr lang="zh-CN" altLang="en-US" dirty="0"/>
                  <a:t>不是唯一的定义方式</a:t>
                </a:r>
                <a:r>
                  <a:rPr kumimoji="1" lang="zh-CN" altLang="en-US" dirty="0"/>
                  <a:t>）：</a:t>
                </a:r>
                <a:endParaRPr kumimoji="1" lang="en-US" altLang="zh-CN" dirty="0"/>
              </a:p>
              <a:p>
                <a:pPr lvl="1">
                  <a:lnSpc>
                    <a:spcPct val="100000"/>
                  </a:lnSpc>
                  <a:buClr>
                    <a:schemeClr val="tx1"/>
                  </a:buClr>
                  <a:buFont typeface="Arial" charset="0"/>
                  <a:buChar char="•"/>
                </a:pPr>
                <a:endParaRPr lang="en-US" altLang="zh-CN" dirty="0"/>
              </a:p>
              <a:p>
                <a:pPr lvl="1">
                  <a:lnSpc>
                    <a:spcPct val="100000"/>
                  </a:lnSpc>
                  <a:buClr>
                    <a:schemeClr val="tx1"/>
                  </a:buClr>
                  <a:buFont typeface="Arial" charset="0"/>
                  <a:buChar char="•"/>
                </a:pPr>
                <a:endParaRPr lang="en-US" altLang="zh-CN" dirty="0"/>
              </a:p>
              <a:p>
                <a:pPr lvl="1">
                  <a:lnSpc>
                    <a:spcPct val="100000"/>
                  </a:lnSpc>
                  <a:buClr>
                    <a:schemeClr val="tx1"/>
                  </a:buClr>
                  <a:buFont typeface="Arial" charset="0"/>
                  <a:buChar char="•"/>
                </a:pPr>
                <a:r>
                  <a:rPr lang="zh-CN" altLang="en-US" sz="2800" dirty="0"/>
                  <a:t>叶子节点的数目</a:t>
                </a:r>
                <a14:m>
                  <m:oMath xmlns:m="http://schemas.openxmlformats.org/officeDocument/2006/math">
                    <m:r>
                      <a:rPr kumimoji="1" lang="en-US" altLang="zh-CN" sz="2800" i="1">
                        <a:latin typeface="Cambria Math" charset="0"/>
                      </a:rPr>
                      <m:t>𝑇</m:t>
                    </m:r>
                  </m:oMath>
                </a14:m>
                <a:r>
                  <a:rPr lang="zh-CN" altLang="en-US" sz="2800" dirty="0"/>
                  <a:t>（</a:t>
                </a:r>
                <a:r>
                  <a:rPr lang="en-US" altLang="zh-CN" sz="2800" dirty="0"/>
                  <a:t>L1</a:t>
                </a:r>
                <a:r>
                  <a:rPr lang="zh-CN" altLang="en-US" sz="2800" dirty="0"/>
                  <a:t>正则）、叶子节点分数的平方（</a:t>
                </a:r>
                <a:r>
                  <a:rPr lang="en-US" altLang="zh-CN" sz="2800" dirty="0"/>
                  <a:t>L2</a:t>
                </a:r>
                <a:r>
                  <a:rPr lang="zh-CN" altLang="en-US" sz="2800" dirty="0"/>
                  <a:t>正则）</a:t>
                </a:r>
                <a:endParaRPr kumimoji="1"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a:blip r:embed="rId2"/>
                <a:stretch>
                  <a:fillRect l="-943" t="-1211" r="-236"/>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221161" y="3085686"/>
            <a:ext cx="8682586" cy="3615506"/>
          </a:xfrm>
          <a:prstGeom prst="rect">
            <a:avLst/>
          </a:prstGeom>
        </p:spPr>
      </p:pic>
      <p:sp>
        <p:nvSpPr>
          <p:cNvPr id="5" name="文本框 4"/>
          <p:cNvSpPr txBox="1"/>
          <p:nvPr/>
        </p:nvSpPr>
        <p:spPr>
          <a:xfrm>
            <a:off x="7958209" y="5327307"/>
            <a:ext cx="2060179" cy="523220"/>
          </a:xfrm>
          <a:prstGeom prst="rect">
            <a:avLst/>
          </a:prstGeom>
          <a:noFill/>
        </p:spPr>
        <p:txBody>
          <a:bodyPr wrap="none" rtlCol="0">
            <a:spAutoFit/>
          </a:bodyPr>
          <a:lstStyle/>
          <a:p>
            <a:r>
              <a:rPr kumimoji="1" lang="en-US" altLang="zh-CN" sz="2800" dirty="0"/>
              <a:t>2</a:t>
            </a:r>
            <a:r>
              <a:rPr kumimoji="1" lang="en-US" altLang="zh-CN" sz="2800" baseline="30000" dirty="0"/>
              <a:t>2</a:t>
            </a:r>
            <a:r>
              <a:rPr kumimoji="1" lang="en-US" altLang="zh-CN" sz="2800" dirty="0"/>
              <a:t>+0.1</a:t>
            </a:r>
            <a:r>
              <a:rPr kumimoji="1" lang="en-US" altLang="zh-CN" sz="2800" baseline="30000" dirty="0"/>
              <a:t>2</a:t>
            </a:r>
            <a:r>
              <a:rPr kumimoji="1" lang="en-US" altLang="zh-CN" sz="2800" dirty="0"/>
              <a:t>+(-1)</a:t>
            </a:r>
            <a:r>
              <a:rPr kumimoji="1" lang="en-US" altLang="zh-CN" sz="2800" baseline="30000" dirty="0"/>
              <a:t>2</a:t>
            </a:r>
            <a:endParaRPr kumimoji="1" lang="zh-CN" altLang="en-US" sz="2800" baseline="30000" dirty="0"/>
          </a:p>
        </p:txBody>
      </p:sp>
      <p:cxnSp>
        <p:nvCxnSpPr>
          <p:cNvPr id="7" name="直线箭头连接符 6"/>
          <p:cNvCxnSpPr/>
          <p:nvPr/>
        </p:nvCxnSpPr>
        <p:spPr>
          <a:xfrm flipV="1">
            <a:off x="8988298" y="5029030"/>
            <a:ext cx="0" cy="298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p:cNvSpPr/>
              <p:nvPr/>
            </p:nvSpPr>
            <p:spPr>
              <a:xfrm>
                <a:off x="1969486" y="1612098"/>
                <a:ext cx="4779322" cy="974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dirty="0" smtClean="0">
                          <a:solidFill>
                            <a:srgbClr val="09405E"/>
                          </a:solidFill>
                          <a:latin typeface="Cambria Math" charset="0"/>
                        </a:rPr>
                        <m:t>𝑅</m:t>
                      </m:r>
                      <m:d>
                        <m:dPr>
                          <m:ctrlPr>
                            <a:rPr kumimoji="1" lang="mr-IN" altLang="zh-CN" sz="2800" i="1">
                              <a:solidFill>
                                <a:srgbClr val="09405E"/>
                              </a:solidFill>
                              <a:latin typeface="Cambria Math" panose="02040503050406030204" pitchFamily="18" charset="0"/>
                            </a:rPr>
                          </m:ctrlPr>
                        </m:dPr>
                        <m:e>
                          <m:r>
                            <a:rPr lang="en-US" altLang="zh-CN" sz="2800" i="1">
                              <a:solidFill>
                                <a:srgbClr val="09405E"/>
                              </a:solidFill>
                              <a:latin typeface="Cambria Math" charset="0"/>
                            </a:rPr>
                            <m:t>𝜙</m:t>
                          </m:r>
                          <m:d>
                            <m:dPr>
                              <m:ctrlPr>
                                <a:rPr lang="mr-IN" altLang="zh-CN" sz="2800" i="1">
                                  <a:solidFill>
                                    <a:srgbClr val="09405E"/>
                                  </a:solidFill>
                                  <a:latin typeface="Cambria Math" panose="02040503050406030204" pitchFamily="18" charset="0"/>
                                </a:rPr>
                              </m:ctrlPr>
                            </m:dPr>
                            <m:e>
                              <m:r>
                                <a:rPr lang="en-US" altLang="zh-CN" sz="2800" b="1" i="1">
                                  <a:solidFill>
                                    <a:srgbClr val="09405E"/>
                                  </a:solidFill>
                                  <a:latin typeface="Cambria Math" charset="0"/>
                                </a:rPr>
                                <m:t>𝒙</m:t>
                              </m:r>
                            </m:e>
                          </m:d>
                        </m:e>
                      </m:d>
                      <m:r>
                        <a:rPr kumimoji="1" lang="en-US" altLang="zh-CN" sz="2800" i="1">
                          <a:solidFill>
                            <a:srgbClr val="09405E"/>
                          </a:solidFill>
                          <a:latin typeface="Cambria Math" charset="0"/>
                        </a:rPr>
                        <m:t>=</m:t>
                      </m:r>
                      <m:r>
                        <a:rPr kumimoji="1" lang="en-US" altLang="zh-CN" sz="2800" i="1">
                          <a:solidFill>
                            <a:srgbClr val="09405E"/>
                          </a:solidFill>
                          <a:latin typeface="Cambria Math" charset="0"/>
                          <a:cs typeface="Cambria Math" charset="0"/>
                        </a:rPr>
                        <m:t>𝛾</m:t>
                      </m:r>
                      <m:r>
                        <a:rPr kumimoji="1" lang="en-US" altLang="zh-CN" sz="2800" i="1">
                          <a:solidFill>
                            <a:srgbClr val="09405E"/>
                          </a:solidFill>
                          <a:latin typeface="Cambria Math" charset="0"/>
                          <a:cs typeface="Cambria Math" charset="0"/>
                        </a:rPr>
                        <m:t>𝑇</m:t>
                      </m:r>
                      <m:r>
                        <a:rPr kumimoji="1" lang="en-US" altLang="zh-CN" sz="2800" i="1">
                          <a:solidFill>
                            <a:srgbClr val="09405E"/>
                          </a:solidFill>
                          <a:latin typeface="Cambria Math" charset="0"/>
                          <a:cs typeface="Cambria Math" charset="0"/>
                        </a:rPr>
                        <m:t>+</m:t>
                      </m:r>
                      <m:f>
                        <m:fPr>
                          <m:ctrlPr>
                            <a:rPr kumimoji="1" lang="mr-IN" altLang="zh-CN" sz="2800" i="1">
                              <a:solidFill>
                                <a:srgbClr val="09405E"/>
                              </a:solidFill>
                              <a:latin typeface="Cambria Math" panose="02040503050406030204" pitchFamily="18" charset="0"/>
                              <a:cs typeface="Cambria Math" charset="0"/>
                            </a:rPr>
                          </m:ctrlPr>
                        </m:fPr>
                        <m:num>
                          <m:r>
                            <a:rPr kumimoji="1" lang="en-US" altLang="zh-CN" sz="2800" i="1">
                              <a:solidFill>
                                <a:srgbClr val="09405E"/>
                              </a:solidFill>
                              <a:latin typeface="Cambria Math" charset="0"/>
                              <a:cs typeface="Cambria Math" charset="0"/>
                            </a:rPr>
                            <m:t>1</m:t>
                          </m:r>
                        </m:num>
                        <m:den>
                          <m:r>
                            <a:rPr kumimoji="1" lang="en-US" altLang="zh-CN" sz="2800" i="1">
                              <a:solidFill>
                                <a:srgbClr val="09405E"/>
                              </a:solidFill>
                              <a:latin typeface="Cambria Math" charset="0"/>
                              <a:cs typeface="Cambria Math" charset="0"/>
                            </a:rPr>
                            <m:t>2</m:t>
                          </m:r>
                        </m:den>
                      </m:f>
                      <m:r>
                        <a:rPr kumimoji="1" lang="en-US" altLang="zh-CN" sz="2800" i="1">
                          <a:solidFill>
                            <a:srgbClr val="09405E"/>
                          </a:solidFill>
                          <a:latin typeface="Cambria Math" charset="0"/>
                          <a:cs typeface="Cambria Math" charset="0"/>
                        </a:rPr>
                        <m:t>𝜆</m:t>
                      </m:r>
                      <m:nary>
                        <m:naryPr>
                          <m:chr m:val="∑"/>
                          <m:limLoc m:val="subSup"/>
                          <m:ctrlPr>
                            <a:rPr kumimoji="1" lang="is-IS" altLang="zh-CN" sz="2800" i="1">
                              <a:solidFill>
                                <a:srgbClr val="09405E"/>
                              </a:solidFill>
                              <a:latin typeface="Cambria Math" panose="02040503050406030204" pitchFamily="18" charset="0"/>
                              <a:cs typeface="Cambria Math" charset="0"/>
                            </a:rPr>
                          </m:ctrlPr>
                        </m:naryPr>
                        <m:sub>
                          <m:r>
                            <m:rPr>
                              <m:brk m:alnAt="25"/>
                            </m:rPr>
                            <a:rPr kumimoji="1" lang="en-US" altLang="zh-CN" sz="2800" i="1">
                              <a:solidFill>
                                <a:srgbClr val="09405E"/>
                              </a:solidFill>
                              <a:latin typeface="Cambria Math" charset="0"/>
                              <a:cs typeface="Cambria Math" charset="0"/>
                            </a:rPr>
                            <m:t>𝑡</m:t>
                          </m:r>
                          <m:r>
                            <a:rPr kumimoji="1" lang="en-US" altLang="zh-CN" sz="2800" i="1">
                              <a:solidFill>
                                <a:srgbClr val="09405E"/>
                              </a:solidFill>
                              <a:latin typeface="Cambria Math" charset="0"/>
                              <a:cs typeface="Cambria Math" charset="0"/>
                            </a:rPr>
                            <m:t>=1</m:t>
                          </m:r>
                        </m:sub>
                        <m:sup>
                          <m:r>
                            <a:rPr kumimoji="1" lang="en-US" altLang="zh-CN" sz="2800" i="1">
                              <a:solidFill>
                                <a:srgbClr val="09405E"/>
                              </a:solidFill>
                              <a:latin typeface="Cambria Math" charset="0"/>
                              <a:cs typeface="Cambria Math" charset="0"/>
                            </a:rPr>
                            <m:t>𝑇</m:t>
                          </m:r>
                        </m:sup>
                        <m:e>
                          <m:sSubSup>
                            <m:sSubSupPr>
                              <m:ctrlPr>
                                <a:rPr kumimoji="1" lang="en-US" altLang="zh-CN" sz="2800" i="1">
                                  <a:solidFill>
                                    <a:srgbClr val="09405E"/>
                                  </a:solidFill>
                                  <a:latin typeface="Cambria Math" panose="02040503050406030204" pitchFamily="18" charset="0"/>
                                  <a:cs typeface="Cambria Math" charset="0"/>
                                </a:rPr>
                              </m:ctrlPr>
                            </m:sSubSupPr>
                            <m:e>
                              <m:r>
                                <a:rPr kumimoji="1" lang="en-US" altLang="zh-CN" sz="2800" i="1">
                                  <a:solidFill>
                                    <a:srgbClr val="09405E"/>
                                  </a:solidFill>
                                  <a:latin typeface="Cambria Math" charset="0"/>
                                  <a:cs typeface="Cambria Math" charset="0"/>
                                </a:rPr>
                                <m:t>𝑤</m:t>
                              </m:r>
                            </m:e>
                            <m:sub>
                              <m:r>
                                <a:rPr kumimoji="1" lang="en-US" altLang="zh-CN" sz="2800" i="1">
                                  <a:solidFill>
                                    <a:srgbClr val="09405E"/>
                                  </a:solidFill>
                                  <a:latin typeface="Cambria Math" charset="0"/>
                                  <a:cs typeface="Cambria Math" charset="0"/>
                                </a:rPr>
                                <m:t>𝑡</m:t>
                              </m:r>
                            </m:sub>
                            <m:sup>
                              <m:r>
                                <a:rPr kumimoji="1" lang="en-US" altLang="zh-CN" sz="2800" i="1">
                                  <a:solidFill>
                                    <a:srgbClr val="09405E"/>
                                  </a:solidFill>
                                  <a:latin typeface="Cambria Math" charset="0"/>
                                  <a:cs typeface="Cambria Math" charset="0"/>
                                </a:rPr>
                                <m:t>2</m:t>
                              </m:r>
                            </m:sup>
                          </m:sSubSup>
                        </m:e>
                      </m:nary>
                    </m:oMath>
                  </m:oMathPara>
                </a14:m>
                <a:endParaRPr lang="zh-CN" altLang="en-US" sz="40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969486" y="1612098"/>
                <a:ext cx="4779322" cy="974177"/>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4271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目标函数</a:t>
            </a:r>
          </a:p>
        </p:txBody>
      </p:sp>
      <mc:AlternateContent xmlns:mc="http://schemas.openxmlformats.org/markup-compatibility/2006" xmlns:a14="http://schemas.microsoft.com/office/drawing/2010/main">
        <mc:Choice Requires="a14">
          <p:sp>
            <p:nvSpPr>
              <p:cNvPr id="4" name="内容占位符 3"/>
              <p:cNvSpPr>
                <a:spLocks noGrp="1"/>
              </p:cNvSpPr>
              <p:nvPr>
                <p:ph sz="quarter" idx="10"/>
              </p:nvPr>
            </p:nvSpPr>
            <p:spPr>
              <a:xfrm>
                <a:off x="624287" y="1039630"/>
                <a:ext cx="10752465" cy="480131"/>
              </a:xfrm>
              <a:prstGeom prst="rect">
                <a:avLst/>
              </a:prstGeom>
            </p:spPr>
            <p:txBody>
              <a:bodyPr wrap="square">
                <a:spAutoFit/>
              </a:bodyPr>
              <a:lstStyle/>
              <a:p>
                <a:r>
                  <a:rPr kumimoji="1" lang="zh-CN" altLang="en-US" dirty="0">
                    <a:latin typeface="Cambria Math" charset="0"/>
                  </a:rPr>
                  <a:t>令</a:t>
                </a:r>
                <a:r>
                  <a:rPr lang="zh-CN" altLang="en-US" dirty="0"/>
                  <a:t>每个叶子</a:t>
                </a:r>
                <a14:m>
                  <m:oMath xmlns:m="http://schemas.openxmlformats.org/officeDocument/2006/math">
                    <m:r>
                      <a:rPr lang="en-US" altLang="zh-CN" i="1" dirty="0" smtClean="0">
                        <a:latin typeface="Cambria Math" panose="02040503050406030204" pitchFamily="18" charset="0"/>
                      </a:rPr>
                      <m:t>𝑡</m:t>
                    </m:r>
                  </m:oMath>
                </a14:m>
                <a:r>
                  <a:rPr lang="zh-CN" altLang="en-US" dirty="0"/>
                  <a:t>上的样本集合为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𝐼</m:t>
                        </m:r>
                      </m:e>
                      <m:sub>
                        <m:r>
                          <a:rPr lang="en-US" altLang="zh-CN" i="1">
                            <a:latin typeface="Cambria Math" charset="0"/>
                          </a:rPr>
                          <m:t>𝑡</m:t>
                        </m:r>
                      </m:sub>
                    </m:sSub>
                    <m:r>
                      <a:rPr lang="en-US" altLang="zh-CN" i="1">
                        <a:latin typeface="Cambria Math" charset="0"/>
                      </a:rPr>
                      <m:t>=</m:t>
                    </m:r>
                    <m:d>
                      <m:dPr>
                        <m:begChr m:val="{"/>
                        <m:endChr m:val="}"/>
                        <m:ctrlPr>
                          <a:rPr lang="en-US" altLang="zh-CN" i="1">
                            <a:latin typeface="Cambria Math" panose="02040503050406030204" pitchFamily="18" charset="0"/>
                          </a:rPr>
                        </m:ctrlPr>
                      </m:dPr>
                      <m:e>
                        <m:r>
                          <a:rPr lang="en-US" altLang="zh-CN" i="1">
                            <a:latin typeface="Cambria Math" charset="0"/>
                          </a:rPr>
                          <m:t>𝑖</m:t>
                        </m:r>
                        <m:r>
                          <a:rPr lang="en-US" altLang="zh-CN" i="1">
                            <a:solidFill>
                              <a:schemeClr val="tx1"/>
                            </a:solidFill>
                            <a:latin typeface="Cambria Math" charset="0"/>
                          </a:rPr>
                          <m:t>|</m:t>
                        </m:r>
                        <m:r>
                          <a:rPr kumimoji="1" lang="en-US" altLang="zh-CN" i="1">
                            <a:solidFill>
                              <a:schemeClr val="tx1"/>
                            </a:solidFill>
                            <a:latin typeface="Cambria Math" charset="0"/>
                          </a:rPr>
                          <m:t>𝑞</m:t>
                        </m:r>
                        <m:d>
                          <m:dPr>
                            <m:ctrlPr>
                              <a:rPr kumimoji="1" lang="mr-IN" altLang="zh-CN" i="1">
                                <a:solidFill>
                                  <a:schemeClr val="tx1"/>
                                </a:solidFill>
                                <a:latin typeface="Cambria Math" panose="02040503050406030204" pitchFamily="18" charset="0"/>
                              </a:rPr>
                            </m:ctrlPr>
                          </m:dPr>
                          <m:e>
                            <m:sSub>
                              <m:sSubPr>
                                <m:ctrlPr>
                                  <a:rPr kumimoji="1" lang="en-US" altLang="zh-CN" i="1">
                                    <a:solidFill>
                                      <a:schemeClr val="tx1"/>
                                    </a:solidFill>
                                    <a:latin typeface="Cambria Math" panose="02040503050406030204" pitchFamily="18" charset="0"/>
                                  </a:rPr>
                                </m:ctrlPr>
                              </m:sSubPr>
                              <m:e>
                                <m:r>
                                  <a:rPr kumimoji="1" lang="en-US" altLang="zh-CN" b="1" i="1">
                                    <a:solidFill>
                                      <a:schemeClr val="tx1"/>
                                    </a:solidFill>
                                    <a:latin typeface="Cambria Math" charset="0"/>
                                  </a:rPr>
                                  <m:t>𝒙</m:t>
                                </m:r>
                              </m:e>
                              <m:sub>
                                <m:r>
                                  <a:rPr kumimoji="1" lang="en-US" altLang="zh-CN" i="1">
                                    <a:solidFill>
                                      <a:schemeClr val="tx1"/>
                                    </a:solidFill>
                                    <a:latin typeface="Cambria Math" charset="0"/>
                                  </a:rPr>
                                  <m:t>𝑖</m:t>
                                </m:r>
                              </m:sub>
                            </m:sSub>
                          </m:e>
                        </m:d>
                        <m:r>
                          <a:rPr lang="en-US" altLang="zh-CN" i="1">
                            <a:latin typeface="Cambria Math" charset="0"/>
                          </a:rPr>
                          <m:t>=</m:t>
                        </m:r>
                        <m:r>
                          <a:rPr lang="en-US" altLang="zh-CN" i="1">
                            <a:latin typeface="Cambria Math" charset="0"/>
                          </a:rPr>
                          <m:t>𝑡</m:t>
                        </m:r>
                      </m:e>
                    </m:d>
                  </m:oMath>
                </a14:m>
                <a:endParaRPr lang="zh-CN" altLang="en-US" baseline="30000" dirty="0"/>
              </a:p>
            </p:txBody>
          </p:sp>
        </mc:Choice>
        <mc:Fallback xmlns="">
          <p:sp>
            <p:nvSpPr>
              <p:cNvPr id="4" name="内容占位符 3"/>
              <p:cNvSpPr>
                <a:spLocks noGrp="1" noRot="1" noChangeAspect="1" noMove="1" noResize="1" noEditPoints="1" noAdjustHandles="1" noChangeArrowheads="1" noChangeShapeType="1" noTextEdit="1"/>
              </p:cNvSpPr>
              <p:nvPr>
                <p:ph sz="quarter" idx="10"/>
              </p:nvPr>
            </p:nvSpPr>
            <p:spPr>
              <a:xfrm>
                <a:off x="624287" y="1039630"/>
                <a:ext cx="10752465" cy="480131"/>
              </a:xfrm>
              <a:prstGeom prst="rect">
                <a:avLst/>
              </a:prstGeom>
              <a:blipFill>
                <a:blip r:embed="rId2"/>
                <a:stretch>
                  <a:fillRect l="-943" t="-23684" b="-36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8128503" y="6302482"/>
                <a:ext cx="3451907" cy="461665"/>
              </a:xfrm>
              <a:prstGeom prst="rect">
                <a:avLst/>
              </a:prstGeom>
              <a:noFill/>
            </p:spPr>
            <p:txBody>
              <a:bodyPr wrap="none" rtlCol="0">
                <a:spAutoFit/>
              </a:bodyPr>
              <a:lstStyle/>
              <a:p>
                <a14:m>
                  <m:oMath xmlns:m="http://schemas.openxmlformats.org/officeDocument/2006/math">
                    <m:r>
                      <a:rPr kumimoji="1" lang="en-US" altLang="zh-CN" sz="2400" i="1" dirty="0" smtClean="0">
                        <a:latin typeface="Cambria Math" charset="0"/>
                        <a:ea typeface="Microsoft YaHei" charset="-122"/>
                        <a:cs typeface="Microsoft YaHei" charset="-122"/>
                      </a:rPr>
                      <m:t>𝑇</m:t>
                    </m:r>
                  </m:oMath>
                </a14:m>
                <a:r>
                  <a:rPr lang="zh-CN" altLang="en-US" sz="2400" dirty="0">
                    <a:solidFill>
                      <a:srgbClr val="09405E"/>
                    </a:solidFill>
                    <a:latin typeface="微软雅黑" panose="020B0503020204020204" pitchFamily="34" charset="-122"/>
                    <a:ea typeface="微软雅黑" panose="020B0503020204020204" pitchFamily="34" charset="-122"/>
                  </a:rPr>
                  <a:t>个独立的二次函数之和</a:t>
                </a:r>
              </a:p>
            </p:txBody>
          </p:sp>
        </mc:Choice>
        <mc:Fallback xmlns="">
          <p:sp>
            <p:nvSpPr>
              <p:cNvPr id="6" name="文本框 5"/>
              <p:cNvSpPr txBox="1">
                <a:spLocks noRot="1" noChangeAspect="1" noMove="1" noResize="1" noEditPoints="1" noAdjustHandles="1" noChangeArrowheads="1" noChangeShapeType="1" noTextEdit="1"/>
              </p:cNvSpPr>
              <p:nvPr/>
            </p:nvSpPr>
            <p:spPr>
              <a:xfrm>
                <a:off x="8128503" y="6302482"/>
                <a:ext cx="3451907" cy="461665"/>
              </a:xfrm>
              <a:prstGeom prst="rect">
                <a:avLst/>
              </a:prstGeom>
              <a:blipFill rotWithShape="0">
                <a:blip r:embed="rId3"/>
                <a:stretch>
                  <a:fillRect l="-353" t="-10526" r="-1764"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059878" y="1368595"/>
                <a:ext cx="5036122"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solidFill>
                            <a:schemeClr val="tx1"/>
                          </a:solidFill>
                          <a:latin typeface="Cambria Math" charset="0"/>
                        </a:rPr>
                        <m:t>𝐽</m:t>
                      </m:r>
                      <m:d>
                        <m:dPr>
                          <m:ctrlPr>
                            <a:rPr kumimoji="1" lang="mr-IN" altLang="zh-CN" sz="2800" i="1">
                              <a:solidFill>
                                <a:schemeClr val="tx1"/>
                              </a:solidFill>
                              <a:latin typeface="Cambria Math" panose="02040503050406030204" pitchFamily="18" charset="0"/>
                            </a:rPr>
                          </m:ctrlPr>
                        </m:dPr>
                        <m:e>
                          <m:r>
                            <a:rPr lang="en-US" altLang="zh-CN" sz="2800" i="1" smtClean="0">
                              <a:solidFill>
                                <a:schemeClr val="tx1"/>
                              </a:solidFill>
                              <a:latin typeface="Cambria Math" charset="0"/>
                            </a:rPr>
                            <m:t>𝑓</m:t>
                          </m:r>
                        </m:e>
                      </m:d>
                      <m:r>
                        <a:rPr kumimoji="1" lang="en-US" altLang="zh-CN" sz="2800" i="1">
                          <a:solidFill>
                            <a:schemeClr val="tx1"/>
                          </a:solidFill>
                          <a:latin typeface="Cambria Math" charset="0"/>
                        </a:rPr>
                        <m:t>=</m:t>
                      </m:r>
                      <m:nary>
                        <m:naryPr>
                          <m:chr m:val="∑"/>
                          <m:ctrlPr>
                            <a:rPr kumimoji="1" lang="is-IS" altLang="zh-CN" sz="2800" i="1">
                              <a:solidFill>
                                <a:schemeClr val="tx1"/>
                              </a:solidFill>
                              <a:latin typeface="Cambria Math" panose="02040503050406030204" pitchFamily="18" charset="0"/>
                            </a:rPr>
                          </m:ctrlPr>
                        </m:naryPr>
                        <m:sub>
                          <m:r>
                            <m:rPr>
                              <m:brk m:alnAt="23"/>
                            </m:rPr>
                            <a:rPr kumimoji="1" lang="en-US" altLang="zh-CN" sz="2800" i="1">
                              <a:solidFill>
                                <a:schemeClr val="tx1"/>
                              </a:solidFill>
                              <a:latin typeface="Cambria Math" charset="0"/>
                            </a:rPr>
                            <m:t>𝑖</m:t>
                          </m:r>
                          <m:r>
                            <a:rPr kumimoji="1" lang="en-US" altLang="zh-CN" sz="2800" i="1">
                              <a:solidFill>
                                <a:schemeClr val="tx1"/>
                              </a:solidFill>
                              <a:latin typeface="Cambria Math" charset="0"/>
                            </a:rPr>
                            <m:t>=1</m:t>
                          </m:r>
                        </m:sub>
                        <m:sup>
                          <m:r>
                            <a:rPr kumimoji="1" lang="en-US" altLang="zh-CN" sz="2800" i="1">
                              <a:solidFill>
                                <a:schemeClr val="tx1"/>
                              </a:solidFill>
                              <a:latin typeface="Cambria Math" charset="0"/>
                            </a:rPr>
                            <m:t>𝑁</m:t>
                          </m:r>
                        </m:sup>
                        <m:e>
                          <m:r>
                            <a:rPr kumimoji="1" lang="en-US" altLang="zh-CN" sz="2800" i="1">
                              <a:solidFill>
                                <a:srgbClr val="C00000"/>
                              </a:solidFill>
                              <a:latin typeface="Cambria Math" charset="0"/>
                            </a:rPr>
                            <m:t>𝐿</m:t>
                          </m:r>
                          <m:d>
                            <m:dPr>
                              <m:ctrlPr>
                                <a:rPr kumimoji="1" lang="mr-IN" altLang="zh-CN" sz="2800" i="1">
                                  <a:solidFill>
                                    <a:srgbClr val="C00000"/>
                                  </a:solidFill>
                                  <a:latin typeface="Cambria Math" panose="02040503050406030204" pitchFamily="18" charset="0"/>
                                </a:rPr>
                              </m:ctrlPr>
                            </m:dPr>
                            <m:e>
                              <m:r>
                                <a:rPr lang="en-US" altLang="zh-CN" sz="2800" i="1">
                                  <a:solidFill>
                                    <a:srgbClr val="C00000"/>
                                  </a:solidFill>
                                  <a:latin typeface="Cambria Math" charset="0"/>
                                </a:rPr>
                                <m:t>𝑓</m:t>
                              </m:r>
                              <m:d>
                                <m:dPr>
                                  <m:ctrlPr>
                                    <a:rPr lang="mr-IN" altLang="zh-CN" sz="2800" i="1">
                                      <a:solidFill>
                                        <a:srgbClr val="C00000"/>
                                      </a:solidFill>
                                      <a:latin typeface="Cambria Math" panose="02040503050406030204" pitchFamily="18" charset="0"/>
                                    </a:rPr>
                                  </m:ctrlPr>
                                </m:dPr>
                                <m:e>
                                  <m:sSub>
                                    <m:sSubPr>
                                      <m:ctrlPr>
                                        <a:rPr lang="en-US" altLang="zh-CN" sz="2800" i="1">
                                          <a:solidFill>
                                            <a:srgbClr val="C00000"/>
                                          </a:solidFill>
                                          <a:latin typeface="Cambria Math" panose="02040503050406030204" pitchFamily="18" charset="0"/>
                                        </a:rPr>
                                      </m:ctrlPr>
                                    </m:sSubPr>
                                    <m:e>
                                      <m:r>
                                        <a:rPr lang="en-US" altLang="zh-CN" sz="2800" b="1" i="1">
                                          <a:solidFill>
                                            <a:srgbClr val="C00000"/>
                                          </a:solidFill>
                                          <a:latin typeface="Cambria Math" charset="0"/>
                                        </a:rPr>
                                        <m:t>𝒙</m:t>
                                      </m:r>
                                    </m:e>
                                    <m:sub>
                                      <m:r>
                                        <a:rPr lang="en-US" altLang="zh-CN" sz="2800" i="1">
                                          <a:solidFill>
                                            <a:srgbClr val="C00000"/>
                                          </a:solidFill>
                                          <a:latin typeface="Cambria Math" charset="0"/>
                                        </a:rPr>
                                        <m:t>𝑖</m:t>
                                      </m:r>
                                    </m:sub>
                                  </m:sSub>
                                  <m:r>
                                    <a:rPr lang="en-US" altLang="zh-CN" sz="2800" b="1" i="1">
                                      <a:solidFill>
                                        <a:srgbClr val="C00000"/>
                                      </a:solidFill>
                                      <a:latin typeface="Cambria Math" charset="0"/>
                                    </a:rPr>
                                    <m:t>;</m:t>
                                  </m:r>
                                  <m:r>
                                    <a:rPr kumimoji="1" lang="zh-CN" altLang="en-US" sz="2800" i="1">
                                      <a:solidFill>
                                        <a:srgbClr val="C00000"/>
                                      </a:solidFill>
                                      <a:latin typeface="Cambria Math" charset="0"/>
                                    </a:rPr>
                                    <m:t>𝛉</m:t>
                                  </m:r>
                                </m:e>
                              </m:d>
                              <m:r>
                                <a:rPr kumimoji="1" lang="en-US" altLang="zh-CN" sz="2800" i="1">
                                  <a:solidFill>
                                    <a:srgbClr val="C00000"/>
                                  </a:solidFill>
                                  <a:latin typeface="Cambria Math" charset="0"/>
                                </a:rPr>
                                <m:t>,</m:t>
                              </m:r>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𝑦</m:t>
                                  </m:r>
                                </m:e>
                                <m:sub>
                                  <m:r>
                                    <a:rPr kumimoji="1" lang="en-US" altLang="zh-CN" sz="2800" i="1">
                                      <a:solidFill>
                                        <a:srgbClr val="C00000"/>
                                      </a:solidFill>
                                      <a:latin typeface="Cambria Math" charset="0"/>
                                    </a:rPr>
                                    <m:t>𝑖</m:t>
                                  </m:r>
                                </m:sub>
                              </m:sSub>
                            </m:e>
                          </m:d>
                        </m:e>
                      </m:nary>
                      <m:r>
                        <m:rPr>
                          <m:nor/>
                        </m:rPr>
                        <a:rPr kumimoji="1" lang="en-US" altLang="zh-CN" sz="2800" dirty="0">
                          <a:solidFill>
                            <a:schemeClr val="tx1"/>
                          </a:solidFill>
                        </a:rPr>
                        <m:t>+</m:t>
                      </m:r>
                      <m:r>
                        <a:rPr kumimoji="1" lang="en-US" altLang="zh-CN" sz="2800" b="0" i="1" dirty="0" smtClean="0">
                          <a:solidFill>
                            <a:schemeClr val="tx1"/>
                          </a:solidFill>
                          <a:latin typeface="Cambria Math" panose="02040503050406030204" pitchFamily="18" charset="0"/>
                        </a:rPr>
                        <m:t>𝑅</m:t>
                      </m:r>
                      <m:d>
                        <m:dPr>
                          <m:ctrlPr>
                            <a:rPr kumimoji="1" lang="mr-IN" altLang="zh-CN" sz="2800" i="1">
                              <a:solidFill>
                                <a:srgbClr val="0432FF"/>
                              </a:solidFill>
                              <a:latin typeface="Cambria Math" panose="02040503050406030204" pitchFamily="18" charset="0"/>
                            </a:rPr>
                          </m:ctrlPr>
                        </m:dPr>
                        <m:e>
                          <m:r>
                            <a:rPr kumimoji="1" lang="en-US" altLang="zh-CN" sz="2800" b="0" i="1" smtClean="0">
                              <a:solidFill>
                                <a:srgbClr val="0432FF"/>
                              </a:solidFill>
                              <a:latin typeface="Cambria Math" charset="0"/>
                            </a:rPr>
                            <m:t>𝑓</m:t>
                          </m:r>
                        </m:e>
                      </m:d>
                    </m:oMath>
                  </m:oMathPara>
                </a14:m>
                <a:endParaRPr kumimoji="1" lang="en-US" altLang="zh-CN" sz="2800" dirty="0">
                  <a:solidFill>
                    <a:schemeClr val="tx1"/>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1059878" y="1368595"/>
                <a:ext cx="5036122" cy="1303883"/>
              </a:xfrm>
              <a:prstGeom prst="rect">
                <a:avLst/>
              </a:prstGeom>
              <a:blipFill>
                <a:blip r:embed="rId4"/>
                <a:stretch>
                  <a:fillRect l="-1759" t="-101942" b="-1592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46125" y="2672478"/>
                <a:ext cx="10508791" cy="42134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zh-CN" altLang="en-US" sz="2800" i="1" smtClean="0">
                          <a:latin typeface="Cambria Math" charset="0"/>
                          <a:ea typeface="Cambria Math" charset="0"/>
                          <a:cs typeface="Cambria Math" charset="0"/>
                        </a:rPr>
                        <m:t>≅</m:t>
                      </m:r>
                      <m:nary>
                        <m:naryPr>
                          <m:chr m:val="∑"/>
                          <m:ctrlPr>
                            <a:rPr kumimoji="1" lang="is-IS" altLang="zh-CN" sz="2800" i="1">
                              <a:latin typeface="Cambria Math" panose="02040503050406030204" pitchFamily="18" charset="0"/>
                            </a:rPr>
                          </m:ctrlPr>
                        </m:naryPr>
                        <m:sub>
                          <m:r>
                            <m:rPr>
                              <m:brk m:alnAt="23"/>
                            </m:rPr>
                            <a:rPr kumimoji="1" lang="en-US" altLang="zh-CN" sz="2800" i="1">
                              <a:latin typeface="Cambria Math" charset="0"/>
                            </a:rPr>
                            <m:t>𝑖</m:t>
                          </m:r>
                          <m:r>
                            <a:rPr kumimoji="1" lang="en-US" altLang="zh-CN" sz="2800" i="1">
                              <a:latin typeface="Cambria Math" charset="0"/>
                            </a:rPr>
                            <m:t>=1</m:t>
                          </m:r>
                        </m:sub>
                        <m:sup>
                          <m:r>
                            <a:rPr kumimoji="1" lang="en-US" altLang="zh-CN" sz="2800" i="1">
                              <a:latin typeface="Cambria Math" charset="0"/>
                            </a:rPr>
                            <m:t>𝑁</m:t>
                          </m:r>
                        </m:sup>
                        <m:e>
                          <m:d>
                            <m:dPr>
                              <m:ctrlPr>
                                <a:rPr kumimoji="1" lang="mr-IN" altLang="zh-CN" sz="2800" i="1">
                                  <a:latin typeface="Cambria Math" panose="02040503050406030204" pitchFamily="18" charset="0"/>
                                </a:rPr>
                              </m:ctrlPr>
                            </m:dPr>
                            <m:e>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𝑔</m:t>
                                  </m:r>
                                </m:e>
                                <m:sub>
                                  <m:r>
                                    <a:rPr lang="en-US" altLang="zh-CN" sz="2800" i="1">
                                      <a:solidFill>
                                        <a:srgbClr val="C00000"/>
                                      </a:solidFill>
                                      <a:latin typeface="Cambria Math" charset="0"/>
                                    </a:rPr>
                                    <m:t>𝑚</m:t>
                                  </m:r>
                                  <m:r>
                                    <a:rPr lang="en-US" altLang="zh-CN" sz="2800" i="1">
                                      <a:solidFill>
                                        <a:srgbClr val="C00000"/>
                                      </a:solidFill>
                                      <a:latin typeface="Cambria Math" charset="0"/>
                                    </a:rPr>
                                    <m:t>,</m:t>
                                  </m:r>
                                  <m:r>
                                    <a:rPr lang="en-US" altLang="zh-CN" sz="2800" i="1">
                                      <a:solidFill>
                                        <a:srgbClr val="C00000"/>
                                      </a:solidFill>
                                      <a:latin typeface="Cambria Math" charset="0"/>
                                    </a:rPr>
                                    <m:t>𝑖</m:t>
                                  </m:r>
                                </m:sub>
                              </m:sSub>
                              <m:r>
                                <a:rPr lang="en-US" altLang="zh-CN" sz="2800" i="1">
                                  <a:solidFill>
                                    <a:srgbClr val="C00000"/>
                                  </a:solidFill>
                                  <a:latin typeface="Cambria Math" charset="0"/>
                                </a:rPr>
                                <m:t>𝜙</m:t>
                              </m:r>
                              <m:d>
                                <m:dPr>
                                  <m:ctrlPr>
                                    <a:rPr lang="mr-IN" altLang="zh-CN" sz="2800" i="1">
                                      <a:solidFill>
                                        <a:srgbClr val="C00000"/>
                                      </a:solidFill>
                                      <a:latin typeface="Cambria Math" panose="02040503050406030204" pitchFamily="18" charset="0"/>
                                    </a:rPr>
                                  </m:ctrlPr>
                                </m:dPr>
                                <m:e>
                                  <m:sSub>
                                    <m:sSubPr>
                                      <m:ctrlPr>
                                        <a:rPr kumimoji="1" lang="en-US" altLang="zh-CN" sz="2800" i="1">
                                          <a:solidFill>
                                            <a:srgbClr val="C00000"/>
                                          </a:solidFill>
                                          <a:latin typeface="Cambria Math" panose="02040503050406030204" pitchFamily="18" charset="0"/>
                                        </a:rPr>
                                      </m:ctrlPr>
                                    </m:sSubPr>
                                    <m:e>
                                      <m:r>
                                        <a:rPr kumimoji="1" lang="en-US" altLang="zh-CN" sz="2800" b="1" i="1">
                                          <a:solidFill>
                                            <a:srgbClr val="C00000"/>
                                          </a:solidFill>
                                          <a:latin typeface="Cambria Math" charset="0"/>
                                        </a:rPr>
                                        <m:t>𝒙</m:t>
                                      </m:r>
                                    </m:e>
                                    <m:sub>
                                      <m:r>
                                        <a:rPr kumimoji="1" lang="en-US" altLang="zh-CN" sz="2800" i="1">
                                          <a:solidFill>
                                            <a:srgbClr val="C00000"/>
                                          </a:solidFill>
                                          <a:latin typeface="Cambria Math" charset="0"/>
                                        </a:rPr>
                                        <m:t>𝑖</m:t>
                                      </m:r>
                                    </m:sub>
                                  </m:sSub>
                                </m:e>
                              </m:d>
                              <m:r>
                                <m:rPr>
                                  <m:nor/>
                                </m:rPr>
                                <a:rPr kumimoji="1" lang="en-US" altLang="zh-CN" sz="2800" dirty="0">
                                  <a:solidFill>
                                    <a:srgbClr val="C00000"/>
                                  </a:solidFill>
                                </a:rPr>
                                <m:t>+</m:t>
                              </m:r>
                              <m:f>
                                <m:fPr>
                                  <m:ctrlPr>
                                    <a:rPr kumimoji="1" lang="mr-IN" altLang="zh-CN" sz="2800" i="1">
                                      <a:solidFill>
                                        <a:srgbClr val="C00000"/>
                                      </a:solidFill>
                                      <a:latin typeface="Cambria Math" panose="02040503050406030204" pitchFamily="18" charset="0"/>
                                      <a:ea typeface="Cambria Math" charset="0"/>
                                      <a:cs typeface="Cambria Math" charset="0"/>
                                    </a:rPr>
                                  </m:ctrlPr>
                                </m:fPr>
                                <m:num>
                                  <m:r>
                                    <a:rPr kumimoji="1" lang="en-US" altLang="zh-CN" sz="2800" i="1">
                                      <a:solidFill>
                                        <a:srgbClr val="C00000"/>
                                      </a:solidFill>
                                      <a:latin typeface="Cambria Math" charset="0"/>
                                      <a:ea typeface="Cambria Math" charset="0"/>
                                      <a:cs typeface="Cambria Math" charset="0"/>
                                    </a:rPr>
                                    <m:t>1</m:t>
                                  </m:r>
                                </m:num>
                                <m:den>
                                  <m:r>
                                    <a:rPr kumimoji="1" lang="en-US" altLang="zh-CN" sz="2800" i="1">
                                      <a:solidFill>
                                        <a:srgbClr val="C00000"/>
                                      </a:solidFill>
                                      <a:latin typeface="Cambria Math" charset="0"/>
                                      <a:ea typeface="Cambria Math" charset="0"/>
                                      <a:cs typeface="Cambria Math" charset="0"/>
                                    </a:rPr>
                                    <m:t>2</m:t>
                                  </m:r>
                                </m:den>
                              </m:f>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h</m:t>
                                  </m:r>
                                </m:e>
                                <m:sub>
                                  <m:r>
                                    <a:rPr lang="en-US" altLang="zh-CN" sz="2800" i="1">
                                      <a:solidFill>
                                        <a:srgbClr val="C00000"/>
                                      </a:solidFill>
                                      <a:latin typeface="Cambria Math" charset="0"/>
                                    </a:rPr>
                                    <m:t>𝑚</m:t>
                                  </m:r>
                                  <m:r>
                                    <a:rPr lang="en-US" altLang="zh-CN" sz="2800" i="1">
                                      <a:solidFill>
                                        <a:srgbClr val="C00000"/>
                                      </a:solidFill>
                                      <a:latin typeface="Cambria Math" charset="0"/>
                                    </a:rPr>
                                    <m:t>,</m:t>
                                  </m:r>
                                  <m:r>
                                    <a:rPr lang="en-US" altLang="zh-CN" sz="2800" i="1">
                                      <a:solidFill>
                                        <a:srgbClr val="C00000"/>
                                      </a:solidFill>
                                      <a:latin typeface="Cambria Math" charset="0"/>
                                    </a:rPr>
                                    <m:t>𝑖</m:t>
                                  </m:r>
                                </m:sub>
                              </m:sSub>
                              <m:sSup>
                                <m:sSupPr>
                                  <m:ctrlPr>
                                    <a:rPr lang="en-US" altLang="zh-CN" sz="2800" i="1">
                                      <a:solidFill>
                                        <a:srgbClr val="C00000"/>
                                      </a:solidFill>
                                      <a:latin typeface="Cambria Math" panose="02040503050406030204" pitchFamily="18" charset="0"/>
                                    </a:rPr>
                                  </m:ctrlPr>
                                </m:sSupPr>
                                <m:e>
                                  <m:r>
                                    <a:rPr lang="en-US" altLang="zh-CN" sz="2800" i="1">
                                      <a:solidFill>
                                        <a:srgbClr val="C00000"/>
                                      </a:solidFill>
                                      <a:latin typeface="Cambria Math" charset="0"/>
                                    </a:rPr>
                                    <m:t>𝜙</m:t>
                                  </m:r>
                                  <m:d>
                                    <m:dPr>
                                      <m:ctrlPr>
                                        <a:rPr lang="mr-IN" altLang="zh-CN" sz="2800" i="1">
                                          <a:solidFill>
                                            <a:srgbClr val="C00000"/>
                                          </a:solidFill>
                                          <a:latin typeface="Cambria Math" panose="02040503050406030204" pitchFamily="18" charset="0"/>
                                        </a:rPr>
                                      </m:ctrlPr>
                                    </m:dPr>
                                    <m:e>
                                      <m:sSub>
                                        <m:sSubPr>
                                          <m:ctrlPr>
                                            <a:rPr kumimoji="1" lang="en-US" altLang="zh-CN" sz="2800" i="1">
                                              <a:solidFill>
                                                <a:srgbClr val="C00000"/>
                                              </a:solidFill>
                                              <a:latin typeface="Cambria Math" panose="02040503050406030204" pitchFamily="18" charset="0"/>
                                            </a:rPr>
                                          </m:ctrlPr>
                                        </m:sSubPr>
                                        <m:e>
                                          <m:r>
                                            <a:rPr kumimoji="1" lang="en-US" altLang="zh-CN" sz="2800" b="1" i="1">
                                              <a:solidFill>
                                                <a:srgbClr val="C00000"/>
                                              </a:solidFill>
                                              <a:latin typeface="Cambria Math" charset="0"/>
                                            </a:rPr>
                                            <m:t>𝒙</m:t>
                                          </m:r>
                                        </m:e>
                                        <m:sub>
                                          <m:r>
                                            <a:rPr kumimoji="1" lang="en-US" altLang="zh-CN" sz="2800" i="1">
                                              <a:solidFill>
                                                <a:srgbClr val="C00000"/>
                                              </a:solidFill>
                                              <a:latin typeface="Cambria Math" charset="0"/>
                                            </a:rPr>
                                            <m:t>𝑖</m:t>
                                          </m:r>
                                        </m:sub>
                                      </m:sSub>
                                    </m:e>
                                  </m:d>
                                </m:e>
                                <m:sup>
                                  <m:r>
                                    <a:rPr lang="en-US" altLang="zh-CN" sz="2800" i="1">
                                      <a:solidFill>
                                        <a:srgbClr val="C00000"/>
                                      </a:solidFill>
                                      <a:latin typeface="Cambria Math" charset="0"/>
                                    </a:rPr>
                                    <m:t>2</m:t>
                                  </m:r>
                                </m:sup>
                              </m:sSup>
                            </m:e>
                          </m:d>
                        </m:e>
                      </m:nary>
                      <m:r>
                        <a:rPr lang="en-US" altLang="zh-CN" sz="2800" i="1">
                          <a:solidFill>
                            <a:schemeClr val="tx1"/>
                          </a:solidFill>
                          <a:latin typeface="Cambria Math" charset="0"/>
                        </a:rPr>
                        <m:t>+</m:t>
                      </m:r>
                      <m:r>
                        <a:rPr kumimoji="1" lang="en-US" altLang="zh-CN" sz="2800" i="1">
                          <a:solidFill>
                            <a:srgbClr val="0432FF"/>
                          </a:solidFill>
                          <a:latin typeface="Cambria Math" charset="0"/>
                          <a:ea typeface="Cambria Math" charset="0"/>
                          <a:cs typeface="Cambria Math" charset="0"/>
                        </a:rPr>
                        <m:t>𝛾</m:t>
                      </m:r>
                      <m:r>
                        <a:rPr kumimoji="1" lang="en-US" altLang="zh-CN" sz="2800" i="1">
                          <a:solidFill>
                            <a:srgbClr val="0432FF"/>
                          </a:solidFill>
                          <a:latin typeface="Cambria Math" charset="0"/>
                          <a:ea typeface="Cambria Math" charset="0"/>
                          <a:cs typeface="Cambria Math" charset="0"/>
                        </a:rPr>
                        <m:t>𝑇</m:t>
                      </m:r>
                      <m:r>
                        <a:rPr kumimoji="1" lang="en-US" altLang="zh-CN" sz="2800" i="1">
                          <a:solidFill>
                            <a:srgbClr val="0432FF"/>
                          </a:solidFill>
                          <a:latin typeface="Cambria Math" charset="0"/>
                          <a:ea typeface="Cambria Math" charset="0"/>
                          <a:cs typeface="Cambria Math" charset="0"/>
                        </a:rPr>
                        <m:t>+</m:t>
                      </m:r>
                      <m:f>
                        <m:fPr>
                          <m:ctrlPr>
                            <a:rPr kumimoji="1" lang="mr-IN" altLang="zh-CN" sz="2800" i="1">
                              <a:solidFill>
                                <a:srgbClr val="0432FF"/>
                              </a:solidFill>
                              <a:latin typeface="Cambria Math" panose="02040503050406030204" pitchFamily="18" charset="0"/>
                              <a:ea typeface="Cambria Math" charset="0"/>
                              <a:cs typeface="Cambria Math" charset="0"/>
                            </a:rPr>
                          </m:ctrlPr>
                        </m:fPr>
                        <m:num>
                          <m:r>
                            <a:rPr kumimoji="1" lang="en-US" altLang="zh-CN" sz="2800" i="1">
                              <a:solidFill>
                                <a:srgbClr val="0432FF"/>
                              </a:solidFill>
                              <a:latin typeface="Cambria Math" charset="0"/>
                              <a:ea typeface="Cambria Math" charset="0"/>
                              <a:cs typeface="Cambria Math" charset="0"/>
                            </a:rPr>
                            <m:t>1</m:t>
                          </m:r>
                        </m:num>
                        <m:den>
                          <m:r>
                            <a:rPr kumimoji="1" lang="en-US" altLang="zh-CN" sz="2800" i="1">
                              <a:solidFill>
                                <a:srgbClr val="0432FF"/>
                              </a:solidFill>
                              <a:latin typeface="Cambria Math" charset="0"/>
                              <a:ea typeface="Cambria Math" charset="0"/>
                              <a:cs typeface="Cambria Math" charset="0"/>
                            </a:rPr>
                            <m:t>2</m:t>
                          </m:r>
                        </m:den>
                      </m:f>
                      <m:r>
                        <a:rPr kumimoji="1" lang="en-US" altLang="zh-CN" sz="2800" i="1">
                          <a:solidFill>
                            <a:srgbClr val="0432FF"/>
                          </a:solidFill>
                          <a:latin typeface="Cambria Math" charset="0"/>
                          <a:ea typeface="Cambria Math" charset="0"/>
                          <a:cs typeface="Cambria Math" charset="0"/>
                        </a:rPr>
                        <m:t>𝜆</m:t>
                      </m:r>
                      <m:nary>
                        <m:naryPr>
                          <m:chr m:val="∑"/>
                          <m:limLoc m:val="subSup"/>
                          <m:ctrlPr>
                            <a:rPr kumimoji="1" lang="is-IS" altLang="zh-CN" sz="2800" i="1">
                              <a:solidFill>
                                <a:srgbClr val="0432FF"/>
                              </a:solidFill>
                              <a:latin typeface="Cambria Math" panose="02040503050406030204" pitchFamily="18" charset="0"/>
                              <a:ea typeface="Cambria Math" charset="0"/>
                              <a:cs typeface="Cambria Math" charset="0"/>
                            </a:rPr>
                          </m:ctrlPr>
                        </m:naryPr>
                        <m:sub>
                          <m:r>
                            <m:rPr>
                              <m:brk m:alnAt="25"/>
                            </m:rPr>
                            <a:rPr kumimoji="1" lang="en-US" altLang="zh-CN" sz="2800" i="1">
                              <a:solidFill>
                                <a:srgbClr val="0432FF"/>
                              </a:solidFill>
                              <a:latin typeface="Cambria Math" charset="0"/>
                              <a:ea typeface="Cambria Math" charset="0"/>
                              <a:cs typeface="Cambria Math" charset="0"/>
                            </a:rPr>
                            <m:t>𝑡</m:t>
                          </m:r>
                          <m:r>
                            <a:rPr kumimoji="1" lang="en-US" altLang="zh-CN" sz="2800" i="1">
                              <a:solidFill>
                                <a:srgbClr val="0432FF"/>
                              </a:solidFill>
                              <a:latin typeface="Cambria Math" charset="0"/>
                              <a:ea typeface="Cambria Math" charset="0"/>
                              <a:cs typeface="Cambria Math" charset="0"/>
                            </a:rPr>
                            <m:t>=1</m:t>
                          </m:r>
                        </m:sub>
                        <m:sup>
                          <m:r>
                            <a:rPr kumimoji="1" lang="en-US" altLang="zh-CN" sz="2800" i="1">
                              <a:solidFill>
                                <a:srgbClr val="0432FF"/>
                              </a:solidFill>
                              <a:latin typeface="Cambria Math" charset="0"/>
                              <a:ea typeface="Cambria Math" charset="0"/>
                              <a:cs typeface="Cambria Math" charset="0"/>
                            </a:rPr>
                            <m:t>𝑇</m:t>
                          </m:r>
                        </m:sup>
                        <m:e>
                          <m:sSubSup>
                            <m:sSubSupPr>
                              <m:ctrlPr>
                                <a:rPr kumimoji="1" lang="en-US" altLang="zh-CN" sz="2800" i="1">
                                  <a:solidFill>
                                    <a:srgbClr val="0432FF"/>
                                  </a:solidFill>
                                  <a:latin typeface="Cambria Math" panose="02040503050406030204" pitchFamily="18" charset="0"/>
                                  <a:ea typeface="Cambria Math" charset="0"/>
                                  <a:cs typeface="Cambria Math" charset="0"/>
                                </a:rPr>
                              </m:ctrlPr>
                            </m:sSubSupPr>
                            <m:e>
                              <m:r>
                                <a:rPr kumimoji="1" lang="en-US" altLang="zh-CN" sz="2800" i="1">
                                  <a:solidFill>
                                    <a:srgbClr val="0432FF"/>
                                  </a:solidFill>
                                  <a:latin typeface="Cambria Math" charset="0"/>
                                  <a:ea typeface="Cambria Math" charset="0"/>
                                  <a:cs typeface="Cambria Math" charset="0"/>
                                </a:rPr>
                                <m:t>𝑤</m:t>
                              </m:r>
                            </m:e>
                            <m:sub>
                              <m:r>
                                <a:rPr kumimoji="1" lang="en-US" altLang="zh-CN" sz="2800" i="1">
                                  <a:solidFill>
                                    <a:srgbClr val="0432FF"/>
                                  </a:solidFill>
                                  <a:latin typeface="Cambria Math" charset="0"/>
                                  <a:ea typeface="Cambria Math" charset="0"/>
                                  <a:cs typeface="Cambria Math" charset="0"/>
                                </a:rPr>
                                <m:t>𝑡</m:t>
                              </m:r>
                            </m:sub>
                            <m:sup>
                              <m:r>
                                <a:rPr kumimoji="1" lang="en-US" altLang="zh-CN" sz="2800" i="1">
                                  <a:solidFill>
                                    <a:srgbClr val="0432FF"/>
                                  </a:solidFill>
                                  <a:latin typeface="Cambria Math" charset="0"/>
                                  <a:ea typeface="Cambria Math" charset="0"/>
                                  <a:cs typeface="Cambria Math" charset="0"/>
                                </a:rPr>
                                <m:t>2</m:t>
                              </m:r>
                            </m:sup>
                          </m:sSubSup>
                        </m:e>
                      </m:nary>
                    </m:oMath>
                  </m:oMathPara>
                </a14:m>
                <a:endParaRPr kumimoji="1" lang="en-US" altLang="zh-CN" sz="2800" dirty="0">
                  <a:solidFill>
                    <a:schemeClr val="tx1"/>
                  </a:solidFill>
                </a:endParaRPr>
              </a:p>
              <a:p>
                <a:r>
                  <a:rPr kumimoji="1" lang="is-IS" altLang="zh-CN" sz="2800" dirty="0"/>
                  <a:t>         </a:t>
                </a:r>
                <a14:m>
                  <m:oMath xmlns:m="http://schemas.openxmlformats.org/officeDocument/2006/math">
                    <m:r>
                      <a:rPr kumimoji="1" lang="zh-CN" altLang="en-US" sz="2800" b="0" i="0" smtClean="0">
                        <a:latin typeface="Cambria Math" charset="0"/>
                      </a:rPr>
                      <m:t>     </m:t>
                    </m:r>
                    <m:r>
                      <a:rPr kumimoji="1" lang="en-US" altLang="zh-CN" sz="2800">
                        <a:latin typeface="Cambria Math" charset="0"/>
                      </a:rPr>
                      <m:t>=</m:t>
                    </m:r>
                    <m:nary>
                      <m:naryPr>
                        <m:chr m:val="∑"/>
                        <m:ctrlPr>
                          <a:rPr kumimoji="1" lang="is-IS" altLang="zh-CN" sz="2800" i="1">
                            <a:latin typeface="Cambria Math" panose="02040503050406030204" pitchFamily="18" charset="0"/>
                          </a:rPr>
                        </m:ctrlPr>
                      </m:naryPr>
                      <m:sub>
                        <m:r>
                          <m:rPr>
                            <m:brk m:alnAt="23"/>
                          </m:rPr>
                          <a:rPr kumimoji="1" lang="en-US" altLang="zh-CN" sz="2800" i="1">
                            <a:latin typeface="Cambria Math" charset="0"/>
                          </a:rPr>
                          <m:t>𝑖</m:t>
                        </m:r>
                        <m:r>
                          <a:rPr kumimoji="1" lang="en-US" altLang="zh-CN" sz="2800" i="1">
                            <a:latin typeface="Cambria Math" charset="0"/>
                          </a:rPr>
                          <m:t>=1</m:t>
                        </m:r>
                      </m:sub>
                      <m:sup>
                        <m:r>
                          <a:rPr kumimoji="1" lang="en-US" altLang="zh-CN" sz="2800" i="1">
                            <a:latin typeface="Cambria Math" charset="0"/>
                          </a:rPr>
                          <m:t>𝑁</m:t>
                        </m:r>
                      </m:sup>
                      <m:e>
                        <m:d>
                          <m:dPr>
                            <m:ctrlPr>
                              <a:rPr kumimoji="1" lang="mr-IN" altLang="zh-CN" sz="2800" i="1">
                                <a:latin typeface="Cambria Math" panose="02040503050406030204" pitchFamily="18" charset="0"/>
                              </a:rPr>
                            </m:ctrlPr>
                          </m:dPr>
                          <m:e>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𝑔</m:t>
                                </m:r>
                              </m:e>
                              <m:sub>
                                <m:r>
                                  <a:rPr lang="en-US" altLang="zh-CN" sz="2800" i="1">
                                    <a:solidFill>
                                      <a:srgbClr val="C00000"/>
                                    </a:solidFill>
                                    <a:latin typeface="Cambria Math" charset="0"/>
                                  </a:rPr>
                                  <m:t>𝑚</m:t>
                                </m:r>
                                <m:r>
                                  <a:rPr lang="en-US" altLang="zh-CN" sz="2800" i="1">
                                    <a:solidFill>
                                      <a:srgbClr val="C00000"/>
                                    </a:solidFill>
                                    <a:latin typeface="Cambria Math" charset="0"/>
                                  </a:rPr>
                                  <m:t>,</m:t>
                                </m:r>
                                <m:r>
                                  <a:rPr lang="en-US" altLang="zh-CN" sz="2800" i="1">
                                    <a:solidFill>
                                      <a:srgbClr val="C00000"/>
                                    </a:solidFill>
                                    <a:latin typeface="Cambria Math" charset="0"/>
                                  </a:rPr>
                                  <m:t>𝑖</m:t>
                                </m:r>
                              </m:sub>
                            </m:sSub>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i="1">
                                    <a:solidFill>
                                      <a:srgbClr val="C00000"/>
                                    </a:solidFill>
                                    <a:latin typeface="Cambria Math" charset="0"/>
                                  </a:rPr>
                                  <m:t>𝑞</m:t>
                                </m:r>
                                <m:d>
                                  <m:dPr>
                                    <m:ctrlPr>
                                      <a:rPr kumimoji="1" lang="mr-IN" altLang="zh-CN" sz="2800" i="1">
                                        <a:solidFill>
                                          <a:srgbClr val="C00000"/>
                                        </a:solidFill>
                                        <a:latin typeface="Cambria Math" panose="02040503050406030204" pitchFamily="18" charset="0"/>
                                      </a:rPr>
                                    </m:ctrlPr>
                                  </m:dPr>
                                  <m:e>
                                    <m:sSub>
                                      <m:sSubPr>
                                        <m:ctrlPr>
                                          <a:rPr kumimoji="1" lang="en-US" altLang="zh-CN" sz="2800" i="1">
                                            <a:solidFill>
                                              <a:srgbClr val="C00000"/>
                                            </a:solidFill>
                                            <a:latin typeface="Cambria Math" panose="02040503050406030204" pitchFamily="18" charset="0"/>
                                          </a:rPr>
                                        </m:ctrlPr>
                                      </m:sSubPr>
                                      <m:e>
                                        <m:r>
                                          <a:rPr kumimoji="1" lang="en-US" altLang="zh-CN" sz="2800" b="1" i="1">
                                            <a:solidFill>
                                              <a:srgbClr val="C00000"/>
                                            </a:solidFill>
                                            <a:latin typeface="Cambria Math" charset="0"/>
                                          </a:rPr>
                                          <m:t>𝒙</m:t>
                                        </m:r>
                                      </m:e>
                                      <m:sub>
                                        <m:r>
                                          <a:rPr kumimoji="1" lang="en-US" altLang="zh-CN" sz="2800" i="1">
                                            <a:solidFill>
                                              <a:srgbClr val="C00000"/>
                                            </a:solidFill>
                                            <a:latin typeface="Cambria Math" charset="0"/>
                                          </a:rPr>
                                          <m:t>𝑖</m:t>
                                        </m:r>
                                      </m:sub>
                                    </m:sSub>
                                  </m:e>
                                </m:d>
                              </m:sub>
                            </m:sSub>
                            <m:r>
                              <m:rPr>
                                <m:nor/>
                              </m:rPr>
                              <a:rPr kumimoji="1" lang="en-US" altLang="zh-CN" sz="2800" dirty="0">
                                <a:solidFill>
                                  <a:srgbClr val="C00000"/>
                                </a:solidFill>
                              </a:rPr>
                              <m:t>+</m:t>
                            </m:r>
                            <m:f>
                              <m:fPr>
                                <m:ctrlPr>
                                  <a:rPr kumimoji="1" lang="mr-IN" altLang="zh-CN" sz="2800" i="1">
                                    <a:solidFill>
                                      <a:srgbClr val="C00000"/>
                                    </a:solidFill>
                                    <a:latin typeface="Cambria Math" panose="02040503050406030204" pitchFamily="18" charset="0"/>
                                    <a:ea typeface="Cambria Math" charset="0"/>
                                    <a:cs typeface="Cambria Math" charset="0"/>
                                  </a:rPr>
                                </m:ctrlPr>
                              </m:fPr>
                              <m:num>
                                <m:r>
                                  <a:rPr kumimoji="1" lang="en-US" altLang="zh-CN" sz="2800" i="1">
                                    <a:solidFill>
                                      <a:srgbClr val="C00000"/>
                                    </a:solidFill>
                                    <a:latin typeface="Cambria Math" charset="0"/>
                                    <a:ea typeface="Cambria Math" charset="0"/>
                                    <a:cs typeface="Cambria Math" charset="0"/>
                                  </a:rPr>
                                  <m:t>1</m:t>
                                </m:r>
                              </m:num>
                              <m:den>
                                <m:r>
                                  <a:rPr kumimoji="1" lang="en-US" altLang="zh-CN" sz="2800" i="1">
                                    <a:solidFill>
                                      <a:srgbClr val="C00000"/>
                                    </a:solidFill>
                                    <a:latin typeface="Cambria Math" charset="0"/>
                                    <a:ea typeface="Cambria Math" charset="0"/>
                                    <a:cs typeface="Cambria Math" charset="0"/>
                                  </a:rPr>
                                  <m:t>2</m:t>
                                </m:r>
                              </m:den>
                            </m:f>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h</m:t>
                                </m:r>
                              </m:e>
                              <m:sub>
                                <m:r>
                                  <a:rPr lang="en-US" altLang="zh-CN" sz="2800" i="1">
                                    <a:solidFill>
                                      <a:srgbClr val="C00000"/>
                                    </a:solidFill>
                                    <a:latin typeface="Cambria Math" charset="0"/>
                                  </a:rPr>
                                  <m:t>𝑚</m:t>
                                </m:r>
                                <m:r>
                                  <a:rPr lang="en-US" altLang="zh-CN" sz="2800" i="1">
                                    <a:solidFill>
                                      <a:srgbClr val="C00000"/>
                                    </a:solidFill>
                                    <a:latin typeface="Cambria Math" charset="0"/>
                                  </a:rPr>
                                  <m:t>,</m:t>
                                </m:r>
                                <m:r>
                                  <a:rPr lang="en-US" altLang="zh-CN" sz="2800" i="1">
                                    <a:solidFill>
                                      <a:srgbClr val="C00000"/>
                                    </a:solidFill>
                                    <a:latin typeface="Cambria Math" charset="0"/>
                                  </a:rPr>
                                  <m:t>𝑖</m:t>
                                </m:r>
                              </m:sub>
                            </m:sSub>
                            <m:sSup>
                              <m:sSupPr>
                                <m:ctrlPr>
                                  <a:rPr lang="en-US" altLang="zh-CN" sz="2800" i="1">
                                    <a:solidFill>
                                      <a:srgbClr val="C00000"/>
                                    </a:solidFill>
                                    <a:latin typeface="Cambria Math" panose="02040503050406030204" pitchFamily="18" charset="0"/>
                                  </a:rPr>
                                </m:ctrlPr>
                              </m:sSupPr>
                              <m:e>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𝑤</m:t>
                                    </m:r>
                                  </m:e>
                                  <m:sub>
                                    <m:r>
                                      <a:rPr kumimoji="1" lang="en-US" altLang="zh-CN" sz="2800" i="1">
                                        <a:solidFill>
                                          <a:srgbClr val="C00000"/>
                                        </a:solidFill>
                                        <a:latin typeface="Cambria Math" charset="0"/>
                                      </a:rPr>
                                      <m:t>𝑞</m:t>
                                    </m:r>
                                    <m:d>
                                      <m:dPr>
                                        <m:ctrlPr>
                                          <a:rPr kumimoji="1" lang="mr-IN" altLang="zh-CN" sz="2800" i="1">
                                            <a:solidFill>
                                              <a:srgbClr val="C00000"/>
                                            </a:solidFill>
                                            <a:latin typeface="Cambria Math" panose="02040503050406030204" pitchFamily="18" charset="0"/>
                                          </a:rPr>
                                        </m:ctrlPr>
                                      </m:dPr>
                                      <m:e>
                                        <m:sSub>
                                          <m:sSubPr>
                                            <m:ctrlPr>
                                              <a:rPr kumimoji="1" lang="en-US" altLang="zh-CN" sz="2800" i="1">
                                                <a:solidFill>
                                                  <a:srgbClr val="C00000"/>
                                                </a:solidFill>
                                                <a:latin typeface="Cambria Math" panose="02040503050406030204" pitchFamily="18" charset="0"/>
                                              </a:rPr>
                                            </m:ctrlPr>
                                          </m:sSubPr>
                                          <m:e>
                                            <m:r>
                                              <a:rPr kumimoji="1" lang="en-US" altLang="zh-CN" sz="2800" b="1" i="1">
                                                <a:solidFill>
                                                  <a:srgbClr val="C00000"/>
                                                </a:solidFill>
                                                <a:latin typeface="Cambria Math" charset="0"/>
                                              </a:rPr>
                                              <m:t>𝒙</m:t>
                                            </m:r>
                                          </m:e>
                                          <m:sub>
                                            <m:r>
                                              <a:rPr kumimoji="1" lang="en-US" altLang="zh-CN" sz="2800" i="1">
                                                <a:solidFill>
                                                  <a:srgbClr val="C00000"/>
                                                </a:solidFill>
                                                <a:latin typeface="Cambria Math" charset="0"/>
                                              </a:rPr>
                                              <m:t>𝑖</m:t>
                                            </m:r>
                                          </m:sub>
                                        </m:sSub>
                                      </m:e>
                                    </m:d>
                                  </m:sub>
                                </m:sSub>
                              </m:e>
                              <m:sup>
                                <m:r>
                                  <a:rPr lang="en-US" altLang="zh-CN" sz="2800" i="1">
                                    <a:solidFill>
                                      <a:srgbClr val="C00000"/>
                                    </a:solidFill>
                                    <a:latin typeface="Cambria Math" charset="0"/>
                                  </a:rPr>
                                  <m:t>2</m:t>
                                </m:r>
                              </m:sup>
                            </m:sSup>
                          </m:e>
                        </m:d>
                      </m:e>
                    </m:nary>
                    <m:r>
                      <a:rPr lang="en-US" altLang="zh-CN" sz="2800" i="1">
                        <a:solidFill>
                          <a:schemeClr val="tx1"/>
                        </a:solidFill>
                        <a:latin typeface="Cambria Math" charset="0"/>
                      </a:rPr>
                      <m:t>+</m:t>
                    </m:r>
                    <m:r>
                      <a:rPr kumimoji="1" lang="en-US" altLang="zh-CN" sz="2800" i="1">
                        <a:solidFill>
                          <a:srgbClr val="0432FF"/>
                        </a:solidFill>
                        <a:latin typeface="Cambria Math" charset="0"/>
                        <a:ea typeface="Cambria Math" charset="0"/>
                        <a:cs typeface="Cambria Math" charset="0"/>
                      </a:rPr>
                      <m:t>𝛾</m:t>
                    </m:r>
                    <m:r>
                      <a:rPr kumimoji="1" lang="en-US" altLang="zh-CN" sz="2800" i="1">
                        <a:solidFill>
                          <a:srgbClr val="0432FF"/>
                        </a:solidFill>
                        <a:latin typeface="Cambria Math" charset="0"/>
                        <a:ea typeface="Cambria Math" charset="0"/>
                        <a:cs typeface="Cambria Math" charset="0"/>
                      </a:rPr>
                      <m:t>𝑇</m:t>
                    </m:r>
                    <m:r>
                      <a:rPr kumimoji="1" lang="en-US" altLang="zh-CN" sz="2800" i="1">
                        <a:solidFill>
                          <a:srgbClr val="0432FF"/>
                        </a:solidFill>
                        <a:latin typeface="Cambria Math" charset="0"/>
                        <a:ea typeface="Cambria Math" charset="0"/>
                        <a:cs typeface="Cambria Math" charset="0"/>
                      </a:rPr>
                      <m:t>+</m:t>
                    </m:r>
                    <m:f>
                      <m:fPr>
                        <m:ctrlPr>
                          <a:rPr kumimoji="1" lang="mr-IN" altLang="zh-CN" sz="2800" i="1">
                            <a:solidFill>
                              <a:srgbClr val="0432FF"/>
                            </a:solidFill>
                            <a:latin typeface="Cambria Math" panose="02040503050406030204" pitchFamily="18" charset="0"/>
                            <a:ea typeface="Cambria Math" charset="0"/>
                            <a:cs typeface="Cambria Math" charset="0"/>
                          </a:rPr>
                        </m:ctrlPr>
                      </m:fPr>
                      <m:num>
                        <m:r>
                          <a:rPr kumimoji="1" lang="en-US" altLang="zh-CN" sz="2800" i="1">
                            <a:solidFill>
                              <a:srgbClr val="0432FF"/>
                            </a:solidFill>
                            <a:latin typeface="Cambria Math" charset="0"/>
                            <a:ea typeface="Cambria Math" charset="0"/>
                            <a:cs typeface="Cambria Math" charset="0"/>
                          </a:rPr>
                          <m:t>1</m:t>
                        </m:r>
                      </m:num>
                      <m:den>
                        <m:r>
                          <a:rPr kumimoji="1" lang="en-US" altLang="zh-CN" sz="2800" i="1">
                            <a:solidFill>
                              <a:srgbClr val="0432FF"/>
                            </a:solidFill>
                            <a:latin typeface="Cambria Math" charset="0"/>
                            <a:ea typeface="Cambria Math" charset="0"/>
                            <a:cs typeface="Cambria Math" charset="0"/>
                          </a:rPr>
                          <m:t>2</m:t>
                        </m:r>
                      </m:den>
                    </m:f>
                    <m:r>
                      <a:rPr kumimoji="1" lang="en-US" altLang="zh-CN" sz="2800" i="1">
                        <a:solidFill>
                          <a:srgbClr val="0432FF"/>
                        </a:solidFill>
                        <a:latin typeface="Cambria Math" charset="0"/>
                        <a:ea typeface="Cambria Math" charset="0"/>
                        <a:cs typeface="Cambria Math" charset="0"/>
                      </a:rPr>
                      <m:t>𝜆</m:t>
                    </m:r>
                    <m:nary>
                      <m:naryPr>
                        <m:chr m:val="∑"/>
                        <m:limLoc m:val="subSup"/>
                        <m:ctrlPr>
                          <a:rPr kumimoji="1" lang="is-IS" altLang="zh-CN" sz="2800" i="1">
                            <a:solidFill>
                              <a:srgbClr val="0432FF"/>
                            </a:solidFill>
                            <a:latin typeface="Cambria Math" panose="02040503050406030204" pitchFamily="18" charset="0"/>
                            <a:ea typeface="Cambria Math" charset="0"/>
                            <a:cs typeface="Cambria Math" charset="0"/>
                          </a:rPr>
                        </m:ctrlPr>
                      </m:naryPr>
                      <m:sub>
                        <m:r>
                          <m:rPr>
                            <m:brk m:alnAt="25"/>
                          </m:rPr>
                          <a:rPr kumimoji="1" lang="en-US" altLang="zh-CN" sz="2800" i="1">
                            <a:solidFill>
                              <a:srgbClr val="0432FF"/>
                            </a:solidFill>
                            <a:latin typeface="Cambria Math" charset="0"/>
                            <a:ea typeface="Cambria Math" charset="0"/>
                            <a:cs typeface="Cambria Math" charset="0"/>
                          </a:rPr>
                          <m:t>𝑡</m:t>
                        </m:r>
                        <m:r>
                          <a:rPr kumimoji="1" lang="en-US" altLang="zh-CN" sz="2800" i="1">
                            <a:solidFill>
                              <a:srgbClr val="0432FF"/>
                            </a:solidFill>
                            <a:latin typeface="Cambria Math" charset="0"/>
                            <a:ea typeface="Cambria Math" charset="0"/>
                            <a:cs typeface="Cambria Math" charset="0"/>
                          </a:rPr>
                          <m:t>=1</m:t>
                        </m:r>
                      </m:sub>
                      <m:sup>
                        <m:r>
                          <a:rPr kumimoji="1" lang="en-US" altLang="zh-CN" sz="2800" i="1">
                            <a:solidFill>
                              <a:srgbClr val="0432FF"/>
                            </a:solidFill>
                            <a:latin typeface="Cambria Math" charset="0"/>
                            <a:ea typeface="Cambria Math" charset="0"/>
                            <a:cs typeface="Cambria Math" charset="0"/>
                          </a:rPr>
                          <m:t>𝑇</m:t>
                        </m:r>
                      </m:sup>
                      <m:e>
                        <m:sSubSup>
                          <m:sSubSupPr>
                            <m:ctrlPr>
                              <a:rPr kumimoji="1" lang="en-US" altLang="zh-CN" sz="2800" i="1">
                                <a:solidFill>
                                  <a:srgbClr val="0432FF"/>
                                </a:solidFill>
                                <a:latin typeface="Cambria Math" panose="02040503050406030204" pitchFamily="18" charset="0"/>
                                <a:ea typeface="Cambria Math" charset="0"/>
                                <a:cs typeface="Cambria Math" charset="0"/>
                              </a:rPr>
                            </m:ctrlPr>
                          </m:sSubSupPr>
                          <m:e>
                            <m:r>
                              <a:rPr kumimoji="1" lang="en-US" altLang="zh-CN" sz="2800" i="1">
                                <a:solidFill>
                                  <a:srgbClr val="0432FF"/>
                                </a:solidFill>
                                <a:latin typeface="Cambria Math" charset="0"/>
                                <a:ea typeface="Cambria Math" charset="0"/>
                                <a:cs typeface="Cambria Math" charset="0"/>
                              </a:rPr>
                              <m:t>𝑤</m:t>
                            </m:r>
                          </m:e>
                          <m:sub>
                            <m:r>
                              <a:rPr kumimoji="1" lang="en-US" altLang="zh-CN" sz="2800" i="1">
                                <a:solidFill>
                                  <a:srgbClr val="0432FF"/>
                                </a:solidFill>
                                <a:latin typeface="Cambria Math" charset="0"/>
                                <a:ea typeface="Cambria Math" charset="0"/>
                                <a:cs typeface="Cambria Math" charset="0"/>
                              </a:rPr>
                              <m:t>𝑡</m:t>
                            </m:r>
                          </m:sub>
                          <m:sup>
                            <m:r>
                              <a:rPr kumimoji="1" lang="en-US" altLang="zh-CN" sz="2800" i="1">
                                <a:solidFill>
                                  <a:srgbClr val="0432FF"/>
                                </a:solidFill>
                                <a:latin typeface="Cambria Math" charset="0"/>
                                <a:ea typeface="Cambria Math" charset="0"/>
                                <a:cs typeface="Cambria Math" charset="0"/>
                              </a:rPr>
                              <m:t>2</m:t>
                            </m:r>
                          </m:sup>
                        </m:sSubSup>
                      </m:e>
                    </m:nary>
                  </m:oMath>
                </a14:m>
                <a:endParaRPr kumimoji="1" lang="en-US" altLang="zh-CN" sz="2800" dirty="0">
                  <a:solidFill>
                    <a:schemeClr val="tx1"/>
                  </a:solidFill>
                </a:endParaRPr>
              </a:p>
              <a:p>
                <a:r>
                  <a:rPr kumimoji="1" lang="en-US" altLang="zh-CN" sz="2800" dirty="0"/>
                  <a:t>         </a:t>
                </a:r>
                <a14:m>
                  <m:oMath xmlns:m="http://schemas.openxmlformats.org/officeDocument/2006/math">
                    <m:r>
                      <a:rPr kumimoji="1" lang="zh-CN" altLang="en-US" sz="2800" b="0" i="0" smtClean="0">
                        <a:latin typeface="Cambria Math" charset="0"/>
                      </a:rPr>
                      <m:t>     </m:t>
                    </m:r>
                    <m:r>
                      <a:rPr kumimoji="1" lang="en-US" altLang="zh-CN" sz="2800">
                        <a:latin typeface="Cambria Math" charset="0"/>
                      </a:rPr>
                      <m:t>=</m:t>
                    </m:r>
                    <m:nary>
                      <m:naryPr>
                        <m:chr m:val="∑"/>
                        <m:limLoc m:val="subSup"/>
                        <m:ctrlPr>
                          <a:rPr kumimoji="1" lang="is-IS" altLang="zh-CN" sz="2800" i="1">
                            <a:latin typeface="Cambria Math" panose="02040503050406030204" pitchFamily="18" charset="0"/>
                          </a:rPr>
                        </m:ctrlPr>
                      </m:naryPr>
                      <m:sub>
                        <m:r>
                          <m:rPr>
                            <m:brk m:alnAt="25"/>
                          </m:rPr>
                          <a:rPr kumimoji="1" lang="en-US" altLang="zh-CN" sz="2800" i="1">
                            <a:latin typeface="Cambria Math" charset="0"/>
                          </a:rPr>
                          <m:t>𝑡</m:t>
                        </m:r>
                        <m:r>
                          <a:rPr kumimoji="1" lang="en-US" altLang="zh-CN" sz="2800" i="1">
                            <a:latin typeface="Cambria Math" charset="0"/>
                          </a:rPr>
                          <m:t>=1</m:t>
                        </m:r>
                      </m:sub>
                      <m:sup>
                        <m:r>
                          <a:rPr kumimoji="1" lang="en-US" altLang="zh-CN" sz="2800" i="1">
                            <a:latin typeface="Cambria Math" charset="0"/>
                          </a:rPr>
                          <m:t>𝑇</m:t>
                        </m:r>
                      </m:sup>
                      <m:e>
                        <m:d>
                          <m:dPr>
                            <m:begChr m:val="["/>
                            <m:endChr m:val="]"/>
                            <m:ctrlPr>
                              <a:rPr kumimoji="1" lang="mr-IN" altLang="zh-CN" sz="2800" i="1">
                                <a:latin typeface="Cambria Math" panose="02040503050406030204" pitchFamily="18" charset="0"/>
                              </a:rPr>
                            </m:ctrlPr>
                          </m:dPr>
                          <m:e>
                            <m:nary>
                              <m:naryPr>
                                <m:chr m:val="∑"/>
                                <m:limLoc m:val="subSup"/>
                                <m:supHide m:val="on"/>
                                <m:ctrlPr>
                                  <a:rPr kumimoji="1" lang="mr-IN" altLang="zh-CN" sz="2800" i="1">
                                    <a:solidFill>
                                      <a:srgbClr val="C00000"/>
                                    </a:solidFill>
                                    <a:latin typeface="Cambria Math" panose="02040503050406030204" pitchFamily="18" charset="0"/>
                                    <a:ea typeface="Cambria Math" charset="0"/>
                                    <a:cs typeface="Cambria Math" charset="0"/>
                                  </a:rPr>
                                </m:ctrlPr>
                              </m:naryPr>
                              <m:sub>
                                <m:r>
                                  <m:rPr>
                                    <m:brk m:alnAt="9"/>
                                  </m:rPr>
                                  <a:rPr kumimoji="1" lang="en-US" altLang="zh-CN" sz="2800" i="1">
                                    <a:solidFill>
                                      <a:srgbClr val="C00000"/>
                                    </a:solidFill>
                                    <a:latin typeface="Cambria Math" charset="0"/>
                                    <a:ea typeface="Cambria Math" charset="0"/>
                                    <a:cs typeface="Cambria Math" charset="0"/>
                                  </a:rPr>
                                  <m:t>𝑖</m:t>
                                </m:r>
                                <m:r>
                                  <a:rPr kumimoji="1" lang="en-US" altLang="zh-CN" sz="2800" i="1">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𝐼</m:t>
                                    </m:r>
                                  </m:e>
                                  <m:sub>
                                    <m:r>
                                      <a:rPr lang="en-US" altLang="zh-CN" sz="2800" i="1">
                                        <a:solidFill>
                                          <a:srgbClr val="C00000"/>
                                        </a:solidFill>
                                        <a:latin typeface="Cambria Math" charset="0"/>
                                      </a:rPr>
                                      <m:t>𝑡</m:t>
                                    </m:r>
                                  </m:sub>
                                </m:sSub>
                              </m:sub>
                              <m:sup/>
                              <m:e>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𝑔</m:t>
                                    </m:r>
                                  </m:e>
                                  <m:sub>
                                    <m:r>
                                      <a:rPr lang="en-US" altLang="zh-CN" sz="2800" i="1">
                                        <a:solidFill>
                                          <a:srgbClr val="C00000"/>
                                        </a:solidFill>
                                        <a:latin typeface="Cambria Math" charset="0"/>
                                      </a:rPr>
                                      <m:t>𝑚</m:t>
                                    </m:r>
                                    <m:r>
                                      <a:rPr lang="en-US" altLang="zh-CN" sz="2800" i="1">
                                        <a:solidFill>
                                          <a:srgbClr val="C00000"/>
                                        </a:solidFill>
                                        <a:latin typeface="Cambria Math" charset="0"/>
                                      </a:rPr>
                                      <m:t>,</m:t>
                                    </m:r>
                                    <m:r>
                                      <a:rPr lang="en-US" altLang="zh-CN" sz="2800" i="1">
                                        <a:solidFill>
                                          <a:srgbClr val="C00000"/>
                                        </a:solidFill>
                                        <a:latin typeface="Cambria Math" charset="0"/>
                                      </a:rPr>
                                      <m:t>𝑖</m:t>
                                    </m:r>
                                  </m:sub>
                                </m:sSub>
                              </m:e>
                            </m:nary>
                            <m:sSub>
                              <m:sSubPr>
                                <m:ctrlPr>
                                  <a:rPr kumimoji="1" lang="en-US" altLang="zh-CN" sz="2800" i="1">
                                    <a:solidFill>
                                      <a:srgbClr val="C00000"/>
                                    </a:solidFill>
                                    <a:latin typeface="Cambria Math" panose="02040503050406030204" pitchFamily="18" charset="0"/>
                                  </a:rPr>
                                </m:ctrlPr>
                              </m:sSubPr>
                              <m:e>
                                <m:r>
                                  <m:rPr>
                                    <m:sty m:val="p"/>
                                  </m:rPr>
                                  <a:rPr kumimoji="1" lang="en-US" altLang="zh-CN" sz="2800">
                                    <a:solidFill>
                                      <a:srgbClr val="C00000"/>
                                    </a:solidFill>
                                    <a:latin typeface="Cambria Math" charset="0"/>
                                  </a:rPr>
                                  <m:t>w</m:t>
                                </m:r>
                              </m:e>
                              <m:sub>
                                <m:r>
                                  <a:rPr kumimoji="1" lang="en-US" altLang="zh-CN" sz="2800" i="1">
                                    <a:solidFill>
                                      <a:srgbClr val="C00000"/>
                                    </a:solidFill>
                                    <a:latin typeface="Cambria Math" charset="0"/>
                                  </a:rPr>
                                  <m:t>𝑡</m:t>
                                </m:r>
                              </m:sub>
                            </m:sSub>
                            <m:r>
                              <m:rPr>
                                <m:nor/>
                              </m:rPr>
                              <a:rPr kumimoji="1" lang="en-US" altLang="zh-CN" sz="2800" dirty="0">
                                <a:solidFill>
                                  <a:srgbClr val="C00000"/>
                                </a:solidFill>
                              </a:rPr>
                              <m:t>+</m:t>
                            </m:r>
                            <m:f>
                              <m:fPr>
                                <m:ctrlPr>
                                  <a:rPr kumimoji="1" lang="mr-IN" altLang="zh-CN" sz="2800" i="1" dirty="0">
                                    <a:solidFill>
                                      <a:srgbClr val="C00000"/>
                                    </a:solidFill>
                                    <a:latin typeface="Cambria Math" panose="02040503050406030204" pitchFamily="18" charset="0"/>
                                  </a:rPr>
                                </m:ctrlPr>
                              </m:fPr>
                              <m:num>
                                <m:r>
                                  <a:rPr kumimoji="1" lang="en-US" altLang="zh-CN" sz="2800" i="1" dirty="0">
                                    <a:solidFill>
                                      <a:srgbClr val="C00000"/>
                                    </a:solidFill>
                                    <a:latin typeface="Cambria Math" charset="0"/>
                                  </a:rPr>
                                  <m:t>1</m:t>
                                </m:r>
                              </m:num>
                              <m:den>
                                <m:r>
                                  <a:rPr kumimoji="1" lang="en-US" altLang="zh-CN" sz="2800" i="1" dirty="0">
                                    <a:solidFill>
                                      <a:srgbClr val="C00000"/>
                                    </a:solidFill>
                                    <a:latin typeface="Cambria Math" charset="0"/>
                                  </a:rPr>
                                  <m:t>2</m:t>
                                </m:r>
                              </m:den>
                            </m:f>
                            <m:nary>
                              <m:naryPr>
                                <m:chr m:val="∑"/>
                                <m:limLoc m:val="subSup"/>
                                <m:supHide m:val="on"/>
                                <m:ctrlPr>
                                  <a:rPr kumimoji="1" lang="mr-IN" altLang="zh-CN" sz="2800" i="1">
                                    <a:solidFill>
                                      <a:srgbClr val="C00000"/>
                                    </a:solidFill>
                                    <a:latin typeface="Cambria Math" panose="02040503050406030204" pitchFamily="18" charset="0"/>
                                    <a:ea typeface="Cambria Math" charset="0"/>
                                    <a:cs typeface="Cambria Math" charset="0"/>
                                  </a:rPr>
                                </m:ctrlPr>
                              </m:naryPr>
                              <m:sub>
                                <m:r>
                                  <m:rPr>
                                    <m:brk m:alnAt="9"/>
                                  </m:rPr>
                                  <a:rPr kumimoji="1" lang="en-US" altLang="zh-CN" sz="2800" i="1">
                                    <a:solidFill>
                                      <a:srgbClr val="C00000"/>
                                    </a:solidFill>
                                    <a:latin typeface="Cambria Math" charset="0"/>
                                    <a:ea typeface="Cambria Math" charset="0"/>
                                    <a:cs typeface="Cambria Math" charset="0"/>
                                  </a:rPr>
                                  <m:t>𝑖</m:t>
                                </m:r>
                                <m:r>
                                  <a:rPr kumimoji="1" lang="en-US" altLang="zh-CN" sz="2800" i="1">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𝐼</m:t>
                                    </m:r>
                                  </m:e>
                                  <m:sub>
                                    <m:r>
                                      <a:rPr lang="en-US" altLang="zh-CN" sz="2800" i="1">
                                        <a:solidFill>
                                          <a:srgbClr val="C00000"/>
                                        </a:solidFill>
                                        <a:latin typeface="Cambria Math" charset="0"/>
                                      </a:rPr>
                                      <m:t>𝑡</m:t>
                                    </m:r>
                                  </m:sub>
                                </m:sSub>
                              </m:sub>
                              <m:sup/>
                              <m:e>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h</m:t>
                                    </m:r>
                                  </m:e>
                                  <m:sub>
                                    <m:r>
                                      <a:rPr lang="en-US" altLang="zh-CN" sz="2800" i="1">
                                        <a:solidFill>
                                          <a:srgbClr val="C00000"/>
                                        </a:solidFill>
                                        <a:latin typeface="Cambria Math" charset="0"/>
                                      </a:rPr>
                                      <m:t>𝑚</m:t>
                                    </m:r>
                                    <m:r>
                                      <a:rPr lang="en-US" altLang="zh-CN" sz="2800" i="1">
                                        <a:solidFill>
                                          <a:srgbClr val="C00000"/>
                                        </a:solidFill>
                                        <a:latin typeface="Cambria Math" charset="0"/>
                                      </a:rPr>
                                      <m:t>,</m:t>
                                    </m:r>
                                    <m:r>
                                      <a:rPr lang="en-US" altLang="zh-CN" sz="2800" i="1">
                                        <a:solidFill>
                                          <a:srgbClr val="C00000"/>
                                        </a:solidFill>
                                        <a:latin typeface="Cambria Math" charset="0"/>
                                      </a:rPr>
                                      <m:t>𝑖</m:t>
                                    </m:r>
                                  </m:sub>
                                </m:sSub>
                              </m:e>
                            </m:nary>
                            <m:sSup>
                              <m:sSupPr>
                                <m:ctrlPr>
                                  <a:rPr lang="en-US" altLang="zh-CN" sz="2800" i="1">
                                    <a:solidFill>
                                      <a:srgbClr val="C00000"/>
                                    </a:solidFill>
                                    <a:latin typeface="Cambria Math" panose="02040503050406030204" pitchFamily="18" charset="0"/>
                                  </a:rPr>
                                </m:ctrlPr>
                              </m:sSupPr>
                              <m:e>
                                <m:sSub>
                                  <m:sSubPr>
                                    <m:ctrlPr>
                                      <a:rPr kumimoji="1" lang="en-US" altLang="zh-CN" sz="2800" i="1">
                                        <a:solidFill>
                                          <a:srgbClr val="C00000"/>
                                        </a:solidFill>
                                        <a:latin typeface="Cambria Math" panose="02040503050406030204" pitchFamily="18" charset="0"/>
                                      </a:rPr>
                                    </m:ctrlPr>
                                  </m:sSubPr>
                                  <m:e>
                                    <m:r>
                                      <m:rPr>
                                        <m:sty m:val="p"/>
                                      </m:rPr>
                                      <a:rPr kumimoji="1" lang="en-US" altLang="zh-CN" sz="2800">
                                        <a:solidFill>
                                          <a:srgbClr val="C00000"/>
                                        </a:solidFill>
                                        <a:latin typeface="Cambria Math" charset="0"/>
                                      </a:rPr>
                                      <m:t>w</m:t>
                                    </m:r>
                                  </m:e>
                                  <m:sub>
                                    <m:r>
                                      <a:rPr kumimoji="1" lang="en-US" altLang="zh-CN" sz="2800" i="1">
                                        <a:solidFill>
                                          <a:srgbClr val="C00000"/>
                                        </a:solidFill>
                                        <a:latin typeface="Cambria Math" charset="0"/>
                                      </a:rPr>
                                      <m:t>𝑡</m:t>
                                    </m:r>
                                  </m:sub>
                                </m:sSub>
                              </m:e>
                              <m:sup>
                                <m:r>
                                  <a:rPr lang="en-US" altLang="zh-CN" sz="2800" i="1">
                                    <a:solidFill>
                                      <a:srgbClr val="C00000"/>
                                    </a:solidFill>
                                    <a:latin typeface="Cambria Math" charset="0"/>
                                  </a:rPr>
                                  <m:t>2</m:t>
                                </m:r>
                              </m:sup>
                            </m:sSup>
                          </m:e>
                        </m:d>
                      </m:e>
                    </m:nary>
                    <m:r>
                      <a:rPr kumimoji="1" lang="en-US" altLang="zh-CN" sz="2800" i="1">
                        <a:latin typeface="Cambria Math" charset="0"/>
                      </a:rPr>
                      <m:t>+</m:t>
                    </m:r>
                    <m:f>
                      <m:fPr>
                        <m:ctrlPr>
                          <a:rPr kumimoji="1" lang="mr-IN" altLang="zh-CN" sz="2800" i="1">
                            <a:solidFill>
                              <a:srgbClr val="0432FF"/>
                            </a:solidFill>
                            <a:latin typeface="Cambria Math" panose="02040503050406030204" pitchFamily="18" charset="0"/>
                            <a:ea typeface="Cambria Math" charset="0"/>
                            <a:cs typeface="Cambria Math" charset="0"/>
                          </a:rPr>
                        </m:ctrlPr>
                      </m:fPr>
                      <m:num>
                        <m:r>
                          <a:rPr kumimoji="1" lang="en-US" altLang="zh-CN" sz="2800" i="1">
                            <a:solidFill>
                              <a:srgbClr val="0432FF"/>
                            </a:solidFill>
                            <a:latin typeface="Cambria Math" charset="0"/>
                            <a:ea typeface="Cambria Math" charset="0"/>
                            <a:cs typeface="Cambria Math" charset="0"/>
                          </a:rPr>
                          <m:t>1</m:t>
                        </m:r>
                      </m:num>
                      <m:den>
                        <m:r>
                          <a:rPr kumimoji="1" lang="en-US" altLang="zh-CN" sz="2800" i="1">
                            <a:solidFill>
                              <a:srgbClr val="0432FF"/>
                            </a:solidFill>
                            <a:latin typeface="Cambria Math" charset="0"/>
                            <a:ea typeface="Cambria Math" charset="0"/>
                            <a:cs typeface="Cambria Math" charset="0"/>
                          </a:rPr>
                          <m:t>2</m:t>
                        </m:r>
                      </m:den>
                    </m:f>
                    <m:r>
                      <a:rPr kumimoji="1" lang="en-US" altLang="zh-CN" sz="2800" i="1">
                        <a:solidFill>
                          <a:srgbClr val="0432FF"/>
                        </a:solidFill>
                        <a:latin typeface="Cambria Math" charset="0"/>
                        <a:ea typeface="Cambria Math" charset="0"/>
                        <a:cs typeface="Cambria Math" charset="0"/>
                      </a:rPr>
                      <m:t>𝜆</m:t>
                    </m:r>
                    <m:nary>
                      <m:naryPr>
                        <m:chr m:val="∑"/>
                        <m:limLoc m:val="subSup"/>
                        <m:ctrlPr>
                          <a:rPr kumimoji="1" lang="is-IS" altLang="zh-CN" sz="2800" i="1">
                            <a:solidFill>
                              <a:srgbClr val="0432FF"/>
                            </a:solidFill>
                            <a:latin typeface="Cambria Math" panose="02040503050406030204" pitchFamily="18" charset="0"/>
                            <a:ea typeface="Cambria Math" charset="0"/>
                            <a:cs typeface="Cambria Math" charset="0"/>
                          </a:rPr>
                        </m:ctrlPr>
                      </m:naryPr>
                      <m:sub>
                        <m:r>
                          <m:rPr>
                            <m:brk m:alnAt="25"/>
                          </m:rPr>
                          <a:rPr kumimoji="1" lang="en-US" altLang="zh-CN" sz="2800" i="1">
                            <a:solidFill>
                              <a:srgbClr val="0432FF"/>
                            </a:solidFill>
                            <a:latin typeface="Cambria Math" charset="0"/>
                            <a:ea typeface="Cambria Math" charset="0"/>
                            <a:cs typeface="Cambria Math" charset="0"/>
                          </a:rPr>
                          <m:t>𝑡</m:t>
                        </m:r>
                        <m:r>
                          <a:rPr kumimoji="1" lang="en-US" altLang="zh-CN" sz="2800" i="1">
                            <a:solidFill>
                              <a:srgbClr val="0432FF"/>
                            </a:solidFill>
                            <a:latin typeface="Cambria Math" charset="0"/>
                            <a:ea typeface="Cambria Math" charset="0"/>
                            <a:cs typeface="Cambria Math" charset="0"/>
                          </a:rPr>
                          <m:t>=1</m:t>
                        </m:r>
                      </m:sub>
                      <m:sup>
                        <m:r>
                          <a:rPr kumimoji="1" lang="en-US" altLang="zh-CN" sz="2800" i="1">
                            <a:solidFill>
                              <a:srgbClr val="0432FF"/>
                            </a:solidFill>
                            <a:latin typeface="Cambria Math" charset="0"/>
                            <a:ea typeface="Cambria Math" charset="0"/>
                            <a:cs typeface="Cambria Math" charset="0"/>
                          </a:rPr>
                          <m:t>𝑇</m:t>
                        </m:r>
                      </m:sup>
                      <m:e>
                        <m:sSubSup>
                          <m:sSubSupPr>
                            <m:ctrlPr>
                              <a:rPr kumimoji="1" lang="en-US" altLang="zh-CN" sz="2800" i="1">
                                <a:solidFill>
                                  <a:srgbClr val="0432FF"/>
                                </a:solidFill>
                                <a:latin typeface="Cambria Math" panose="02040503050406030204" pitchFamily="18" charset="0"/>
                                <a:ea typeface="Cambria Math" charset="0"/>
                                <a:cs typeface="Cambria Math" charset="0"/>
                              </a:rPr>
                            </m:ctrlPr>
                          </m:sSubSupPr>
                          <m:e>
                            <m:r>
                              <a:rPr kumimoji="1" lang="en-US" altLang="zh-CN" sz="2800" i="1">
                                <a:solidFill>
                                  <a:srgbClr val="0432FF"/>
                                </a:solidFill>
                                <a:latin typeface="Cambria Math" charset="0"/>
                                <a:ea typeface="Cambria Math" charset="0"/>
                                <a:cs typeface="Cambria Math" charset="0"/>
                              </a:rPr>
                              <m:t>𝑤</m:t>
                            </m:r>
                          </m:e>
                          <m:sub>
                            <m:r>
                              <a:rPr kumimoji="1" lang="en-US" altLang="zh-CN" sz="2800" i="1">
                                <a:solidFill>
                                  <a:srgbClr val="0432FF"/>
                                </a:solidFill>
                                <a:latin typeface="Cambria Math" charset="0"/>
                                <a:ea typeface="Cambria Math" charset="0"/>
                                <a:cs typeface="Cambria Math" charset="0"/>
                              </a:rPr>
                              <m:t>𝑡</m:t>
                            </m:r>
                          </m:sub>
                          <m:sup>
                            <m:r>
                              <a:rPr kumimoji="1" lang="en-US" altLang="zh-CN" sz="2800" i="1">
                                <a:solidFill>
                                  <a:srgbClr val="0432FF"/>
                                </a:solidFill>
                                <a:latin typeface="Cambria Math" charset="0"/>
                                <a:ea typeface="Cambria Math" charset="0"/>
                                <a:cs typeface="Cambria Math" charset="0"/>
                              </a:rPr>
                              <m:t>2</m:t>
                            </m:r>
                          </m:sup>
                        </m:sSubSup>
                        <m:r>
                          <a:rPr lang="en-US" altLang="zh-CN" sz="2800" i="1">
                            <a:solidFill>
                              <a:srgbClr val="0432FF"/>
                            </a:solidFill>
                            <a:latin typeface="Cambria Math" charset="0"/>
                          </a:rPr>
                          <m:t>+</m:t>
                        </m:r>
                      </m:e>
                    </m:nary>
                    <m:r>
                      <a:rPr kumimoji="1" lang="en-US" altLang="zh-CN" sz="2800" i="1">
                        <a:solidFill>
                          <a:srgbClr val="0432FF"/>
                        </a:solidFill>
                        <a:latin typeface="Cambria Math" charset="0"/>
                        <a:ea typeface="Cambria Math" charset="0"/>
                        <a:cs typeface="Cambria Math" charset="0"/>
                      </a:rPr>
                      <m:t>𝛾</m:t>
                    </m:r>
                    <m:r>
                      <a:rPr kumimoji="1" lang="en-US" altLang="zh-CN" sz="2800" i="1">
                        <a:solidFill>
                          <a:srgbClr val="0432FF"/>
                        </a:solidFill>
                        <a:latin typeface="Cambria Math" charset="0"/>
                        <a:ea typeface="Cambria Math" charset="0"/>
                        <a:cs typeface="Cambria Math" charset="0"/>
                      </a:rPr>
                      <m:t>𝑇</m:t>
                    </m:r>
                  </m:oMath>
                </a14:m>
                <a:endParaRPr kumimoji="1" lang="en-US" altLang="zh-CN" sz="2800" dirty="0">
                  <a:solidFill>
                    <a:schemeClr val="tx1"/>
                  </a:solidFill>
                </a:endParaRPr>
              </a:p>
              <a:p>
                <a:r>
                  <a:rPr kumimoji="1" lang="en-US" altLang="zh-CN" sz="2800" dirty="0"/>
                  <a:t>         </a:t>
                </a:r>
                <a14:m>
                  <m:oMath xmlns:m="http://schemas.openxmlformats.org/officeDocument/2006/math">
                    <m:r>
                      <a:rPr kumimoji="1" lang="zh-CN" altLang="en-US" sz="2800" b="0" i="0" smtClean="0">
                        <a:latin typeface="Cambria Math" charset="0"/>
                      </a:rPr>
                      <m:t>     </m:t>
                    </m:r>
                    <m:r>
                      <a:rPr kumimoji="1" lang="en-US" altLang="zh-CN" sz="2800">
                        <a:latin typeface="Cambria Math" charset="0"/>
                      </a:rPr>
                      <m:t>=</m:t>
                    </m:r>
                    <m:nary>
                      <m:naryPr>
                        <m:chr m:val="∑"/>
                        <m:limLoc m:val="subSup"/>
                        <m:ctrlPr>
                          <a:rPr kumimoji="1" lang="is-IS" altLang="zh-CN" sz="2800" i="1">
                            <a:solidFill>
                              <a:schemeClr val="tx1"/>
                            </a:solidFill>
                            <a:latin typeface="Cambria Math" panose="02040503050406030204" pitchFamily="18" charset="0"/>
                          </a:rPr>
                        </m:ctrlPr>
                      </m:naryPr>
                      <m:sub>
                        <m:r>
                          <m:rPr>
                            <m:brk m:alnAt="25"/>
                          </m:rPr>
                          <a:rPr kumimoji="1" lang="en-US" altLang="zh-CN" sz="2800" i="1">
                            <a:solidFill>
                              <a:schemeClr val="tx1"/>
                            </a:solidFill>
                            <a:latin typeface="Cambria Math" charset="0"/>
                          </a:rPr>
                          <m:t>𝑡</m:t>
                        </m:r>
                        <m:r>
                          <a:rPr kumimoji="1" lang="en-US" altLang="zh-CN" sz="2800" i="1">
                            <a:solidFill>
                              <a:schemeClr val="tx1"/>
                            </a:solidFill>
                            <a:latin typeface="Cambria Math" charset="0"/>
                          </a:rPr>
                          <m:t>=1</m:t>
                        </m:r>
                      </m:sub>
                      <m:sup>
                        <m:r>
                          <a:rPr kumimoji="1" lang="en-US" altLang="zh-CN" sz="2800" i="1">
                            <a:solidFill>
                              <a:schemeClr val="tx1"/>
                            </a:solidFill>
                            <a:latin typeface="Cambria Math" charset="0"/>
                          </a:rPr>
                          <m:t>𝑇</m:t>
                        </m:r>
                      </m:sup>
                      <m:e>
                        <m:d>
                          <m:dPr>
                            <m:begChr m:val="["/>
                            <m:endChr m:val="]"/>
                            <m:ctrlPr>
                              <a:rPr kumimoji="1" lang="mr-IN" altLang="zh-CN" sz="2800" i="1">
                                <a:solidFill>
                                  <a:schemeClr val="tx1"/>
                                </a:solidFill>
                                <a:latin typeface="Cambria Math" panose="02040503050406030204" pitchFamily="18" charset="0"/>
                              </a:rPr>
                            </m:ctrlPr>
                          </m:dPr>
                          <m:e>
                            <m:limLow>
                              <m:limLowPr>
                                <m:ctrlPr>
                                  <a:rPr kumimoji="1" lang="mr-IN" altLang="zh-CN" sz="2800" i="1">
                                    <a:solidFill>
                                      <a:srgbClr val="C00000"/>
                                    </a:solidFill>
                                    <a:latin typeface="Cambria Math" panose="02040503050406030204" pitchFamily="18" charset="0"/>
                                  </a:rPr>
                                </m:ctrlPr>
                              </m:limLowPr>
                              <m:e>
                                <m:groupChr>
                                  <m:groupChrPr>
                                    <m:chr m:val="⏟"/>
                                    <m:ctrlPr>
                                      <a:rPr kumimoji="1" lang="mr-IN" altLang="zh-CN" sz="2800" i="1">
                                        <a:solidFill>
                                          <a:srgbClr val="C00000"/>
                                        </a:solidFill>
                                        <a:latin typeface="Cambria Math" panose="02040503050406030204" pitchFamily="18" charset="0"/>
                                      </a:rPr>
                                    </m:ctrlPr>
                                  </m:groupChrPr>
                                  <m:e>
                                    <m:nary>
                                      <m:naryPr>
                                        <m:chr m:val="∑"/>
                                        <m:limLoc m:val="subSup"/>
                                        <m:supHide m:val="on"/>
                                        <m:ctrlPr>
                                          <a:rPr kumimoji="1" lang="mr-IN" altLang="zh-CN" sz="2800" i="1">
                                            <a:solidFill>
                                              <a:srgbClr val="C00000"/>
                                            </a:solidFill>
                                            <a:latin typeface="Cambria Math" panose="02040503050406030204" pitchFamily="18" charset="0"/>
                                            <a:ea typeface="Cambria Math" charset="0"/>
                                            <a:cs typeface="Cambria Math" charset="0"/>
                                          </a:rPr>
                                        </m:ctrlPr>
                                      </m:naryPr>
                                      <m:sub>
                                        <m:r>
                                          <m:rPr>
                                            <m:brk m:alnAt="9"/>
                                          </m:rPr>
                                          <a:rPr kumimoji="1" lang="en-US" altLang="zh-CN" sz="2800" i="1">
                                            <a:solidFill>
                                              <a:srgbClr val="C00000"/>
                                            </a:solidFill>
                                            <a:latin typeface="Cambria Math" charset="0"/>
                                            <a:ea typeface="Cambria Math" charset="0"/>
                                            <a:cs typeface="Cambria Math" charset="0"/>
                                          </a:rPr>
                                          <m:t>𝑖</m:t>
                                        </m:r>
                                        <m:r>
                                          <a:rPr kumimoji="1" lang="en-US" altLang="zh-CN" sz="2800" i="1">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𝐼</m:t>
                                            </m:r>
                                          </m:e>
                                          <m:sub>
                                            <m:r>
                                              <a:rPr lang="en-US" altLang="zh-CN" sz="2800" i="1">
                                                <a:solidFill>
                                                  <a:srgbClr val="C00000"/>
                                                </a:solidFill>
                                                <a:latin typeface="Cambria Math" charset="0"/>
                                              </a:rPr>
                                              <m:t>𝑡</m:t>
                                            </m:r>
                                          </m:sub>
                                        </m:sSub>
                                      </m:sub>
                                      <m:sup/>
                                      <m:e>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𝑔</m:t>
                                            </m:r>
                                          </m:e>
                                          <m:sub>
                                            <m:r>
                                              <a:rPr lang="en-US" altLang="zh-CN" sz="2800" i="1">
                                                <a:solidFill>
                                                  <a:srgbClr val="C00000"/>
                                                </a:solidFill>
                                                <a:latin typeface="Cambria Math" charset="0"/>
                                              </a:rPr>
                                              <m:t>𝑚</m:t>
                                            </m:r>
                                            <m:r>
                                              <a:rPr lang="en-US" altLang="zh-CN" sz="2800" i="1">
                                                <a:solidFill>
                                                  <a:srgbClr val="C00000"/>
                                                </a:solidFill>
                                                <a:latin typeface="Cambria Math" charset="0"/>
                                              </a:rPr>
                                              <m:t>,</m:t>
                                            </m:r>
                                            <m:r>
                                              <a:rPr lang="en-US" altLang="zh-CN" sz="2800" i="1">
                                                <a:solidFill>
                                                  <a:srgbClr val="C00000"/>
                                                </a:solidFill>
                                                <a:latin typeface="Cambria Math" charset="0"/>
                                              </a:rPr>
                                              <m:t>𝑖</m:t>
                                            </m:r>
                                          </m:sub>
                                        </m:sSub>
                                      </m:e>
                                    </m:nary>
                                  </m:e>
                                </m:groupChr>
                              </m:e>
                              <m:lim>
                                <m:sSub>
                                  <m:sSubPr>
                                    <m:ctrlPr>
                                      <a:rPr kumimoji="1" lang="en-US" altLang="zh-CN" sz="2800" i="1">
                                        <a:solidFill>
                                          <a:srgbClr val="C00000"/>
                                        </a:solidFill>
                                        <a:latin typeface="Cambria Math" panose="02040503050406030204" pitchFamily="18" charset="0"/>
                                      </a:rPr>
                                    </m:ctrlPr>
                                  </m:sSubPr>
                                  <m:e>
                                    <m:r>
                                      <a:rPr kumimoji="1" lang="en-US" altLang="zh-CN" sz="2800" i="1">
                                        <a:solidFill>
                                          <a:srgbClr val="C00000"/>
                                        </a:solidFill>
                                        <a:latin typeface="Cambria Math" charset="0"/>
                                      </a:rPr>
                                      <m:t>𝐺</m:t>
                                    </m:r>
                                  </m:e>
                                  <m:sub>
                                    <m:r>
                                      <a:rPr kumimoji="1" lang="en-US" altLang="zh-CN" sz="2800" i="1">
                                        <a:solidFill>
                                          <a:srgbClr val="C00000"/>
                                        </a:solidFill>
                                        <a:latin typeface="Cambria Math" charset="0"/>
                                      </a:rPr>
                                      <m:t>𝑡</m:t>
                                    </m:r>
                                  </m:sub>
                                </m:sSub>
                              </m:lim>
                            </m:limLow>
                            <m:sSub>
                              <m:sSubPr>
                                <m:ctrlPr>
                                  <a:rPr kumimoji="1" lang="en-US" altLang="zh-CN" sz="2800" i="1">
                                    <a:solidFill>
                                      <a:schemeClr val="tx1"/>
                                    </a:solidFill>
                                    <a:latin typeface="Cambria Math" panose="02040503050406030204" pitchFamily="18" charset="0"/>
                                  </a:rPr>
                                </m:ctrlPr>
                              </m:sSubPr>
                              <m:e>
                                <m:r>
                                  <m:rPr>
                                    <m:sty m:val="p"/>
                                  </m:rPr>
                                  <a:rPr kumimoji="1" lang="en-US" altLang="zh-CN" sz="2800">
                                    <a:solidFill>
                                      <a:schemeClr val="tx1"/>
                                    </a:solidFill>
                                    <a:latin typeface="Cambria Math" charset="0"/>
                                  </a:rPr>
                                  <m:t>w</m:t>
                                </m:r>
                              </m:e>
                              <m:sub>
                                <m:r>
                                  <a:rPr kumimoji="1" lang="en-US" altLang="zh-CN" sz="2800" i="1">
                                    <a:solidFill>
                                      <a:schemeClr val="tx1"/>
                                    </a:solidFill>
                                    <a:latin typeface="Cambria Math" charset="0"/>
                                  </a:rPr>
                                  <m:t>𝑡</m:t>
                                </m:r>
                              </m:sub>
                            </m:sSub>
                            <m:r>
                              <m:rPr>
                                <m:nor/>
                              </m:rPr>
                              <a:rPr kumimoji="1" lang="en-US" altLang="zh-CN" sz="2800" dirty="0">
                                <a:solidFill>
                                  <a:schemeClr val="tx1"/>
                                </a:solidFill>
                              </a:rPr>
                              <m:t>+</m:t>
                            </m:r>
                            <m:f>
                              <m:fPr>
                                <m:ctrlPr>
                                  <a:rPr kumimoji="1" lang="mr-IN" altLang="zh-CN" sz="2800" i="1" dirty="0">
                                    <a:solidFill>
                                      <a:schemeClr val="tx1"/>
                                    </a:solidFill>
                                    <a:latin typeface="Cambria Math" panose="02040503050406030204" pitchFamily="18" charset="0"/>
                                  </a:rPr>
                                </m:ctrlPr>
                              </m:fPr>
                              <m:num>
                                <m:r>
                                  <a:rPr kumimoji="1" lang="en-US" altLang="zh-CN" sz="2800" i="1" dirty="0">
                                    <a:solidFill>
                                      <a:schemeClr val="tx1"/>
                                    </a:solidFill>
                                    <a:latin typeface="Cambria Math" charset="0"/>
                                  </a:rPr>
                                  <m:t>1</m:t>
                                </m:r>
                              </m:num>
                              <m:den>
                                <m:r>
                                  <a:rPr kumimoji="1" lang="en-US" altLang="zh-CN" sz="2800" i="1" dirty="0">
                                    <a:solidFill>
                                      <a:schemeClr val="tx1"/>
                                    </a:solidFill>
                                    <a:latin typeface="Cambria Math" charset="0"/>
                                  </a:rPr>
                                  <m:t>2</m:t>
                                </m:r>
                              </m:den>
                            </m:f>
                            <m:d>
                              <m:dPr>
                                <m:ctrlPr>
                                  <a:rPr kumimoji="1" lang="mr-IN" altLang="zh-CN" sz="2800" i="1" dirty="0">
                                    <a:solidFill>
                                      <a:schemeClr val="tx1"/>
                                    </a:solidFill>
                                    <a:latin typeface="Cambria Math" panose="02040503050406030204" pitchFamily="18" charset="0"/>
                                  </a:rPr>
                                </m:ctrlPr>
                              </m:dPr>
                              <m:e>
                                <m:limLow>
                                  <m:limLowPr>
                                    <m:ctrlPr>
                                      <a:rPr kumimoji="1" lang="mr-IN" altLang="zh-CN" sz="2800" i="1" dirty="0">
                                        <a:solidFill>
                                          <a:srgbClr val="C00000"/>
                                        </a:solidFill>
                                        <a:latin typeface="Cambria Math" panose="02040503050406030204" pitchFamily="18" charset="0"/>
                                      </a:rPr>
                                    </m:ctrlPr>
                                  </m:limLowPr>
                                  <m:e>
                                    <m:groupChr>
                                      <m:groupChrPr>
                                        <m:chr m:val="⏟"/>
                                        <m:ctrlPr>
                                          <a:rPr kumimoji="1" lang="mr-IN" altLang="zh-CN" sz="2800" i="1" dirty="0">
                                            <a:solidFill>
                                              <a:srgbClr val="C00000"/>
                                            </a:solidFill>
                                            <a:latin typeface="Cambria Math" panose="02040503050406030204" pitchFamily="18" charset="0"/>
                                          </a:rPr>
                                        </m:ctrlPr>
                                      </m:groupChrPr>
                                      <m:e>
                                        <m:nary>
                                          <m:naryPr>
                                            <m:chr m:val="∑"/>
                                            <m:limLoc m:val="subSup"/>
                                            <m:supHide m:val="on"/>
                                            <m:ctrlPr>
                                              <a:rPr kumimoji="1" lang="mr-IN" altLang="zh-CN" sz="2800" i="1">
                                                <a:solidFill>
                                                  <a:srgbClr val="C00000"/>
                                                </a:solidFill>
                                                <a:latin typeface="Cambria Math" panose="02040503050406030204" pitchFamily="18" charset="0"/>
                                                <a:ea typeface="Cambria Math" charset="0"/>
                                                <a:cs typeface="Cambria Math" charset="0"/>
                                              </a:rPr>
                                            </m:ctrlPr>
                                          </m:naryPr>
                                          <m:sub>
                                            <m:r>
                                              <m:rPr>
                                                <m:brk m:alnAt="9"/>
                                              </m:rPr>
                                              <a:rPr kumimoji="1" lang="en-US" altLang="zh-CN" sz="2800" i="1">
                                                <a:solidFill>
                                                  <a:srgbClr val="C00000"/>
                                                </a:solidFill>
                                                <a:latin typeface="Cambria Math" charset="0"/>
                                                <a:ea typeface="Cambria Math" charset="0"/>
                                                <a:cs typeface="Cambria Math" charset="0"/>
                                              </a:rPr>
                                              <m:t>𝑖</m:t>
                                            </m:r>
                                            <m:r>
                                              <a:rPr kumimoji="1" lang="en-US" altLang="zh-CN" sz="2800" i="1">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𝐼</m:t>
                                                </m:r>
                                              </m:e>
                                              <m:sub>
                                                <m:r>
                                                  <a:rPr lang="en-US" altLang="zh-CN" sz="2800" i="1">
                                                    <a:solidFill>
                                                      <a:srgbClr val="C00000"/>
                                                    </a:solidFill>
                                                    <a:latin typeface="Cambria Math" charset="0"/>
                                                  </a:rPr>
                                                  <m:t>𝑡</m:t>
                                                </m:r>
                                              </m:sub>
                                            </m:sSub>
                                          </m:sub>
                                          <m:sup/>
                                          <m:e>
                                            <m:sSub>
                                              <m:sSubPr>
                                                <m:ctrlPr>
                                                  <a:rPr lang="en-US" altLang="zh-CN" sz="2800" i="1">
                                                    <a:solidFill>
                                                      <a:srgbClr val="C00000"/>
                                                    </a:solidFill>
                                                    <a:latin typeface="Cambria Math" panose="02040503050406030204" pitchFamily="18" charset="0"/>
                                                  </a:rPr>
                                                </m:ctrlPr>
                                              </m:sSubPr>
                                              <m:e>
                                                <m:r>
                                                  <a:rPr lang="en-US" altLang="zh-CN" sz="2800" i="1">
                                                    <a:solidFill>
                                                      <a:srgbClr val="C00000"/>
                                                    </a:solidFill>
                                                    <a:latin typeface="Cambria Math" charset="0"/>
                                                  </a:rPr>
                                                  <m:t>h</m:t>
                                                </m:r>
                                              </m:e>
                                              <m:sub>
                                                <m:r>
                                                  <a:rPr lang="en-US" altLang="zh-CN" sz="2800" i="1">
                                                    <a:solidFill>
                                                      <a:srgbClr val="C00000"/>
                                                    </a:solidFill>
                                                    <a:latin typeface="Cambria Math" charset="0"/>
                                                  </a:rPr>
                                                  <m:t>𝑚</m:t>
                                                </m:r>
                                                <m:r>
                                                  <a:rPr lang="en-US" altLang="zh-CN" sz="2800" i="1">
                                                    <a:solidFill>
                                                      <a:srgbClr val="C00000"/>
                                                    </a:solidFill>
                                                    <a:latin typeface="Cambria Math" charset="0"/>
                                                  </a:rPr>
                                                  <m:t>,</m:t>
                                                </m:r>
                                                <m:r>
                                                  <a:rPr lang="en-US" altLang="zh-CN" sz="2800" i="1">
                                                    <a:solidFill>
                                                      <a:srgbClr val="C00000"/>
                                                    </a:solidFill>
                                                    <a:latin typeface="Cambria Math" charset="0"/>
                                                  </a:rPr>
                                                  <m:t>𝑖</m:t>
                                                </m:r>
                                              </m:sub>
                                            </m:sSub>
                                          </m:e>
                                        </m:nary>
                                      </m:e>
                                    </m:groupChr>
                                  </m:e>
                                  <m:lim>
                                    <m:sSub>
                                      <m:sSubPr>
                                        <m:ctrlPr>
                                          <a:rPr kumimoji="1" lang="en-US" altLang="zh-CN" sz="2800" i="1" dirty="0">
                                            <a:solidFill>
                                              <a:srgbClr val="C00000"/>
                                            </a:solidFill>
                                            <a:latin typeface="Cambria Math" panose="02040503050406030204" pitchFamily="18" charset="0"/>
                                          </a:rPr>
                                        </m:ctrlPr>
                                      </m:sSubPr>
                                      <m:e>
                                        <m:r>
                                          <a:rPr kumimoji="1" lang="en-US" altLang="zh-CN" sz="2800" i="1" dirty="0">
                                            <a:solidFill>
                                              <a:srgbClr val="C00000"/>
                                            </a:solidFill>
                                            <a:latin typeface="Cambria Math" charset="0"/>
                                          </a:rPr>
                                          <m:t>𝐻</m:t>
                                        </m:r>
                                      </m:e>
                                      <m:sub>
                                        <m:r>
                                          <a:rPr kumimoji="1" lang="en-US" altLang="zh-CN" sz="2800" i="1" dirty="0">
                                            <a:solidFill>
                                              <a:srgbClr val="C00000"/>
                                            </a:solidFill>
                                            <a:latin typeface="Cambria Math" charset="0"/>
                                          </a:rPr>
                                          <m:t>𝑡</m:t>
                                        </m:r>
                                      </m:sub>
                                    </m:sSub>
                                  </m:lim>
                                </m:limLow>
                                <m:r>
                                  <a:rPr lang="en-US" altLang="zh-CN" sz="2800" i="1">
                                    <a:solidFill>
                                      <a:schemeClr val="tx1"/>
                                    </a:solidFill>
                                    <a:latin typeface="Cambria Math" charset="0"/>
                                  </a:rPr>
                                  <m:t>+</m:t>
                                </m:r>
                                <m:r>
                                  <a:rPr kumimoji="1" lang="en-US" altLang="zh-CN" sz="2800" i="1">
                                    <a:solidFill>
                                      <a:srgbClr val="0432FF"/>
                                    </a:solidFill>
                                    <a:latin typeface="Cambria Math" charset="0"/>
                                    <a:ea typeface="Cambria Math" charset="0"/>
                                    <a:cs typeface="Cambria Math" charset="0"/>
                                  </a:rPr>
                                  <m:t>𝜆</m:t>
                                </m:r>
                              </m:e>
                            </m:d>
                            <m:sSubSup>
                              <m:sSubSupPr>
                                <m:ctrlPr>
                                  <a:rPr kumimoji="1" lang="en-US" altLang="zh-CN" sz="2800" i="1">
                                    <a:latin typeface="Cambria Math" panose="02040503050406030204" pitchFamily="18" charset="0"/>
                                    <a:ea typeface="Cambria Math" charset="0"/>
                                    <a:cs typeface="Cambria Math" charset="0"/>
                                  </a:rPr>
                                </m:ctrlPr>
                              </m:sSubSupPr>
                              <m:e>
                                <m:r>
                                  <a:rPr kumimoji="1" lang="en-US" altLang="zh-CN" sz="2800" i="1">
                                    <a:latin typeface="Cambria Math" charset="0"/>
                                    <a:ea typeface="Cambria Math" charset="0"/>
                                    <a:cs typeface="Cambria Math" charset="0"/>
                                  </a:rPr>
                                  <m:t>𝑤</m:t>
                                </m:r>
                              </m:e>
                              <m:sub>
                                <m:r>
                                  <a:rPr kumimoji="1" lang="en-US" altLang="zh-CN" sz="2800" i="1">
                                    <a:latin typeface="Cambria Math" charset="0"/>
                                    <a:ea typeface="Cambria Math" charset="0"/>
                                    <a:cs typeface="Cambria Math" charset="0"/>
                                  </a:rPr>
                                  <m:t>𝑡</m:t>
                                </m:r>
                              </m:sub>
                              <m:sup>
                                <m:r>
                                  <a:rPr kumimoji="1" lang="en-US" altLang="zh-CN" sz="2800" i="1">
                                    <a:latin typeface="Cambria Math" charset="0"/>
                                    <a:ea typeface="Cambria Math" charset="0"/>
                                    <a:cs typeface="Cambria Math" charset="0"/>
                                  </a:rPr>
                                  <m:t>2</m:t>
                                </m:r>
                              </m:sup>
                            </m:sSubSup>
                          </m:e>
                        </m:d>
                      </m:e>
                    </m:nary>
                    <m:r>
                      <a:rPr kumimoji="1" lang="en-US" altLang="zh-CN" sz="2800" i="1">
                        <a:solidFill>
                          <a:srgbClr val="0900FF"/>
                        </a:solidFill>
                        <a:latin typeface="Cambria Math" charset="0"/>
                      </a:rPr>
                      <m:t>+</m:t>
                    </m:r>
                    <m:r>
                      <a:rPr kumimoji="1" lang="en-US" altLang="zh-CN" sz="2800" i="1">
                        <a:solidFill>
                          <a:srgbClr val="0900FF"/>
                        </a:solidFill>
                        <a:latin typeface="Cambria Math" charset="0"/>
                        <a:ea typeface="Cambria Math" charset="0"/>
                        <a:cs typeface="Cambria Math" charset="0"/>
                      </a:rPr>
                      <m:t>𝛾</m:t>
                    </m:r>
                    <m:r>
                      <a:rPr kumimoji="1" lang="en-US" altLang="zh-CN" sz="2800" i="1">
                        <a:solidFill>
                          <a:srgbClr val="0900FF"/>
                        </a:solidFill>
                        <a:latin typeface="Cambria Math" charset="0"/>
                        <a:ea typeface="Cambria Math" charset="0"/>
                        <a:cs typeface="Cambria Math" charset="0"/>
                      </a:rPr>
                      <m:t>𝑇</m:t>
                    </m:r>
                  </m:oMath>
                </a14:m>
                <a:endParaRPr kumimoji="1" lang="en-US" altLang="zh-CN" sz="2800" dirty="0">
                  <a:solidFill>
                    <a:srgbClr val="0900FF"/>
                  </a:solidFill>
                </a:endParaRPr>
              </a:p>
              <a:p>
                <a:r>
                  <a:rPr kumimoji="1" lang="en-US" altLang="zh-CN" sz="2800" dirty="0"/>
                  <a:t>          </a:t>
                </a:r>
                <a14:m>
                  <m:oMath xmlns:m="http://schemas.openxmlformats.org/officeDocument/2006/math">
                    <m:r>
                      <a:rPr kumimoji="1" lang="zh-CN" altLang="en-US" sz="2800" b="0" i="0" smtClean="0">
                        <a:latin typeface="Cambria Math" charset="0"/>
                      </a:rPr>
                      <m:t>   </m:t>
                    </m:r>
                    <m:r>
                      <a:rPr kumimoji="1" lang="en-US" altLang="zh-CN" sz="2800">
                        <a:latin typeface="Cambria Math" charset="0"/>
                      </a:rPr>
                      <m:t>=</m:t>
                    </m:r>
                    <m:nary>
                      <m:naryPr>
                        <m:chr m:val="∑"/>
                        <m:limLoc m:val="subSup"/>
                        <m:ctrlPr>
                          <a:rPr kumimoji="1" lang="is-IS" altLang="zh-CN" sz="2800" i="1">
                            <a:latin typeface="Cambria Math" panose="02040503050406030204" pitchFamily="18" charset="0"/>
                          </a:rPr>
                        </m:ctrlPr>
                      </m:naryPr>
                      <m:sub>
                        <m:r>
                          <m:rPr>
                            <m:brk m:alnAt="25"/>
                          </m:rPr>
                          <a:rPr kumimoji="1" lang="en-US" altLang="zh-CN" sz="2800" i="1">
                            <a:latin typeface="Cambria Math" charset="0"/>
                          </a:rPr>
                          <m:t>𝑡</m:t>
                        </m:r>
                        <m:r>
                          <a:rPr kumimoji="1" lang="en-US" altLang="zh-CN" sz="2800" i="1">
                            <a:latin typeface="Cambria Math" charset="0"/>
                          </a:rPr>
                          <m:t>=1</m:t>
                        </m:r>
                      </m:sub>
                      <m:sup>
                        <m:r>
                          <a:rPr kumimoji="1" lang="en-US" altLang="zh-CN" sz="2800" i="1">
                            <a:latin typeface="Cambria Math" charset="0"/>
                          </a:rPr>
                          <m:t>𝑇</m:t>
                        </m:r>
                      </m:sup>
                      <m:e>
                        <m:d>
                          <m:dPr>
                            <m:begChr m:val="["/>
                            <m:endChr m:val="]"/>
                            <m:ctrlPr>
                              <a:rPr kumimoji="1" lang="mr-IN" altLang="zh-CN" sz="2800" i="1">
                                <a:latin typeface="Cambria Math" panose="02040503050406030204" pitchFamily="18" charset="0"/>
                              </a:rPr>
                            </m:ctrlPr>
                          </m:dPr>
                          <m:e>
                            <m:sSub>
                              <m:sSubPr>
                                <m:ctrlPr>
                                  <a:rPr kumimoji="1" lang="en-US" altLang="zh-CN" sz="2800" i="1">
                                    <a:latin typeface="Cambria Math" panose="02040503050406030204" pitchFamily="18" charset="0"/>
                                  </a:rPr>
                                </m:ctrlPr>
                              </m:sSubPr>
                              <m:e>
                                <m:sSub>
                                  <m:sSubPr>
                                    <m:ctrlPr>
                                      <a:rPr kumimoji="1" lang="en-US" altLang="zh-CN" sz="2800" i="1">
                                        <a:latin typeface="Cambria Math" panose="02040503050406030204" pitchFamily="18" charset="0"/>
                                      </a:rPr>
                                    </m:ctrlPr>
                                  </m:sSubPr>
                                  <m:e>
                                    <m:r>
                                      <a:rPr kumimoji="1" lang="en-US" altLang="zh-CN" sz="2800" i="1">
                                        <a:latin typeface="Cambria Math" charset="0"/>
                                      </a:rPr>
                                      <m:t>𝐺</m:t>
                                    </m:r>
                                  </m:e>
                                  <m:sub>
                                    <m:r>
                                      <a:rPr kumimoji="1" lang="en-US" altLang="zh-CN" sz="2800" i="1">
                                        <a:latin typeface="Cambria Math" charset="0"/>
                                      </a:rPr>
                                      <m:t>𝑡</m:t>
                                    </m:r>
                                  </m:sub>
                                </m:sSub>
                                <m:r>
                                  <m:rPr>
                                    <m:sty m:val="p"/>
                                  </m:rPr>
                                  <a:rPr kumimoji="1" lang="en-US" altLang="zh-CN" sz="2800">
                                    <a:latin typeface="Cambria Math" charset="0"/>
                                  </a:rPr>
                                  <m:t>w</m:t>
                                </m:r>
                              </m:e>
                              <m:sub>
                                <m:r>
                                  <a:rPr kumimoji="1" lang="en-US" altLang="zh-CN" sz="2800" i="1">
                                    <a:latin typeface="Cambria Math" charset="0"/>
                                  </a:rPr>
                                  <m:t>𝑡</m:t>
                                </m:r>
                              </m:sub>
                            </m:sSub>
                            <m:r>
                              <m:rPr>
                                <m:nor/>
                              </m:rPr>
                              <a:rPr kumimoji="1" lang="en-US" altLang="zh-CN" sz="2800" dirty="0"/>
                              <m:t>+</m:t>
                            </m:r>
                            <m:f>
                              <m:fPr>
                                <m:ctrlPr>
                                  <a:rPr kumimoji="1" lang="mr-IN" altLang="zh-CN" sz="2800" i="1" dirty="0">
                                    <a:latin typeface="Cambria Math" panose="02040503050406030204" pitchFamily="18" charset="0"/>
                                  </a:rPr>
                                </m:ctrlPr>
                              </m:fPr>
                              <m:num>
                                <m:r>
                                  <a:rPr kumimoji="1" lang="en-US" altLang="zh-CN" sz="2800" i="1" dirty="0">
                                    <a:latin typeface="Cambria Math" charset="0"/>
                                  </a:rPr>
                                  <m:t>1</m:t>
                                </m:r>
                              </m:num>
                              <m:den>
                                <m:r>
                                  <a:rPr kumimoji="1" lang="en-US" altLang="zh-CN" sz="2800" i="1" dirty="0">
                                    <a:latin typeface="Cambria Math" charset="0"/>
                                  </a:rPr>
                                  <m:t>2</m:t>
                                </m:r>
                              </m:den>
                            </m:f>
                            <m:d>
                              <m:dPr>
                                <m:ctrlPr>
                                  <a:rPr kumimoji="1" lang="mr-IN" altLang="zh-CN" sz="2800" i="1" dirty="0">
                                    <a:latin typeface="Cambria Math" panose="02040503050406030204" pitchFamily="18" charset="0"/>
                                  </a:rPr>
                                </m:ctrlPr>
                              </m:dPr>
                              <m:e>
                                <m:sSub>
                                  <m:sSubPr>
                                    <m:ctrlPr>
                                      <a:rPr kumimoji="1" lang="en-US" altLang="zh-CN" sz="2800" i="1" dirty="0">
                                        <a:latin typeface="Cambria Math" panose="02040503050406030204" pitchFamily="18" charset="0"/>
                                      </a:rPr>
                                    </m:ctrlPr>
                                  </m:sSubPr>
                                  <m:e>
                                    <m:r>
                                      <a:rPr kumimoji="1" lang="en-US" altLang="zh-CN" sz="2800" i="1" dirty="0">
                                        <a:latin typeface="Cambria Math" charset="0"/>
                                      </a:rPr>
                                      <m:t>𝐻</m:t>
                                    </m:r>
                                  </m:e>
                                  <m:sub>
                                    <m:r>
                                      <a:rPr kumimoji="1" lang="en-US" altLang="zh-CN" sz="2800" i="1" dirty="0">
                                        <a:latin typeface="Cambria Math" charset="0"/>
                                      </a:rPr>
                                      <m:t>𝑡</m:t>
                                    </m:r>
                                  </m:sub>
                                </m:sSub>
                                <m:r>
                                  <a:rPr lang="en-US" altLang="zh-CN" sz="2800" i="1">
                                    <a:latin typeface="Cambria Math" charset="0"/>
                                  </a:rPr>
                                  <m:t>+</m:t>
                                </m:r>
                                <m:r>
                                  <a:rPr lang="en-US" altLang="zh-CN" sz="2800" i="1">
                                    <a:latin typeface="Cambria Math" charset="0"/>
                                    <a:ea typeface="Cambria Math" charset="0"/>
                                    <a:cs typeface="Cambria Math" charset="0"/>
                                  </a:rPr>
                                  <m:t>𝜆</m:t>
                                </m:r>
                              </m:e>
                            </m:d>
                            <m:sSubSup>
                              <m:sSubSupPr>
                                <m:ctrlPr>
                                  <a:rPr kumimoji="1" lang="en-US" altLang="zh-CN" sz="2800" i="1">
                                    <a:latin typeface="Cambria Math" panose="02040503050406030204" pitchFamily="18" charset="0"/>
                                    <a:ea typeface="Cambria Math" charset="0"/>
                                    <a:cs typeface="Cambria Math" charset="0"/>
                                  </a:rPr>
                                </m:ctrlPr>
                              </m:sSubSupPr>
                              <m:e>
                                <m:r>
                                  <a:rPr kumimoji="1" lang="en-US" altLang="zh-CN" sz="2800" i="1">
                                    <a:latin typeface="Cambria Math" charset="0"/>
                                    <a:ea typeface="Cambria Math" charset="0"/>
                                    <a:cs typeface="Cambria Math" charset="0"/>
                                  </a:rPr>
                                  <m:t>𝑤</m:t>
                                </m:r>
                              </m:e>
                              <m:sub>
                                <m:r>
                                  <a:rPr kumimoji="1" lang="en-US" altLang="zh-CN" sz="2800" i="1">
                                    <a:latin typeface="Cambria Math" charset="0"/>
                                    <a:ea typeface="Cambria Math" charset="0"/>
                                    <a:cs typeface="Cambria Math" charset="0"/>
                                  </a:rPr>
                                  <m:t>𝑡</m:t>
                                </m:r>
                              </m:sub>
                              <m:sup>
                                <m:r>
                                  <a:rPr kumimoji="1" lang="en-US" altLang="zh-CN" sz="2800" i="1">
                                    <a:latin typeface="Cambria Math" charset="0"/>
                                    <a:ea typeface="Cambria Math" charset="0"/>
                                    <a:cs typeface="Cambria Math" charset="0"/>
                                  </a:rPr>
                                  <m:t>2</m:t>
                                </m:r>
                              </m:sup>
                            </m:sSubSup>
                          </m:e>
                        </m:d>
                      </m:e>
                    </m:nary>
                    <m:r>
                      <a:rPr kumimoji="1" lang="en-US" altLang="zh-CN" sz="2800" i="1">
                        <a:latin typeface="Cambria Math" charset="0"/>
                      </a:rPr>
                      <m:t>+</m:t>
                    </m:r>
                    <m:r>
                      <a:rPr kumimoji="1" lang="en-US" altLang="zh-CN" sz="2800" i="1">
                        <a:latin typeface="Cambria Math" charset="0"/>
                        <a:ea typeface="Cambria Math" charset="0"/>
                        <a:cs typeface="Cambria Math" charset="0"/>
                      </a:rPr>
                      <m:t>𝛾</m:t>
                    </m:r>
                    <m:r>
                      <a:rPr kumimoji="1" lang="en-US" altLang="zh-CN" sz="2800" i="1">
                        <a:latin typeface="Cambria Math" charset="0"/>
                        <a:ea typeface="Cambria Math" charset="0"/>
                        <a:cs typeface="Cambria Math" charset="0"/>
                      </a:rPr>
                      <m:t>𝑇</m:t>
                    </m:r>
                  </m:oMath>
                </a14:m>
                <a:endParaRPr kumimoji="1" lang="en-US" altLang="zh-CN" sz="2800" dirty="0"/>
              </a:p>
            </p:txBody>
          </p:sp>
        </mc:Choice>
        <mc:Fallback xmlns="">
          <p:sp>
            <p:nvSpPr>
              <p:cNvPr id="5" name="矩形 4"/>
              <p:cNvSpPr>
                <a:spLocks noRot="1" noChangeAspect="1" noMove="1" noResize="1" noEditPoints="1" noAdjustHandles="1" noChangeArrowheads="1" noChangeShapeType="1" noTextEdit="1"/>
              </p:cNvSpPr>
              <p:nvPr/>
            </p:nvSpPr>
            <p:spPr>
              <a:xfrm>
                <a:off x="746125" y="2672478"/>
                <a:ext cx="10508791" cy="4213461"/>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7316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目标函数</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pPr>
                  <a:lnSpc>
                    <a:spcPct val="100000"/>
                  </a:lnSpc>
                  <a:buClr>
                    <a:schemeClr val="tx1"/>
                  </a:buClr>
                </a:pPr>
                <a:r>
                  <a:rPr lang="zh-CN" altLang="en-US" sz="3200" dirty="0"/>
                  <a:t>假设我们已经知道树的结构</a:t>
                </a:r>
                <a14:m>
                  <m:oMath xmlns:m="http://schemas.openxmlformats.org/officeDocument/2006/math">
                    <m:r>
                      <a:rPr lang="en-US" altLang="zh-CN" sz="3200" i="1" dirty="0" smtClean="0">
                        <a:latin typeface="Cambria Math" charset="0"/>
                      </a:rPr>
                      <m:t>𝑞</m:t>
                    </m:r>
                  </m:oMath>
                </a14:m>
                <a:r>
                  <a:rPr lang="en-US" altLang="zh-CN" sz="3200" dirty="0"/>
                  <a:t>, </a:t>
                </a:r>
                <a:endParaRPr lang="zh-CN" altLang="en-US" sz="3200" dirty="0"/>
              </a:p>
              <a:p>
                <a:pPr>
                  <a:lnSpc>
                    <a:spcPct val="100000"/>
                  </a:lnSpc>
                  <a:buClr>
                    <a:schemeClr val="tx1"/>
                  </a:buClr>
                </a:pPr>
                <a14:m>
                  <m:oMath xmlns:m="http://schemas.openxmlformats.org/officeDocument/2006/math">
                    <m:r>
                      <a:rPr kumimoji="1" lang="en-US" altLang="zh-CN" sz="3200" i="1">
                        <a:latin typeface="Cambria Math" charset="0"/>
                      </a:rPr>
                      <m:t>𝐽</m:t>
                    </m:r>
                    <m:d>
                      <m:dPr>
                        <m:ctrlPr>
                          <a:rPr kumimoji="1" lang="mr-IN" altLang="zh-CN" sz="3200" i="1">
                            <a:latin typeface="Cambria Math" panose="02040503050406030204" pitchFamily="18" charset="0"/>
                          </a:rPr>
                        </m:ctrlPr>
                      </m:dPr>
                      <m:e>
                        <m:r>
                          <a:rPr kumimoji="1" lang="en-US" altLang="zh-CN" sz="3200" b="0" i="1" smtClean="0">
                            <a:latin typeface="Cambria Math" charset="0"/>
                          </a:rPr>
                          <m:t>𝑓</m:t>
                        </m:r>
                      </m:e>
                    </m:d>
                    <m:r>
                      <a:rPr kumimoji="1" lang="en-US" altLang="zh-CN" sz="3200" i="1">
                        <a:latin typeface="Cambria Math" charset="0"/>
                      </a:rPr>
                      <m:t>=</m:t>
                    </m:r>
                  </m:oMath>
                </a14:m>
                <a:r>
                  <a:rPr kumimoji="1" lang="en-US" altLang="zh-CN" sz="3200" dirty="0"/>
                  <a:t> </a:t>
                </a:r>
                <a14:m>
                  <m:oMath xmlns:m="http://schemas.openxmlformats.org/officeDocument/2006/math">
                    <m:nary>
                      <m:naryPr>
                        <m:chr m:val="∑"/>
                        <m:limLoc m:val="subSup"/>
                        <m:ctrlPr>
                          <a:rPr kumimoji="1" lang="is-IS" altLang="zh-CN" sz="3200" i="1">
                            <a:latin typeface="Cambria Math" panose="02040503050406030204" pitchFamily="18" charset="0"/>
                          </a:rPr>
                        </m:ctrlPr>
                      </m:naryPr>
                      <m:sub>
                        <m:r>
                          <m:rPr>
                            <m:brk m:alnAt="25"/>
                          </m:rPr>
                          <a:rPr kumimoji="1" lang="en-US" altLang="zh-CN" sz="3200" i="1">
                            <a:latin typeface="Cambria Math" charset="0"/>
                          </a:rPr>
                          <m:t>𝑡</m:t>
                        </m:r>
                        <m:r>
                          <a:rPr kumimoji="1" lang="en-US" altLang="zh-CN" sz="3200" i="1">
                            <a:latin typeface="Cambria Math" charset="0"/>
                          </a:rPr>
                          <m:t>=1</m:t>
                        </m:r>
                      </m:sub>
                      <m:sup>
                        <m:r>
                          <a:rPr kumimoji="1" lang="en-US" altLang="zh-CN" sz="3200" i="1">
                            <a:latin typeface="Cambria Math" charset="0"/>
                          </a:rPr>
                          <m:t>𝑇</m:t>
                        </m:r>
                      </m:sup>
                      <m:e>
                        <m:d>
                          <m:dPr>
                            <m:begChr m:val="["/>
                            <m:endChr m:val="]"/>
                            <m:ctrlPr>
                              <a:rPr kumimoji="1" lang="mr-IN" altLang="zh-CN" sz="3200" i="1">
                                <a:latin typeface="Cambria Math" panose="02040503050406030204" pitchFamily="18" charset="0"/>
                              </a:rPr>
                            </m:ctrlPr>
                          </m:dPr>
                          <m:e>
                            <m:sSub>
                              <m:sSubPr>
                                <m:ctrlPr>
                                  <a:rPr kumimoji="1" lang="en-US" altLang="zh-CN" sz="3200" i="1">
                                    <a:latin typeface="Cambria Math" panose="02040503050406030204" pitchFamily="18" charset="0"/>
                                  </a:rPr>
                                </m:ctrlPr>
                              </m:sSubPr>
                              <m:e>
                                <m:sSub>
                                  <m:sSubPr>
                                    <m:ctrlPr>
                                      <a:rPr kumimoji="1" lang="en-US" altLang="zh-CN" sz="3200" i="1">
                                        <a:latin typeface="Cambria Math" panose="02040503050406030204" pitchFamily="18" charset="0"/>
                                      </a:rPr>
                                    </m:ctrlPr>
                                  </m:sSubPr>
                                  <m:e>
                                    <m:r>
                                      <a:rPr kumimoji="1" lang="en-US" altLang="zh-CN" sz="3200" i="1">
                                        <a:latin typeface="Cambria Math" charset="0"/>
                                      </a:rPr>
                                      <m:t>𝐺</m:t>
                                    </m:r>
                                  </m:e>
                                  <m:sub>
                                    <m:r>
                                      <a:rPr kumimoji="1" lang="en-US" altLang="zh-CN" sz="3200" i="1">
                                        <a:latin typeface="Cambria Math" charset="0"/>
                                      </a:rPr>
                                      <m:t>𝑡</m:t>
                                    </m:r>
                                  </m:sub>
                                </m:sSub>
                                <m:r>
                                  <a:rPr kumimoji="1" lang="en-US" altLang="zh-CN" sz="3200" i="1">
                                    <a:latin typeface="Cambria Math" charset="0"/>
                                  </a:rPr>
                                  <m:t>𝑤</m:t>
                                </m:r>
                              </m:e>
                              <m:sub>
                                <m:r>
                                  <a:rPr kumimoji="1" lang="en-US" altLang="zh-CN" sz="3200" i="1">
                                    <a:latin typeface="Cambria Math" charset="0"/>
                                  </a:rPr>
                                  <m:t>𝑡</m:t>
                                </m:r>
                              </m:sub>
                            </m:sSub>
                            <m:r>
                              <m:rPr>
                                <m:nor/>
                              </m:rPr>
                              <a:rPr kumimoji="1" lang="en-US" altLang="zh-CN" sz="3200" dirty="0"/>
                              <m:t>+</m:t>
                            </m:r>
                            <m:f>
                              <m:fPr>
                                <m:ctrlPr>
                                  <a:rPr kumimoji="1" lang="mr-IN" altLang="zh-CN" sz="3200" i="1" dirty="0">
                                    <a:latin typeface="Cambria Math" panose="02040503050406030204" pitchFamily="18" charset="0"/>
                                  </a:rPr>
                                </m:ctrlPr>
                              </m:fPr>
                              <m:num>
                                <m:r>
                                  <a:rPr kumimoji="1" lang="en-US" altLang="zh-CN" sz="3200" i="1" dirty="0">
                                    <a:latin typeface="Cambria Math" charset="0"/>
                                  </a:rPr>
                                  <m:t>1</m:t>
                                </m:r>
                              </m:num>
                              <m:den>
                                <m:r>
                                  <a:rPr kumimoji="1" lang="en-US" altLang="zh-CN" sz="3200" i="1" dirty="0">
                                    <a:latin typeface="Cambria Math" charset="0"/>
                                  </a:rPr>
                                  <m:t>2</m:t>
                                </m:r>
                              </m:den>
                            </m:f>
                            <m:d>
                              <m:dPr>
                                <m:ctrlPr>
                                  <a:rPr kumimoji="1" lang="mr-IN" altLang="zh-CN" sz="3200" i="1" dirty="0">
                                    <a:latin typeface="Cambria Math" panose="02040503050406030204" pitchFamily="18" charset="0"/>
                                  </a:rPr>
                                </m:ctrlPr>
                              </m:dPr>
                              <m:e>
                                <m:sSub>
                                  <m:sSubPr>
                                    <m:ctrlPr>
                                      <a:rPr kumimoji="1" lang="en-US" altLang="zh-CN" sz="3200" i="1" dirty="0">
                                        <a:latin typeface="Cambria Math" panose="02040503050406030204" pitchFamily="18" charset="0"/>
                                      </a:rPr>
                                    </m:ctrlPr>
                                  </m:sSubPr>
                                  <m:e>
                                    <m:r>
                                      <a:rPr kumimoji="1" lang="en-US" altLang="zh-CN" sz="3200" i="1" dirty="0">
                                        <a:latin typeface="Cambria Math" charset="0"/>
                                      </a:rPr>
                                      <m:t>𝐻</m:t>
                                    </m:r>
                                  </m:e>
                                  <m:sub>
                                    <m:r>
                                      <a:rPr kumimoji="1" lang="en-US" altLang="zh-CN" sz="3200" i="1" dirty="0">
                                        <a:latin typeface="Cambria Math" charset="0"/>
                                      </a:rPr>
                                      <m:t>𝑡</m:t>
                                    </m:r>
                                  </m:sub>
                                </m:sSub>
                                <m:r>
                                  <a:rPr lang="en-US" altLang="zh-CN" sz="3200" i="1">
                                    <a:latin typeface="Cambria Math" charset="0"/>
                                  </a:rPr>
                                  <m:t>+</m:t>
                                </m:r>
                                <m:r>
                                  <a:rPr lang="en-US" altLang="zh-CN" sz="3200" i="1">
                                    <a:latin typeface="Cambria Math" charset="0"/>
                                    <a:ea typeface="Cambria Math" charset="0"/>
                                    <a:cs typeface="Cambria Math" charset="0"/>
                                  </a:rPr>
                                  <m:t>𝜆</m:t>
                                </m:r>
                              </m:e>
                            </m:d>
                            <m:sSubSup>
                              <m:sSubSupPr>
                                <m:ctrlPr>
                                  <a:rPr kumimoji="1" lang="en-US" altLang="zh-CN" sz="3200" i="1">
                                    <a:latin typeface="Cambria Math" panose="02040503050406030204" pitchFamily="18" charset="0"/>
                                    <a:ea typeface="Cambria Math" charset="0"/>
                                    <a:cs typeface="Cambria Math" charset="0"/>
                                  </a:rPr>
                                </m:ctrlPr>
                              </m:sSubSupPr>
                              <m:e>
                                <m:r>
                                  <a:rPr kumimoji="1" lang="en-US" altLang="zh-CN" sz="3200" i="1">
                                    <a:latin typeface="Cambria Math" charset="0"/>
                                    <a:ea typeface="Cambria Math" charset="0"/>
                                    <a:cs typeface="Cambria Math" charset="0"/>
                                  </a:rPr>
                                  <m:t>𝑤</m:t>
                                </m:r>
                              </m:e>
                              <m:sub>
                                <m:r>
                                  <a:rPr kumimoji="1" lang="en-US" altLang="zh-CN" sz="3200" i="1">
                                    <a:latin typeface="Cambria Math" charset="0"/>
                                    <a:ea typeface="Cambria Math" charset="0"/>
                                    <a:cs typeface="Cambria Math" charset="0"/>
                                  </a:rPr>
                                  <m:t>𝑡</m:t>
                                </m:r>
                              </m:sub>
                              <m:sup>
                                <m:r>
                                  <a:rPr kumimoji="1" lang="en-US" altLang="zh-CN" sz="3200" i="1">
                                    <a:latin typeface="Cambria Math" charset="0"/>
                                    <a:ea typeface="Cambria Math" charset="0"/>
                                    <a:cs typeface="Cambria Math" charset="0"/>
                                  </a:rPr>
                                  <m:t>2</m:t>
                                </m:r>
                              </m:sup>
                            </m:sSubSup>
                          </m:e>
                        </m:d>
                      </m:e>
                    </m:nary>
                    <m:r>
                      <a:rPr kumimoji="1" lang="en-US" altLang="zh-CN" sz="3200" i="1">
                        <a:latin typeface="Cambria Math" charset="0"/>
                      </a:rPr>
                      <m:t>+</m:t>
                    </m:r>
                    <m:r>
                      <a:rPr kumimoji="1" lang="en-US" altLang="zh-CN" sz="3200" i="1">
                        <a:latin typeface="Cambria Math" charset="0"/>
                        <a:ea typeface="Cambria Math" charset="0"/>
                        <a:cs typeface="Cambria Math" charset="0"/>
                      </a:rPr>
                      <m:t>𝛾</m:t>
                    </m:r>
                    <m:r>
                      <a:rPr kumimoji="1" lang="en-US" altLang="zh-CN" sz="3200" i="1">
                        <a:latin typeface="Cambria Math" charset="0"/>
                        <a:ea typeface="Cambria Math" charset="0"/>
                        <a:cs typeface="Cambria Math" charset="0"/>
                      </a:rPr>
                      <m:t>𝑇</m:t>
                    </m:r>
                  </m:oMath>
                </a14:m>
                <a:endParaRPr kumimoji="1" lang="en-US" altLang="zh-CN" sz="3200" dirty="0"/>
              </a:p>
              <a:p>
                <a:pPr>
                  <a:lnSpc>
                    <a:spcPct val="100000"/>
                  </a:lnSpc>
                  <a:buClr>
                    <a:schemeClr val="tx1"/>
                  </a:buClr>
                </a:pPr>
                <a:r>
                  <a:rPr kumimoji="1" lang="zh-CN" altLang="en-US" sz="3200" dirty="0"/>
                  <a:t>则由</a:t>
                </a:r>
                <a14:m>
                  <m:oMath xmlns:m="http://schemas.openxmlformats.org/officeDocument/2006/math">
                    <m:f>
                      <m:fPr>
                        <m:ctrlPr>
                          <a:rPr kumimoji="1" lang="mr-IN" altLang="zh-CN" sz="3200" i="1">
                            <a:latin typeface="Cambria Math" panose="02040503050406030204" pitchFamily="18" charset="0"/>
                          </a:rPr>
                        </m:ctrlPr>
                      </m:fPr>
                      <m:num>
                        <m:r>
                          <a:rPr kumimoji="1" lang="mr-IN" altLang="zh-CN" sz="3200" i="1">
                            <a:latin typeface="Cambria Math" charset="0"/>
                            <a:ea typeface="Cambria Math" charset="0"/>
                            <a:cs typeface="Cambria Math" charset="0"/>
                          </a:rPr>
                          <m:t>𝜕</m:t>
                        </m:r>
                        <m:r>
                          <a:rPr kumimoji="1" lang="en-US" altLang="zh-CN" sz="3200" i="1">
                            <a:latin typeface="Cambria Math" charset="0"/>
                          </a:rPr>
                          <m:t>𝐽</m:t>
                        </m:r>
                        <m:d>
                          <m:dPr>
                            <m:ctrlPr>
                              <a:rPr kumimoji="1" lang="mr-IN" altLang="zh-CN" sz="3200" i="1">
                                <a:latin typeface="Cambria Math" panose="02040503050406030204" pitchFamily="18" charset="0"/>
                              </a:rPr>
                            </m:ctrlPr>
                          </m:dPr>
                          <m:e>
                            <m:r>
                              <a:rPr kumimoji="1" lang="en-US" altLang="zh-CN" sz="3200" b="0" i="1" smtClean="0">
                                <a:latin typeface="Cambria Math" charset="0"/>
                              </a:rPr>
                              <m:t>𝑓</m:t>
                            </m:r>
                          </m:e>
                        </m:d>
                      </m:num>
                      <m:den>
                        <m:r>
                          <a:rPr kumimoji="1" lang="mr-IN" altLang="zh-CN" sz="3200" i="1">
                            <a:latin typeface="Cambria Math" charset="0"/>
                            <a:ea typeface="Cambria Math" charset="0"/>
                            <a:cs typeface="Cambria Math" charset="0"/>
                          </a:rPr>
                          <m:t>𝜕</m:t>
                        </m:r>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𝑤</m:t>
                            </m:r>
                          </m:e>
                          <m:sub>
                            <m:r>
                              <a:rPr kumimoji="1" lang="en-US" altLang="zh-CN" sz="3200" i="1">
                                <a:latin typeface="Cambria Math" charset="0"/>
                                <a:ea typeface="Cambria Math" charset="0"/>
                                <a:cs typeface="Cambria Math" charset="0"/>
                              </a:rPr>
                              <m:t>𝑡</m:t>
                            </m:r>
                          </m:sub>
                        </m:sSub>
                      </m:den>
                    </m:f>
                    <m:r>
                      <a:rPr kumimoji="1" lang="en-US" altLang="zh-CN" sz="3200" i="1">
                        <a:latin typeface="Cambria Math" charset="0"/>
                      </a:rPr>
                      <m:t>=</m:t>
                    </m:r>
                    <m:sSub>
                      <m:sSubPr>
                        <m:ctrlPr>
                          <a:rPr kumimoji="1" lang="en-US" altLang="zh-CN" sz="3200" i="1">
                            <a:latin typeface="Cambria Math" panose="02040503050406030204" pitchFamily="18" charset="0"/>
                          </a:rPr>
                        </m:ctrlPr>
                      </m:sSubPr>
                      <m:e>
                        <m:r>
                          <a:rPr kumimoji="1" lang="en-US" altLang="zh-CN" sz="3200" i="1">
                            <a:latin typeface="Cambria Math" charset="0"/>
                          </a:rPr>
                          <m:t>𝐺</m:t>
                        </m:r>
                      </m:e>
                      <m:sub>
                        <m:r>
                          <a:rPr kumimoji="1" lang="en-US" altLang="zh-CN" sz="3200" i="1">
                            <a:latin typeface="Cambria Math" charset="0"/>
                          </a:rPr>
                          <m:t>𝑡</m:t>
                        </m:r>
                      </m:sub>
                    </m:sSub>
                    <m:r>
                      <m:rPr>
                        <m:nor/>
                      </m:rPr>
                      <a:rPr kumimoji="1" lang="en-US" altLang="zh-CN" sz="3200" dirty="0"/>
                      <m:t>+</m:t>
                    </m:r>
                    <m:d>
                      <m:dPr>
                        <m:ctrlPr>
                          <a:rPr kumimoji="1" lang="mr-IN" altLang="zh-CN" sz="3200" i="1" dirty="0">
                            <a:latin typeface="Cambria Math" panose="02040503050406030204" pitchFamily="18" charset="0"/>
                          </a:rPr>
                        </m:ctrlPr>
                      </m:dPr>
                      <m:e>
                        <m:sSub>
                          <m:sSubPr>
                            <m:ctrlPr>
                              <a:rPr kumimoji="1" lang="en-US" altLang="zh-CN" sz="3200" i="1" dirty="0">
                                <a:latin typeface="Cambria Math" panose="02040503050406030204" pitchFamily="18" charset="0"/>
                              </a:rPr>
                            </m:ctrlPr>
                          </m:sSubPr>
                          <m:e>
                            <m:r>
                              <a:rPr kumimoji="1" lang="en-US" altLang="zh-CN" sz="3200" i="1" dirty="0">
                                <a:latin typeface="Cambria Math" charset="0"/>
                              </a:rPr>
                              <m:t>𝐻</m:t>
                            </m:r>
                          </m:e>
                          <m:sub>
                            <m:r>
                              <a:rPr kumimoji="1" lang="en-US" altLang="zh-CN" sz="3200" i="1" dirty="0">
                                <a:latin typeface="Cambria Math" charset="0"/>
                              </a:rPr>
                              <m:t>𝑡</m:t>
                            </m:r>
                          </m:sub>
                        </m:sSub>
                        <m:r>
                          <a:rPr lang="en-US" altLang="zh-CN" sz="3200" i="1">
                            <a:latin typeface="Cambria Math" charset="0"/>
                          </a:rPr>
                          <m:t>+</m:t>
                        </m:r>
                        <m:r>
                          <a:rPr kumimoji="1" lang="en-US" altLang="zh-CN" sz="3200" i="1">
                            <a:latin typeface="Cambria Math" charset="0"/>
                            <a:ea typeface="Cambria Math" charset="0"/>
                            <a:cs typeface="Cambria Math" charset="0"/>
                          </a:rPr>
                          <m:t>𝜆</m:t>
                        </m:r>
                      </m:e>
                    </m:d>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𝑤</m:t>
                        </m:r>
                      </m:e>
                      <m:sub>
                        <m:r>
                          <a:rPr kumimoji="1" lang="en-US" altLang="zh-CN" sz="3200" i="1">
                            <a:latin typeface="Cambria Math" charset="0"/>
                            <a:ea typeface="Cambria Math" charset="0"/>
                            <a:cs typeface="Cambria Math" charset="0"/>
                          </a:rPr>
                          <m:t>𝑡</m:t>
                        </m:r>
                      </m:sub>
                    </m:sSub>
                    <m:r>
                      <a:rPr kumimoji="1" lang="en-US" altLang="zh-CN" sz="3200" i="1">
                        <a:latin typeface="Cambria Math" charset="0"/>
                        <a:ea typeface="Cambria Math" charset="0"/>
                        <a:cs typeface="Cambria Math" charset="0"/>
                      </a:rPr>
                      <m:t>=0</m:t>
                    </m:r>
                  </m:oMath>
                </a14:m>
                <a:endParaRPr lang="en-US" altLang="zh-CN" sz="3200" dirty="0"/>
              </a:p>
              <a:p>
                <a:pPr>
                  <a:lnSpc>
                    <a:spcPct val="100000"/>
                  </a:lnSpc>
                  <a:buClr>
                    <a:schemeClr val="tx1"/>
                  </a:buClr>
                </a:pPr>
                <a:r>
                  <a:rPr lang="zh-CN" altLang="en-US" sz="3200" dirty="0"/>
                  <a:t>得到最佳的</a:t>
                </a:r>
                <a14:m>
                  <m:oMath xmlns:m="http://schemas.openxmlformats.org/officeDocument/2006/math">
                    <m:r>
                      <a:rPr lang="en-US" altLang="zh-CN" sz="3200" b="1" i="1" dirty="0" smtClean="0">
                        <a:latin typeface="Cambria Math" charset="0"/>
                      </a:rPr>
                      <m:t>𝒘</m:t>
                    </m:r>
                  </m:oMath>
                </a14:m>
                <a:r>
                  <a:rPr lang="zh-CN" altLang="en-US" sz="3200" dirty="0"/>
                  <a:t>：</a:t>
                </a:r>
                <a14:m>
                  <m:oMath xmlns:m="http://schemas.openxmlformats.org/officeDocument/2006/math">
                    <m:sSub>
                      <m:sSubPr>
                        <m:ctrlPr>
                          <a:rPr kumimoji="1" lang="en-US" altLang="zh-CN" sz="3200" i="1">
                            <a:latin typeface="Cambria Math" panose="02040503050406030204" pitchFamily="18" charset="0"/>
                            <a:ea typeface="Cambria Math" charset="0"/>
                            <a:cs typeface="Cambria Math" charset="0"/>
                          </a:rPr>
                        </m:ctrlPr>
                      </m:sSubPr>
                      <m:e>
                        <m:r>
                          <a:rPr kumimoji="1" lang="en-US" altLang="zh-CN" sz="3200" i="1">
                            <a:latin typeface="Cambria Math" charset="0"/>
                            <a:ea typeface="Cambria Math" charset="0"/>
                            <a:cs typeface="Cambria Math" charset="0"/>
                          </a:rPr>
                          <m:t>𝑤</m:t>
                        </m:r>
                      </m:e>
                      <m:sub>
                        <m:r>
                          <a:rPr kumimoji="1" lang="en-US" altLang="zh-CN" sz="3200" i="1">
                            <a:latin typeface="Cambria Math" charset="0"/>
                            <a:ea typeface="Cambria Math" charset="0"/>
                            <a:cs typeface="Cambria Math" charset="0"/>
                          </a:rPr>
                          <m:t>𝑡</m:t>
                        </m:r>
                      </m:sub>
                    </m:sSub>
                    <m:r>
                      <a:rPr kumimoji="1" lang="en-US" altLang="zh-CN" sz="3200" i="1">
                        <a:latin typeface="Cambria Math" charset="0"/>
                        <a:ea typeface="Cambria Math" charset="0"/>
                        <a:cs typeface="Cambria Math" charset="0"/>
                      </a:rPr>
                      <m:t>=−</m:t>
                    </m:r>
                    <m:f>
                      <m:fPr>
                        <m:ctrlPr>
                          <a:rPr kumimoji="1" lang="mr-IN" altLang="zh-CN" sz="3200" i="1">
                            <a:latin typeface="Cambria Math" panose="02040503050406030204" pitchFamily="18" charset="0"/>
                            <a:ea typeface="Cambria Math" charset="0"/>
                            <a:cs typeface="Cambria Math" charset="0"/>
                          </a:rPr>
                        </m:ctrlPr>
                      </m:fPr>
                      <m:num>
                        <m:sSub>
                          <m:sSubPr>
                            <m:ctrlPr>
                              <a:rPr kumimoji="1" lang="en-US" altLang="zh-CN" sz="3200" i="1">
                                <a:latin typeface="Cambria Math" panose="02040503050406030204" pitchFamily="18" charset="0"/>
                              </a:rPr>
                            </m:ctrlPr>
                          </m:sSubPr>
                          <m:e>
                            <m:r>
                              <a:rPr kumimoji="1" lang="en-US" altLang="zh-CN" sz="3200" i="1">
                                <a:latin typeface="Cambria Math" charset="0"/>
                              </a:rPr>
                              <m:t>𝐺</m:t>
                            </m:r>
                          </m:e>
                          <m:sub>
                            <m:r>
                              <a:rPr kumimoji="1" lang="en-US" altLang="zh-CN" sz="3200" i="1">
                                <a:latin typeface="Cambria Math" charset="0"/>
                              </a:rPr>
                              <m:t>𝑡</m:t>
                            </m:r>
                          </m:sub>
                        </m:sSub>
                      </m:num>
                      <m:den>
                        <m:sSub>
                          <m:sSubPr>
                            <m:ctrlPr>
                              <a:rPr kumimoji="1" lang="en-US" altLang="zh-CN" sz="3200" i="1" dirty="0">
                                <a:latin typeface="Cambria Math" panose="02040503050406030204" pitchFamily="18" charset="0"/>
                              </a:rPr>
                            </m:ctrlPr>
                          </m:sSubPr>
                          <m:e>
                            <m:r>
                              <a:rPr kumimoji="1" lang="en-US" altLang="zh-CN" sz="3200" i="1" dirty="0">
                                <a:latin typeface="Cambria Math" charset="0"/>
                              </a:rPr>
                              <m:t>𝐻</m:t>
                            </m:r>
                          </m:e>
                          <m:sub>
                            <m:r>
                              <a:rPr kumimoji="1" lang="en-US" altLang="zh-CN" sz="3200" i="1" dirty="0">
                                <a:latin typeface="Cambria Math" charset="0"/>
                              </a:rPr>
                              <m:t>𝑡</m:t>
                            </m:r>
                          </m:sub>
                        </m:sSub>
                        <m:r>
                          <a:rPr lang="en-US" altLang="zh-CN" sz="3200" i="1">
                            <a:latin typeface="Cambria Math" charset="0"/>
                          </a:rPr>
                          <m:t>+</m:t>
                        </m:r>
                        <m:r>
                          <a:rPr kumimoji="1" lang="en-US" altLang="zh-CN" sz="3200" i="1">
                            <a:latin typeface="Cambria Math" charset="0"/>
                            <a:ea typeface="Cambria Math" charset="0"/>
                            <a:cs typeface="Cambria Math" charset="0"/>
                          </a:rPr>
                          <m:t>𝜆</m:t>
                        </m:r>
                      </m:den>
                    </m:f>
                  </m:oMath>
                </a14:m>
                <a:endParaRPr kumimoji="1" lang="en-US" altLang="zh-CN" sz="3200" dirty="0">
                  <a:ea typeface="Cambria Math" charset="0"/>
                  <a:cs typeface="Cambria Math" charset="0"/>
                </a:endParaRPr>
              </a:p>
              <a:p>
                <a:pPr>
                  <a:lnSpc>
                    <a:spcPct val="100000"/>
                  </a:lnSpc>
                  <a:buClr>
                    <a:schemeClr val="tx1"/>
                  </a:buClr>
                </a:pPr>
                <a:endParaRPr lang="en-US" altLang="zh-CN" sz="3200" dirty="0"/>
              </a:p>
              <a:p>
                <a:pPr>
                  <a:lnSpc>
                    <a:spcPct val="100000"/>
                  </a:lnSpc>
                  <a:buClr>
                    <a:schemeClr val="tx1"/>
                  </a:buClr>
                </a:pPr>
                <a:r>
                  <a:rPr lang="zh-CN" altLang="en-US" sz="3200" dirty="0"/>
                  <a:t>最佳的</a:t>
                </a:r>
                <a14:m>
                  <m:oMath xmlns:m="http://schemas.openxmlformats.org/officeDocument/2006/math">
                    <m:r>
                      <a:rPr lang="en-US" altLang="zh-CN" sz="3200" b="1" i="1" dirty="0">
                        <a:latin typeface="Cambria Math" charset="0"/>
                      </a:rPr>
                      <m:t>𝒘</m:t>
                    </m:r>
                  </m:oMath>
                </a14:m>
                <a:r>
                  <a:rPr lang="zh-CN" altLang="en-US" sz="3200" dirty="0"/>
                  <a:t>对应的目标函数，可视为树的分数：</a:t>
                </a:r>
                <a:endParaRPr lang="en-US" altLang="zh-CN" sz="3200" dirty="0"/>
              </a:p>
              <a:p>
                <a:pPr>
                  <a:lnSpc>
                    <a:spcPct val="100000"/>
                  </a:lnSpc>
                  <a:buClr>
                    <a:schemeClr val="tx1"/>
                  </a:buClr>
                </a:pPr>
                <a14:m>
                  <m:oMath xmlns:m="http://schemas.openxmlformats.org/officeDocument/2006/math">
                    <m:r>
                      <a:rPr kumimoji="1" lang="en-US" altLang="zh-CN" sz="3200" i="1">
                        <a:latin typeface="Cambria Math" charset="0"/>
                      </a:rPr>
                      <m:t>𝐽</m:t>
                    </m:r>
                    <m:d>
                      <m:dPr>
                        <m:ctrlPr>
                          <a:rPr kumimoji="1" lang="mr-IN" altLang="zh-CN" sz="3200" i="1">
                            <a:latin typeface="Cambria Math" panose="02040503050406030204" pitchFamily="18" charset="0"/>
                          </a:rPr>
                        </m:ctrlPr>
                      </m:dPr>
                      <m:e>
                        <m:r>
                          <a:rPr kumimoji="1" lang="en-US" altLang="zh-CN" sz="3200" b="0" i="1" smtClean="0">
                            <a:latin typeface="Cambria Math" charset="0"/>
                          </a:rPr>
                          <m:t>𝑓</m:t>
                        </m:r>
                      </m:e>
                    </m:d>
                    <m:r>
                      <a:rPr kumimoji="1" lang="en-US" altLang="zh-CN" sz="3200" i="1">
                        <a:latin typeface="Cambria Math" charset="0"/>
                      </a:rPr>
                      <m:t>=</m:t>
                    </m:r>
                  </m:oMath>
                </a14:m>
                <a:r>
                  <a:rPr kumimoji="1" lang="en-US" altLang="zh-CN" sz="3200" dirty="0"/>
                  <a:t> </a:t>
                </a:r>
                <a14:m>
                  <m:oMath xmlns:m="http://schemas.openxmlformats.org/officeDocument/2006/math">
                    <m:r>
                      <a:rPr kumimoji="1" lang="en-US" altLang="zh-CN" sz="3200">
                        <a:latin typeface="Cambria Math" charset="0"/>
                      </a:rPr>
                      <m:t>−</m:t>
                    </m:r>
                    <m:f>
                      <m:fPr>
                        <m:ctrlPr>
                          <a:rPr kumimoji="1" lang="mr-IN" altLang="zh-CN" sz="3200" i="1">
                            <a:latin typeface="Cambria Math" panose="02040503050406030204" pitchFamily="18" charset="0"/>
                          </a:rPr>
                        </m:ctrlPr>
                      </m:fPr>
                      <m:num>
                        <m:r>
                          <a:rPr kumimoji="1" lang="en-US" altLang="zh-CN" sz="3200" i="1">
                            <a:latin typeface="Cambria Math" charset="0"/>
                          </a:rPr>
                          <m:t>1</m:t>
                        </m:r>
                      </m:num>
                      <m:den>
                        <m:r>
                          <a:rPr kumimoji="1" lang="en-US" altLang="zh-CN" sz="3200" i="1">
                            <a:latin typeface="Cambria Math" charset="0"/>
                          </a:rPr>
                          <m:t>2</m:t>
                        </m:r>
                      </m:den>
                    </m:f>
                    <m:nary>
                      <m:naryPr>
                        <m:chr m:val="∑"/>
                        <m:limLoc m:val="subSup"/>
                        <m:ctrlPr>
                          <a:rPr kumimoji="1" lang="is-IS" altLang="zh-CN" sz="3200" i="1">
                            <a:latin typeface="Cambria Math" panose="02040503050406030204" pitchFamily="18" charset="0"/>
                          </a:rPr>
                        </m:ctrlPr>
                      </m:naryPr>
                      <m:sub>
                        <m:r>
                          <m:rPr>
                            <m:brk m:alnAt="25"/>
                          </m:rPr>
                          <a:rPr kumimoji="1" lang="en-US" altLang="zh-CN" sz="3200" i="1">
                            <a:latin typeface="Cambria Math" charset="0"/>
                          </a:rPr>
                          <m:t>𝑡</m:t>
                        </m:r>
                        <m:r>
                          <a:rPr kumimoji="1" lang="en-US" altLang="zh-CN" sz="3200" i="1">
                            <a:latin typeface="Cambria Math" charset="0"/>
                          </a:rPr>
                          <m:t>=1</m:t>
                        </m:r>
                      </m:sub>
                      <m:sup>
                        <m:r>
                          <a:rPr kumimoji="1" lang="en-US" altLang="zh-CN" sz="3200" i="1">
                            <a:latin typeface="Cambria Math" charset="0"/>
                          </a:rPr>
                          <m:t>𝑇</m:t>
                        </m:r>
                      </m:sup>
                      <m:e>
                        <m:d>
                          <m:dPr>
                            <m:begChr m:val="["/>
                            <m:endChr m:val="]"/>
                            <m:ctrlPr>
                              <a:rPr kumimoji="1" lang="mr-IN" altLang="zh-CN" sz="3200" i="1">
                                <a:latin typeface="Cambria Math" panose="02040503050406030204" pitchFamily="18" charset="0"/>
                              </a:rPr>
                            </m:ctrlPr>
                          </m:dPr>
                          <m:e>
                            <m:f>
                              <m:fPr>
                                <m:ctrlPr>
                                  <a:rPr kumimoji="1" lang="mr-IN" altLang="zh-CN" sz="3200" i="1">
                                    <a:latin typeface="Cambria Math" panose="02040503050406030204" pitchFamily="18" charset="0"/>
                                    <a:ea typeface="Cambria Math" charset="0"/>
                                    <a:cs typeface="Cambria Math" charset="0"/>
                                  </a:rPr>
                                </m:ctrlPr>
                              </m:fPr>
                              <m:num>
                                <m:sSubSup>
                                  <m:sSubSupPr>
                                    <m:ctrlPr>
                                      <a:rPr kumimoji="1" lang="en-US" altLang="zh-CN" sz="3200" i="1">
                                        <a:latin typeface="Cambria Math" panose="02040503050406030204" pitchFamily="18" charset="0"/>
                                        <a:ea typeface="Cambria Math" charset="0"/>
                                        <a:cs typeface="Cambria Math" charset="0"/>
                                      </a:rPr>
                                    </m:ctrlPr>
                                  </m:sSubSupPr>
                                  <m:e>
                                    <m:r>
                                      <a:rPr kumimoji="1" lang="en-US" altLang="zh-CN" sz="3200" i="1">
                                        <a:latin typeface="Cambria Math" charset="0"/>
                                        <a:ea typeface="Cambria Math" charset="0"/>
                                        <a:cs typeface="Cambria Math" charset="0"/>
                                      </a:rPr>
                                      <m:t>𝐺</m:t>
                                    </m:r>
                                  </m:e>
                                  <m:sub>
                                    <m:r>
                                      <a:rPr kumimoji="1" lang="en-US" altLang="zh-CN" sz="3200" i="1">
                                        <a:latin typeface="Cambria Math" charset="0"/>
                                        <a:ea typeface="Cambria Math" charset="0"/>
                                        <a:cs typeface="Cambria Math" charset="0"/>
                                      </a:rPr>
                                      <m:t>𝑡</m:t>
                                    </m:r>
                                  </m:sub>
                                  <m:sup>
                                    <m:r>
                                      <a:rPr kumimoji="1" lang="en-US" altLang="zh-CN" sz="3200" i="1">
                                        <a:latin typeface="Cambria Math" charset="0"/>
                                        <a:ea typeface="Cambria Math" charset="0"/>
                                        <a:cs typeface="Cambria Math" charset="0"/>
                                      </a:rPr>
                                      <m:t>2</m:t>
                                    </m:r>
                                  </m:sup>
                                </m:sSubSup>
                              </m:num>
                              <m:den>
                                <m:sSub>
                                  <m:sSubPr>
                                    <m:ctrlPr>
                                      <a:rPr kumimoji="1" lang="en-US" altLang="zh-CN" sz="3200" i="1" dirty="0">
                                        <a:latin typeface="Cambria Math" panose="02040503050406030204" pitchFamily="18" charset="0"/>
                                      </a:rPr>
                                    </m:ctrlPr>
                                  </m:sSubPr>
                                  <m:e>
                                    <m:r>
                                      <a:rPr kumimoji="1" lang="en-US" altLang="zh-CN" sz="3200" i="1" dirty="0">
                                        <a:latin typeface="Cambria Math" charset="0"/>
                                      </a:rPr>
                                      <m:t>𝐻</m:t>
                                    </m:r>
                                  </m:e>
                                  <m:sub>
                                    <m:r>
                                      <a:rPr kumimoji="1" lang="en-US" altLang="zh-CN" sz="3200" i="1" dirty="0">
                                        <a:latin typeface="Cambria Math" charset="0"/>
                                      </a:rPr>
                                      <m:t>𝑡</m:t>
                                    </m:r>
                                  </m:sub>
                                </m:sSub>
                                <m:r>
                                  <a:rPr lang="en-US" altLang="zh-CN" sz="3200" i="1">
                                    <a:latin typeface="Cambria Math" charset="0"/>
                                  </a:rPr>
                                  <m:t>+</m:t>
                                </m:r>
                                <m:r>
                                  <a:rPr kumimoji="1" lang="en-US" altLang="zh-CN" sz="3200" i="1">
                                    <a:latin typeface="Cambria Math" charset="0"/>
                                    <a:ea typeface="Cambria Math" charset="0"/>
                                    <a:cs typeface="Cambria Math" charset="0"/>
                                  </a:rPr>
                                  <m:t>𝜆</m:t>
                                </m:r>
                              </m:den>
                            </m:f>
                          </m:e>
                        </m:d>
                      </m:e>
                    </m:nary>
                    <m:r>
                      <a:rPr kumimoji="1" lang="en-US" altLang="zh-CN" sz="3200" i="1">
                        <a:latin typeface="Cambria Math" charset="0"/>
                      </a:rPr>
                      <m:t>+</m:t>
                    </m:r>
                    <m:r>
                      <a:rPr kumimoji="1" lang="en-US" altLang="zh-CN" sz="3200" i="1">
                        <a:latin typeface="Cambria Math" charset="0"/>
                        <a:ea typeface="Cambria Math" charset="0"/>
                        <a:cs typeface="Cambria Math" charset="0"/>
                      </a:rPr>
                      <m:t>𝛾</m:t>
                    </m:r>
                    <m:r>
                      <a:rPr kumimoji="1" lang="en-US" altLang="zh-CN" sz="3200" i="1">
                        <a:latin typeface="Cambria Math" charset="0"/>
                        <a:ea typeface="Cambria Math" charset="0"/>
                        <a:cs typeface="Cambria Math" charset="0"/>
                      </a:rPr>
                      <m:t>𝑇</m:t>
                    </m:r>
                  </m:oMath>
                </a14:m>
                <a:endParaRPr kumimoji="1" lang="en-US" altLang="zh-CN" sz="3200" dirty="0"/>
              </a:p>
              <a:p>
                <a:pPr marL="457200" indent="-457200">
                  <a:lnSpc>
                    <a:spcPct val="100000"/>
                  </a:lnSpc>
                  <a:buClr>
                    <a:schemeClr val="tx1"/>
                  </a:buClr>
                  <a:buFont typeface="Arial" charset="0"/>
                  <a:buChar char="•"/>
                </a:pPr>
                <a:endParaRPr kumimoji="1" lang="zh-CN" altLang="en-US" sz="3200"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a:blip r:embed="rId2"/>
                <a:stretch>
                  <a:fillRect l="-1297" t="-3390" b="-9201"/>
                </a:stretch>
              </a:blipFill>
            </p:spPr>
            <p:txBody>
              <a:bodyPr/>
              <a:lstStyle/>
              <a:p>
                <a:r>
                  <a:rPr lang="zh-CN" altLang="en-US">
                    <a:noFill/>
                  </a:rPr>
                  <a:t> </a:t>
                </a:r>
              </a:p>
            </p:txBody>
          </p:sp>
        </mc:Fallback>
      </mc:AlternateContent>
      <p:sp>
        <p:nvSpPr>
          <p:cNvPr id="4" name="矩形 3"/>
          <p:cNvSpPr/>
          <p:nvPr/>
        </p:nvSpPr>
        <p:spPr>
          <a:xfrm>
            <a:off x="6640218" y="5715298"/>
            <a:ext cx="2954655"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分数越小的树越好！</a:t>
            </a:r>
          </a:p>
        </p:txBody>
      </p:sp>
    </p:spTree>
    <p:extLst>
      <p:ext uri="{BB962C8B-B14F-4D97-AF65-F5344CB8AC3E}">
        <p14:creationId xmlns:p14="http://schemas.microsoft.com/office/powerpoint/2010/main" val="815656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538195" y="2177913"/>
            <a:ext cx="5653805" cy="331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n"/>
            </a:pPr>
            <a:r>
              <a:rPr kumimoji="1" lang="en-US" altLang="zh-CN" sz="3600" dirty="0">
                <a:solidFill>
                  <a:srgbClr val="09405E"/>
                </a:solidFill>
                <a:latin typeface="微软雅黑" panose="020B0503020204020204" pitchFamily="34" charset="-122"/>
                <a:ea typeface="微软雅黑" panose="020B0503020204020204" pitchFamily="34" charset="-122"/>
              </a:rPr>
              <a:t>Bagging</a:t>
            </a:r>
          </a:p>
          <a:p>
            <a:pPr eaLnBrk="1" hangingPunct="1">
              <a:lnSpc>
                <a:spcPct val="150000"/>
              </a:lnSpc>
              <a:buFont typeface="Wingdings" panose="05000000000000000000" pitchFamily="2" charset="2"/>
              <a:buChar char="n"/>
            </a:pPr>
            <a:r>
              <a:rPr kumimoji="1" lang="zh-CN" altLang="en-US" sz="3600" dirty="0">
                <a:solidFill>
                  <a:srgbClr val="094162"/>
                </a:solidFill>
                <a:latin typeface="微软雅黑" panose="020B0503020204020204" pitchFamily="34" charset="-122"/>
                <a:ea typeface="微软雅黑" panose="020B0503020204020204" pitchFamily="34" charset="-122"/>
              </a:rPr>
              <a:t>提升法</a:t>
            </a:r>
            <a:endParaRPr kumimoji="1" lang="en-US" altLang="zh-CN" sz="3600" dirty="0">
              <a:solidFill>
                <a:srgbClr val="094162"/>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3600" dirty="0">
                <a:solidFill>
                  <a:srgbClr val="094162"/>
                </a:solidFill>
                <a:latin typeface="微软雅黑" panose="020B0503020204020204" pitchFamily="34" charset="-122"/>
                <a:ea typeface="微软雅黑" panose="020B0503020204020204" pitchFamily="34" charset="-122"/>
              </a:rPr>
              <a:t>投票法</a:t>
            </a:r>
            <a:endParaRPr kumimoji="1" lang="en-US" altLang="zh-CN" sz="3600" dirty="0">
              <a:solidFill>
                <a:srgbClr val="094162"/>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pPr>
            <a:r>
              <a:rPr kumimoji="1" lang="zh-CN" altLang="en-US" sz="3600" dirty="0">
                <a:solidFill>
                  <a:srgbClr val="094162"/>
                </a:solidFill>
                <a:latin typeface="微软雅黑" panose="020B0503020204020204" pitchFamily="34" charset="-122"/>
                <a:ea typeface="微软雅黑" panose="020B0503020204020204" pitchFamily="34" charset="-122"/>
              </a:rPr>
              <a:t>堆叠法</a:t>
            </a:r>
            <a:endParaRPr kumimoji="1" lang="en-US" altLang="zh-CN" sz="3600" dirty="0">
              <a:solidFill>
                <a:srgbClr val="09416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033394"/>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例：树的分数</a:t>
            </a:r>
          </a:p>
        </p:txBody>
      </p:sp>
      <p:sp>
        <p:nvSpPr>
          <p:cNvPr id="5" name="内容占位符 4"/>
          <p:cNvSpPr>
            <a:spLocks noGrp="1"/>
          </p:cNvSpPr>
          <p:nvPr>
            <p:ph sz="quarter" idx="10"/>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117223" y="870938"/>
            <a:ext cx="11987922" cy="5514095"/>
          </a:xfrm>
          <a:prstGeom prst="rect">
            <a:avLst/>
          </a:prstGeom>
        </p:spPr>
      </p:pic>
      <p:sp>
        <p:nvSpPr>
          <p:cNvPr id="7" name="文本框 6"/>
          <p:cNvSpPr txBox="1"/>
          <p:nvPr/>
        </p:nvSpPr>
        <p:spPr>
          <a:xfrm>
            <a:off x="7403080" y="3986039"/>
            <a:ext cx="530915" cy="523220"/>
          </a:xfrm>
          <a:prstGeom prst="rect">
            <a:avLst/>
          </a:prstGeom>
          <a:solidFill>
            <a:schemeClr val="bg1"/>
          </a:solidFill>
        </p:spPr>
        <p:txBody>
          <a:bodyPr wrap="none" rtlCol="0">
            <a:spAutoFit/>
          </a:bodyPr>
          <a:lstStyle/>
          <a:p>
            <a:r>
              <a:rPr lang="en-US" altLang="zh-CN" sz="2800" i="1" dirty="0"/>
              <a:t>H</a:t>
            </a:r>
            <a:r>
              <a:rPr lang="en-US" altLang="zh-CN" sz="2800" baseline="-25000" dirty="0"/>
              <a:t>2</a:t>
            </a:r>
            <a:endParaRPr lang="zh-CN" altLang="en-US" sz="2800" baseline="-25000" dirty="0"/>
          </a:p>
        </p:txBody>
      </p:sp>
    </p:spTree>
    <p:extLst>
      <p:ext uri="{BB962C8B-B14F-4D97-AF65-F5344CB8AC3E}">
        <p14:creationId xmlns:p14="http://schemas.microsoft.com/office/powerpoint/2010/main" val="1610216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回归树的学习策略</a:t>
            </a:r>
          </a:p>
        </p:txBody>
      </p:sp>
      <p:sp>
        <p:nvSpPr>
          <p:cNvPr id="3" name="内容占位符 2"/>
          <p:cNvSpPr>
            <a:spLocks noGrp="1"/>
          </p:cNvSpPr>
          <p:nvPr>
            <p:ph sz="quarter" idx="10"/>
          </p:nvPr>
        </p:nvSpPr>
        <p:spPr>
          <a:xfrm>
            <a:off x="630237" y="1147763"/>
            <a:ext cx="11133395" cy="5237271"/>
          </a:xfrm>
          <a:prstGeom prst="rect">
            <a:avLst/>
          </a:prstGeom>
        </p:spPr>
        <p:txBody>
          <a:bodyPr/>
          <a:lstStyle/>
          <a:p>
            <a:pPr>
              <a:lnSpc>
                <a:spcPct val="100000"/>
              </a:lnSpc>
            </a:pPr>
            <a:r>
              <a:rPr lang="zh-CN" altLang="en-US" dirty="0"/>
              <a:t>当树的结构确定时，我们前面已经推导出其最优的叶节点分数以及对应的最小损失值。</a:t>
            </a:r>
            <a:endParaRPr lang="en-US" altLang="zh-CN" dirty="0"/>
          </a:p>
          <a:p>
            <a:pPr>
              <a:lnSpc>
                <a:spcPct val="100000"/>
              </a:lnSpc>
            </a:pPr>
            <a:r>
              <a:rPr lang="zh-CN" altLang="en-US" dirty="0"/>
              <a:t>如何确定树的结构</a:t>
            </a:r>
            <a:r>
              <a:rPr lang="en-US" altLang="zh-CN" dirty="0"/>
              <a:t>? </a:t>
            </a:r>
          </a:p>
          <a:p>
            <a:pPr lvl="1">
              <a:lnSpc>
                <a:spcPct val="100000"/>
              </a:lnSpc>
            </a:pPr>
            <a:r>
              <a:rPr lang="en-US" altLang="zh-CN" sz="2800" dirty="0"/>
              <a:t> </a:t>
            </a:r>
            <a:r>
              <a:rPr lang="zh-CN" altLang="en-US" sz="2800" dirty="0"/>
              <a:t>暴力枚举所有可能的树结构，选择损失值最小的 </a:t>
            </a:r>
            <a:r>
              <a:rPr lang="en-US" altLang="zh-CN" sz="2800" dirty="0"/>
              <a:t>—— NP</a:t>
            </a:r>
            <a:r>
              <a:rPr lang="zh-CN" altLang="en-US" sz="2800" dirty="0"/>
              <a:t>难问题 </a:t>
            </a:r>
            <a:endParaRPr lang="en-US" altLang="zh-CN" sz="2800" dirty="0"/>
          </a:p>
          <a:p>
            <a:pPr lvl="1">
              <a:lnSpc>
                <a:spcPct val="100000"/>
              </a:lnSpc>
            </a:pPr>
            <a:r>
              <a:rPr lang="en-US" altLang="zh-CN" sz="2800" dirty="0"/>
              <a:t> </a:t>
            </a:r>
            <a:r>
              <a:rPr lang="zh-CN" altLang="en-US" sz="2800" dirty="0"/>
              <a:t>贪心法：每次尝试分裂一个叶节点，计算分裂前后的增益，选择增益最大的分裂</a:t>
            </a:r>
            <a:endParaRPr lang="en-US" altLang="zh-CN" sz="2800" dirty="0"/>
          </a:p>
          <a:p>
            <a:pPr lvl="1">
              <a:lnSpc>
                <a:spcPct val="100000"/>
              </a:lnSpc>
            </a:pPr>
            <a:endParaRPr lang="en-US" altLang="zh-CN" dirty="0"/>
          </a:p>
          <a:p>
            <a:pPr>
              <a:lnSpc>
                <a:spcPct val="100000"/>
              </a:lnSpc>
            </a:pPr>
            <a:r>
              <a:rPr lang="zh-CN" altLang="en-US" dirty="0"/>
              <a:t>如何度量分裂的增益？</a:t>
            </a:r>
          </a:p>
          <a:p>
            <a:pPr>
              <a:lnSpc>
                <a:spcPct val="100000"/>
              </a:lnSpc>
            </a:pPr>
            <a:endParaRPr kumimoji="1" lang="zh-CN" altLang="en-US" dirty="0"/>
          </a:p>
        </p:txBody>
      </p:sp>
    </p:spTree>
    <p:extLst>
      <p:ext uri="{BB962C8B-B14F-4D97-AF65-F5344CB8AC3E}">
        <p14:creationId xmlns:p14="http://schemas.microsoft.com/office/powerpoint/2010/main" val="3573258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分裂的增益度量</a:t>
            </a:r>
          </a:p>
        </p:txBody>
      </p:sp>
      <p:sp>
        <p:nvSpPr>
          <p:cNvPr id="3" name="内容占位符 2"/>
          <p:cNvSpPr>
            <a:spLocks noGrp="1"/>
          </p:cNvSpPr>
          <p:nvPr>
            <p:ph sz="quarter" idx="10"/>
          </p:nvPr>
        </p:nvSpPr>
        <p:spPr>
          <a:prstGeom prst="rect">
            <a:avLst/>
          </a:prstGeom>
        </p:spPr>
        <p:txBody>
          <a:bodyPr/>
          <a:lstStyle/>
          <a:p>
            <a:pPr>
              <a:lnSpc>
                <a:spcPct val="100000"/>
              </a:lnSpc>
            </a:pPr>
            <a:r>
              <a:rPr lang="en-US" altLang="zh-CN" dirty="0"/>
              <a:t>ID3</a:t>
            </a:r>
            <a:r>
              <a:rPr lang="zh-CN" altLang="en-US" dirty="0"/>
              <a:t>算法采用信息增益</a:t>
            </a:r>
            <a:endParaRPr lang="en-US" altLang="zh-CN" dirty="0"/>
          </a:p>
          <a:p>
            <a:pPr>
              <a:lnSpc>
                <a:spcPct val="100000"/>
              </a:lnSpc>
            </a:pPr>
            <a:r>
              <a:rPr lang="en-US" altLang="zh-CN" dirty="0"/>
              <a:t>C4.5</a:t>
            </a:r>
            <a:r>
              <a:rPr lang="zh-CN" altLang="en-US" dirty="0"/>
              <a:t>算法采用信息增益比</a:t>
            </a:r>
            <a:endParaRPr lang="en-US" altLang="zh-CN" dirty="0"/>
          </a:p>
          <a:p>
            <a:pPr>
              <a:lnSpc>
                <a:spcPct val="100000"/>
              </a:lnSpc>
            </a:pPr>
            <a:r>
              <a:rPr lang="en-US" altLang="zh-CN" dirty="0"/>
              <a:t>CART</a:t>
            </a:r>
            <a:r>
              <a:rPr lang="zh-CN" altLang="en-US" dirty="0"/>
              <a:t>采用</a:t>
            </a:r>
            <a:r>
              <a:rPr lang="en-US" altLang="zh-CN" dirty="0"/>
              <a:t>Gini</a:t>
            </a:r>
            <a:r>
              <a:rPr lang="zh-CN" altLang="en-US" dirty="0"/>
              <a:t>系数</a:t>
            </a:r>
            <a:endParaRPr lang="en-US" altLang="zh-CN" dirty="0"/>
          </a:p>
          <a:p>
            <a:pPr>
              <a:lnSpc>
                <a:spcPct val="100000"/>
              </a:lnSpc>
            </a:pPr>
            <a:endParaRPr lang="en-US" altLang="zh-CN" dirty="0"/>
          </a:p>
          <a:p>
            <a:pPr>
              <a:lnSpc>
                <a:spcPct val="100000"/>
              </a:lnSpc>
            </a:pPr>
            <a:r>
              <a:rPr lang="en-US" altLang="zh-CN" dirty="0" err="1"/>
              <a:t>XGBoost</a:t>
            </a:r>
            <a:r>
              <a:rPr lang="zh-CN" altLang="en-US" dirty="0"/>
              <a:t>：</a:t>
            </a:r>
          </a:p>
          <a:p>
            <a:pPr>
              <a:lnSpc>
                <a:spcPct val="100000"/>
              </a:lnSpc>
            </a:pPr>
            <a:endParaRPr lang="zh-CN" altLang="en-US" dirty="0"/>
          </a:p>
          <a:p>
            <a:pPr>
              <a:lnSpc>
                <a:spcPct val="100000"/>
              </a:lnSpc>
            </a:pPr>
            <a:endParaRPr kumimoji="1"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222B082-F165-1AE1-D678-8F4EA18B9E45}"/>
                  </a:ext>
                </a:extLst>
              </p:cNvPr>
              <p:cNvSpPr txBox="1"/>
              <p:nvPr/>
            </p:nvSpPr>
            <p:spPr>
              <a:xfrm>
                <a:off x="3048000" y="2743229"/>
                <a:ext cx="6096000" cy="829971"/>
              </a:xfrm>
              <a:prstGeom prst="rect">
                <a:avLst/>
              </a:prstGeom>
              <a:noFill/>
            </p:spPr>
            <p:txBody>
              <a:bodyPr wrap="square">
                <a:spAutoFit/>
              </a:bodyPr>
              <a:lstStyle/>
              <a:p>
                <a14:m>
                  <m:oMath xmlns:m="http://schemas.openxmlformats.org/officeDocument/2006/math">
                    <m:r>
                      <a:rPr kumimoji="1" lang="en-US" altLang="zh-CN" sz="2800" i="1" smtClean="0">
                        <a:solidFill>
                          <a:srgbClr val="094162"/>
                        </a:solidFill>
                        <a:latin typeface="Cambria Math" charset="0"/>
                      </a:rPr>
                      <m:t>𝐽</m:t>
                    </m:r>
                    <m:d>
                      <m:dPr>
                        <m:ctrlPr>
                          <a:rPr kumimoji="1" lang="mr-IN" altLang="zh-CN" sz="2800" i="1">
                            <a:solidFill>
                              <a:srgbClr val="094162"/>
                            </a:solidFill>
                            <a:latin typeface="Cambria Math" panose="02040503050406030204" pitchFamily="18" charset="0"/>
                          </a:rPr>
                        </m:ctrlPr>
                      </m:dPr>
                      <m:e>
                        <m:r>
                          <a:rPr kumimoji="1" lang="en-US" altLang="zh-CN" sz="2800" b="0" i="1" smtClean="0">
                            <a:solidFill>
                              <a:srgbClr val="094162"/>
                            </a:solidFill>
                            <a:latin typeface="Cambria Math" charset="0"/>
                          </a:rPr>
                          <m:t>𝑓</m:t>
                        </m:r>
                      </m:e>
                    </m:d>
                    <m:r>
                      <a:rPr kumimoji="1" lang="en-US" altLang="zh-CN" sz="2800" i="1">
                        <a:solidFill>
                          <a:srgbClr val="094162"/>
                        </a:solidFill>
                        <a:latin typeface="Cambria Math" charset="0"/>
                      </a:rPr>
                      <m:t>=</m:t>
                    </m:r>
                  </m:oMath>
                </a14:m>
                <a:r>
                  <a:rPr kumimoji="1" lang="en-US" altLang="zh-CN" sz="2800" dirty="0">
                    <a:solidFill>
                      <a:srgbClr val="094162"/>
                    </a:solidFill>
                  </a:rPr>
                  <a:t> </a:t>
                </a:r>
                <a14:m>
                  <m:oMath xmlns:m="http://schemas.openxmlformats.org/officeDocument/2006/math">
                    <m:r>
                      <a:rPr kumimoji="1" lang="en-US" altLang="zh-CN" sz="2800">
                        <a:solidFill>
                          <a:srgbClr val="094162"/>
                        </a:solidFill>
                        <a:latin typeface="Cambria Math" charset="0"/>
                      </a:rPr>
                      <m:t>−</m:t>
                    </m:r>
                    <m:f>
                      <m:fPr>
                        <m:ctrlPr>
                          <a:rPr kumimoji="1" lang="mr-IN" altLang="zh-CN" sz="2800" i="1">
                            <a:solidFill>
                              <a:srgbClr val="094162"/>
                            </a:solidFill>
                            <a:latin typeface="Cambria Math" panose="02040503050406030204" pitchFamily="18" charset="0"/>
                          </a:rPr>
                        </m:ctrlPr>
                      </m:fPr>
                      <m:num>
                        <m:r>
                          <a:rPr kumimoji="1" lang="en-US" altLang="zh-CN" sz="2800" i="1">
                            <a:solidFill>
                              <a:srgbClr val="094162"/>
                            </a:solidFill>
                            <a:latin typeface="Cambria Math" charset="0"/>
                          </a:rPr>
                          <m:t>1</m:t>
                        </m:r>
                      </m:num>
                      <m:den>
                        <m:r>
                          <a:rPr kumimoji="1" lang="en-US" altLang="zh-CN" sz="2800" i="1">
                            <a:solidFill>
                              <a:srgbClr val="094162"/>
                            </a:solidFill>
                            <a:latin typeface="Cambria Math" charset="0"/>
                          </a:rPr>
                          <m:t>2</m:t>
                        </m:r>
                      </m:den>
                    </m:f>
                    <m:nary>
                      <m:naryPr>
                        <m:chr m:val="∑"/>
                        <m:limLoc m:val="subSup"/>
                        <m:ctrlPr>
                          <a:rPr kumimoji="1" lang="is-IS" altLang="zh-CN" sz="2800" i="1">
                            <a:solidFill>
                              <a:srgbClr val="094162"/>
                            </a:solidFill>
                            <a:latin typeface="Cambria Math" panose="02040503050406030204" pitchFamily="18" charset="0"/>
                          </a:rPr>
                        </m:ctrlPr>
                      </m:naryPr>
                      <m:sub>
                        <m:r>
                          <m:rPr>
                            <m:brk m:alnAt="25"/>
                          </m:rPr>
                          <a:rPr kumimoji="1" lang="en-US" altLang="zh-CN" sz="2800" i="1">
                            <a:solidFill>
                              <a:srgbClr val="094162"/>
                            </a:solidFill>
                            <a:latin typeface="Cambria Math" charset="0"/>
                          </a:rPr>
                          <m:t>𝑡</m:t>
                        </m:r>
                        <m:r>
                          <a:rPr kumimoji="1" lang="en-US" altLang="zh-CN" sz="2800" i="1">
                            <a:solidFill>
                              <a:srgbClr val="094162"/>
                            </a:solidFill>
                            <a:latin typeface="Cambria Math" charset="0"/>
                          </a:rPr>
                          <m:t>=1</m:t>
                        </m:r>
                      </m:sub>
                      <m:sup>
                        <m:r>
                          <a:rPr kumimoji="1" lang="en-US" altLang="zh-CN" sz="2800" i="1">
                            <a:solidFill>
                              <a:srgbClr val="094162"/>
                            </a:solidFill>
                            <a:latin typeface="Cambria Math" charset="0"/>
                          </a:rPr>
                          <m:t>𝑇</m:t>
                        </m:r>
                      </m:sup>
                      <m:e>
                        <m:d>
                          <m:dPr>
                            <m:begChr m:val="["/>
                            <m:endChr m:val="]"/>
                            <m:ctrlPr>
                              <a:rPr kumimoji="1" lang="mr-IN" altLang="zh-CN" sz="2800" i="1">
                                <a:solidFill>
                                  <a:srgbClr val="094162"/>
                                </a:solidFill>
                                <a:latin typeface="Cambria Math" panose="02040503050406030204" pitchFamily="18" charset="0"/>
                              </a:rPr>
                            </m:ctrlPr>
                          </m:dPr>
                          <m:e>
                            <m:f>
                              <m:fPr>
                                <m:ctrlPr>
                                  <a:rPr kumimoji="1" lang="mr-IN" altLang="zh-CN" sz="2800" i="1">
                                    <a:solidFill>
                                      <a:srgbClr val="094162"/>
                                    </a:solidFill>
                                    <a:latin typeface="Cambria Math" panose="02040503050406030204" pitchFamily="18" charset="0"/>
                                    <a:ea typeface="Cambria Math" charset="0"/>
                                    <a:cs typeface="Cambria Math" charset="0"/>
                                  </a:rPr>
                                </m:ctrlPr>
                              </m:fPr>
                              <m:num>
                                <m:sSubSup>
                                  <m:sSubSupPr>
                                    <m:ctrlPr>
                                      <a:rPr kumimoji="1" lang="en-US" altLang="zh-CN" sz="2800" i="1">
                                        <a:solidFill>
                                          <a:srgbClr val="094162"/>
                                        </a:solidFill>
                                        <a:latin typeface="Cambria Math" panose="02040503050406030204" pitchFamily="18" charset="0"/>
                                        <a:ea typeface="Cambria Math" charset="0"/>
                                        <a:cs typeface="Cambria Math" charset="0"/>
                                      </a:rPr>
                                    </m:ctrlPr>
                                  </m:sSubSupPr>
                                  <m:e>
                                    <m:r>
                                      <a:rPr kumimoji="1" lang="en-US" altLang="zh-CN" sz="2800" i="1">
                                        <a:solidFill>
                                          <a:srgbClr val="094162"/>
                                        </a:solidFill>
                                        <a:latin typeface="Cambria Math" charset="0"/>
                                        <a:ea typeface="Cambria Math" charset="0"/>
                                        <a:cs typeface="Cambria Math" charset="0"/>
                                      </a:rPr>
                                      <m:t>𝐺</m:t>
                                    </m:r>
                                  </m:e>
                                  <m:sub>
                                    <m:r>
                                      <a:rPr kumimoji="1" lang="en-US" altLang="zh-CN" sz="2800" i="1">
                                        <a:solidFill>
                                          <a:srgbClr val="094162"/>
                                        </a:solidFill>
                                        <a:latin typeface="Cambria Math" charset="0"/>
                                        <a:ea typeface="Cambria Math" charset="0"/>
                                        <a:cs typeface="Cambria Math" charset="0"/>
                                      </a:rPr>
                                      <m:t>𝑡</m:t>
                                    </m:r>
                                  </m:sub>
                                  <m:sup>
                                    <m:r>
                                      <a:rPr kumimoji="1" lang="en-US" altLang="zh-CN" sz="2800" i="1">
                                        <a:solidFill>
                                          <a:srgbClr val="094162"/>
                                        </a:solidFill>
                                        <a:latin typeface="Cambria Math" charset="0"/>
                                        <a:ea typeface="Cambria Math" charset="0"/>
                                        <a:cs typeface="Cambria Math" charset="0"/>
                                      </a:rPr>
                                      <m:t>2</m:t>
                                    </m:r>
                                  </m:sup>
                                </m:sSubSup>
                              </m:num>
                              <m:den>
                                <m:sSub>
                                  <m:sSubPr>
                                    <m:ctrlPr>
                                      <a:rPr kumimoji="1" lang="en-US" altLang="zh-CN" sz="2800" i="1" dirty="0">
                                        <a:solidFill>
                                          <a:srgbClr val="094162"/>
                                        </a:solidFill>
                                        <a:latin typeface="Cambria Math" panose="02040503050406030204" pitchFamily="18" charset="0"/>
                                      </a:rPr>
                                    </m:ctrlPr>
                                  </m:sSubPr>
                                  <m:e>
                                    <m:r>
                                      <a:rPr kumimoji="1" lang="en-US" altLang="zh-CN" sz="2800" i="1" dirty="0">
                                        <a:solidFill>
                                          <a:srgbClr val="094162"/>
                                        </a:solidFill>
                                        <a:latin typeface="Cambria Math" charset="0"/>
                                      </a:rPr>
                                      <m:t>𝐻</m:t>
                                    </m:r>
                                  </m:e>
                                  <m:sub>
                                    <m:r>
                                      <a:rPr kumimoji="1" lang="en-US" altLang="zh-CN" sz="2800" i="1" dirty="0">
                                        <a:solidFill>
                                          <a:srgbClr val="094162"/>
                                        </a:solidFill>
                                        <a:latin typeface="Cambria Math" charset="0"/>
                                      </a:rPr>
                                      <m:t>𝑡</m:t>
                                    </m:r>
                                  </m:sub>
                                </m:sSub>
                                <m:r>
                                  <a:rPr lang="en-US" altLang="zh-CN" sz="2800" i="1">
                                    <a:solidFill>
                                      <a:srgbClr val="094162"/>
                                    </a:solidFill>
                                    <a:latin typeface="Cambria Math" charset="0"/>
                                  </a:rPr>
                                  <m:t>+</m:t>
                                </m:r>
                                <m:r>
                                  <a:rPr kumimoji="1" lang="en-US" altLang="zh-CN" sz="2800" i="1">
                                    <a:solidFill>
                                      <a:srgbClr val="094162"/>
                                    </a:solidFill>
                                    <a:latin typeface="Cambria Math" charset="0"/>
                                    <a:ea typeface="Cambria Math" charset="0"/>
                                    <a:cs typeface="Cambria Math" charset="0"/>
                                  </a:rPr>
                                  <m:t>𝜆</m:t>
                                </m:r>
                              </m:den>
                            </m:f>
                          </m:e>
                        </m:d>
                      </m:e>
                    </m:nary>
                    <m:r>
                      <a:rPr kumimoji="1" lang="en-US" altLang="zh-CN" sz="2800" i="1">
                        <a:solidFill>
                          <a:srgbClr val="094162"/>
                        </a:solidFill>
                        <a:latin typeface="Cambria Math" charset="0"/>
                      </a:rPr>
                      <m:t>+</m:t>
                    </m:r>
                    <m:r>
                      <a:rPr kumimoji="1" lang="en-US" altLang="zh-CN" sz="2800" i="1">
                        <a:solidFill>
                          <a:srgbClr val="094162"/>
                        </a:solidFill>
                        <a:latin typeface="Cambria Math" charset="0"/>
                        <a:ea typeface="Cambria Math" charset="0"/>
                        <a:cs typeface="Cambria Math" charset="0"/>
                      </a:rPr>
                      <m:t>𝛾</m:t>
                    </m:r>
                    <m:r>
                      <a:rPr kumimoji="1" lang="en-US" altLang="zh-CN" sz="2800" i="1">
                        <a:solidFill>
                          <a:srgbClr val="094162"/>
                        </a:solidFill>
                        <a:latin typeface="Cambria Math" charset="0"/>
                        <a:ea typeface="Cambria Math" charset="0"/>
                        <a:cs typeface="Cambria Math" charset="0"/>
                      </a:rPr>
                      <m:t>𝑇</m:t>
                    </m:r>
                  </m:oMath>
                </a14:m>
                <a:endParaRPr lang="zh-CN" altLang="en-US" sz="2800" dirty="0">
                  <a:solidFill>
                    <a:srgbClr val="094162"/>
                  </a:solidFill>
                </a:endParaRPr>
              </a:p>
            </p:txBody>
          </p:sp>
        </mc:Choice>
        <mc:Fallback xmlns="">
          <p:sp>
            <p:nvSpPr>
              <p:cNvPr id="5" name="文本框 4">
                <a:extLst>
                  <a:ext uri="{FF2B5EF4-FFF2-40B4-BE49-F238E27FC236}">
                    <a16:creationId xmlns:a16="http://schemas.microsoft.com/office/drawing/2014/main" id="{A222B082-F165-1AE1-D678-8F4EA18B9E45}"/>
                  </a:ext>
                </a:extLst>
              </p:cNvPr>
              <p:cNvSpPr txBox="1">
                <a:spLocks noRot="1" noChangeAspect="1" noMove="1" noResize="1" noEditPoints="1" noAdjustHandles="1" noChangeArrowheads="1" noChangeShapeType="1" noTextEdit="1"/>
              </p:cNvSpPr>
              <p:nvPr/>
            </p:nvSpPr>
            <p:spPr>
              <a:xfrm>
                <a:off x="3048000" y="2743229"/>
                <a:ext cx="6096000" cy="829971"/>
              </a:xfrm>
              <a:prstGeom prst="rect">
                <a:avLst/>
              </a:prstGeom>
              <a:blipFill>
                <a:blip r:embed="rId2"/>
                <a:stretch>
                  <a:fillRect l="-1042" t="-62121" b="-10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41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增益</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561763" cy="5237271"/>
              </a:xfrm>
              <a:prstGeom prst="rect">
                <a:avLst/>
              </a:prstGeom>
            </p:spPr>
            <p:txBody>
              <a:bodyPr>
                <a:noAutofit/>
              </a:bodyPr>
              <a:lstStyle/>
              <a:p>
                <a:pPr>
                  <a:lnSpc>
                    <a:spcPct val="100000"/>
                  </a:lnSpc>
                  <a:buClr>
                    <a:schemeClr val="tx1"/>
                  </a:buClr>
                </a:pPr>
                <a:r>
                  <a:rPr lang="zh-CN" altLang="en-US" dirty="0"/>
                  <a:t>实践中，我们贪婪的增加树的叶子结点数目：</a:t>
                </a:r>
              </a:p>
              <a:p>
                <a:pPr>
                  <a:lnSpc>
                    <a:spcPct val="100000"/>
                  </a:lnSpc>
                  <a:buClr>
                    <a:schemeClr val="tx1"/>
                  </a:buClr>
                </a:pPr>
                <a:r>
                  <a:rPr lang="zh-CN" altLang="en-US" dirty="0"/>
                  <a:t>（</a:t>
                </a:r>
                <a:r>
                  <a:rPr lang="en-US" altLang="zh-CN" dirty="0"/>
                  <a:t>1</a:t>
                </a:r>
                <a:r>
                  <a:rPr lang="zh-CN" altLang="en-US" dirty="0"/>
                  <a:t>）从深度为</a:t>
                </a:r>
                <a:r>
                  <a:rPr lang="en-US" altLang="zh-CN" dirty="0"/>
                  <a:t>0</a:t>
                </a:r>
                <a:r>
                  <a:rPr lang="zh-CN" altLang="en-US" dirty="0"/>
                  <a:t>的树开始</a:t>
                </a:r>
              </a:p>
              <a:p>
                <a:pPr>
                  <a:lnSpc>
                    <a:spcPct val="100000"/>
                  </a:lnSpc>
                  <a:buClr>
                    <a:schemeClr val="tx1"/>
                  </a:buClr>
                </a:pPr>
                <a:r>
                  <a:rPr lang="zh-CN" altLang="en-US" dirty="0"/>
                  <a:t>（</a:t>
                </a:r>
                <a:r>
                  <a:rPr lang="en-US" altLang="zh-CN" dirty="0"/>
                  <a:t>2</a:t>
                </a:r>
                <a:r>
                  <a:rPr lang="zh-CN" altLang="en-US" dirty="0"/>
                  <a:t>）对于树的每个叶子节点，尝试增加一个分裂点：</a:t>
                </a:r>
                <a:r>
                  <a:rPr lang="en-US" altLang="zh-CN" dirty="0"/>
                  <a:t>	</a:t>
                </a:r>
              </a:p>
              <a:p>
                <a:pPr lvl="1">
                  <a:lnSpc>
                    <a:spcPct val="100000"/>
                  </a:lnSpc>
                  <a:buClr>
                    <a:schemeClr val="tx1"/>
                  </a:buClr>
                  <a:buFont typeface="Arial" charset="0"/>
                  <a:buChar char="•"/>
                </a:pPr>
                <a:r>
                  <a:rPr lang="zh-CN" altLang="en-US" sz="2800" dirty="0"/>
                  <a:t>令</a:t>
                </a:r>
                <a14:m>
                  <m:oMath xmlns:m="http://schemas.openxmlformats.org/officeDocument/2006/math">
                    <m:r>
                      <a:rPr lang="en-US" altLang="zh-CN" sz="2800" i="1" dirty="0" smtClean="0">
                        <a:latin typeface="Cambria Math" charset="0"/>
                      </a:rPr>
                      <m:t>𝐼</m:t>
                    </m:r>
                    <m:r>
                      <a:rPr lang="en-US" altLang="zh-CN" sz="2800" i="1" baseline="-25000" dirty="0">
                        <a:latin typeface="Cambria Math" charset="0"/>
                      </a:rPr>
                      <m:t>𝐿</m:t>
                    </m:r>
                  </m:oMath>
                </a14:m>
                <a:r>
                  <a:rPr lang="zh-CN" altLang="en-US" sz="2800" dirty="0"/>
                  <a:t>和</a:t>
                </a:r>
                <a14:m>
                  <m:oMath xmlns:m="http://schemas.openxmlformats.org/officeDocument/2006/math">
                    <m:r>
                      <a:rPr lang="en-US" altLang="zh-CN" sz="2800" i="1" dirty="0" smtClean="0">
                        <a:latin typeface="Cambria Math" charset="0"/>
                      </a:rPr>
                      <m:t>𝐼</m:t>
                    </m:r>
                    <m:r>
                      <a:rPr lang="en-US" altLang="zh-CN" sz="2800" i="1" baseline="-25000" dirty="0">
                        <a:latin typeface="Cambria Math" charset="0"/>
                      </a:rPr>
                      <m:t>𝑅</m:t>
                    </m:r>
                  </m:oMath>
                </a14:m>
                <a:r>
                  <a:rPr lang="zh-CN" altLang="en-US" sz="2800" dirty="0"/>
                  <a:t>分别表示加入分裂点后左右叶子结点的样本集合，</a:t>
                </a:r>
                <a:r>
                  <a:rPr lang="en-US" altLang="zh-CN" sz="2800" i="1" dirty="0"/>
                  <a:t> </a:t>
                </a:r>
                <a14:m>
                  <m:oMath xmlns:m="http://schemas.openxmlformats.org/officeDocument/2006/math">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𝐼</m:t>
                        </m:r>
                        <m:r>
                          <a:rPr kumimoji="1" lang="en-US" altLang="zh-CN" sz="2800" i="1">
                            <a:latin typeface="Cambria Math" charset="0"/>
                            <a:ea typeface="Cambria Math" charset="0"/>
                            <a:cs typeface="Cambria Math" charset="0"/>
                          </a:rPr>
                          <m:t>=</m:t>
                        </m:r>
                        <m:r>
                          <a:rPr kumimoji="1" lang="en-US" altLang="zh-CN" sz="2800" i="1">
                            <a:latin typeface="Cambria Math" charset="0"/>
                            <a:ea typeface="Cambria Math" charset="0"/>
                            <a:cs typeface="Cambria Math" charset="0"/>
                          </a:rPr>
                          <m:t>𝐼</m:t>
                        </m:r>
                      </m:e>
                      <m:sub>
                        <m:r>
                          <a:rPr kumimoji="1" lang="en-US" altLang="zh-CN" sz="2800" i="1">
                            <a:latin typeface="Cambria Math" charset="0"/>
                            <a:ea typeface="Cambria Math" charset="0"/>
                            <a:cs typeface="Cambria Math" charset="0"/>
                          </a:rPr>
                          <m:t>𝐿</m:t>
                        </m:r>
                      </m:sub>
                    </m:sSub>
                    <m:r>
                      <a:rPr kumimoji="1" lang="en-US" altLang="zh-CN" sz="2800" i="1">
                        <a:latin typeface="Cambria Math" charset="0"/>
                        <a:ea typeface="Cambria Math" charset="0"/>
                        <a:cs typeface="Cambria Math" charset="0"/>
                      </a:rPr>
                      <m:t>∪</m:t>
                    </m:r>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𝐼</m:t>
                        </m:r>
                      </m:e>
                      <m:sub>
                        <m:r>
                          <a:rPr kumimoji="1" lang="en-US" altLang="zh-CN" sz="2800" i="1">
                            <a:latin typeface="Cambria Math" charset="0"/>
                            <a:ea typeface="Cambria Math" charset="0"/>
                            <a:cs typeface="Cambria Math" charset="0"/>
                          </a:rPr>
                          <m:t>𝑅</m:t>
                        </m:r>
                      </m:sub>
                    </m:sSub>
                  </m:oMath>
                </a14:m>
                <a:r>
                  <a:rPr lang="en-US" altLang="zh-CN" sz="2800" i="1" dirty="0"/>
                  <a:t>,</a:t>
                </a:r>
              </a:p>
              <a:p>
                <a:pPr lvl="1">
                  <a:lnSpc>
                    <a:spcPct val="100000"/>
                  </a:lnSpc>
                  <a:buClr>
                    <a:schemeClr val="tx1"/>
                  </a:buClr>
                  <a:buFont typeface="Arial" charset="0"/>
                  <a:buChar char="•"/>
                </a:pPr>
                <a14:m>
                  <m:oMath xmlns:m="http://schemas.openxmlformats.org/officeDocument/2006/math">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𝐺</m:t>
                        </m:r>
                      </m:e>
                      <m:sub>
                        <m:r>
                          <a:rPr kumimoji="1" lang="en-US" altLang="zh-CN" sz="2800" i="1">
                            <a:latin typeface="Cambria Math" charset="0"/>
                            <a:ea typeface="Cambria Math" charset="0"/>
                            <a:cs typeface="Cambria Math" charset="0"/>
                          </a:rPr>
                          <m:t>𝐿</m:t>
                        </m:r>
                      </m:sub>
                    </m:sSub>
                    <m:r>
                      <a:rPr kumimoji="1" lang="en-US" altLang="zh-CN" sz="2800">
                        <a:latin typeface="Cambria Math" charset="0"/>
                        <a:ea typeface="Cambria Math" charset="0"/>
                        <a:cs typeface="Cambria Math" charset="0"/>
                      </a:rPr>
                      <m:t>=</m:t>
                    </m:r>
                    <m:nary>
                      <m:naryPr>
                        <m:chr m:val="∑"/>
                        <m:limLoc m:val="subSup"/>
                        <m:supHide m:val="on"/>
                        <m:ctrlPr>
                          <a:rPr kumimoji="1" lang="mr-IN" altLang="zh-CN" sz="2800" i="1">
                            <a:latin typeface="Cambria Math" panose="02040503050406030204" pitchFamily="18" charset="0"/>
                            <a:ea typeface="Cambria Math" charset="0"/>
                            <a:cs typeface="Cambria Math" charset="0"/>
                          </a:rPr>
                        </m:ctrlPr>
                      </m:naryPr>
                      <m:sub>
                        <m:r>
                          <m:rPr>
                            <m:brk m:alnAt="9"/>
                          </m:rPr>
                          <a:rPr kumimoji="1" lang="en-US" altLang="zh-CN" sz="2800" i="1">
                            <a:latin typeface="Cambria Math" charset="0"/>
                            <a:ea typeface="Cambria Math" charset="0"/>
                            <a:cs typeface="Cambria Math" charset="0"/>
                          </a:rPr>
                          <m:t>𝑖</m:t>
                        </m:r>
                        <m:r>
                          <a:rPr kumimoji="1" lang="en-US" altLang="zh-CN" sz="2800" i="1">
                            <a:latin typeface="Cambria Math" charset="0"/>
                            <a:ea typeface="Cambria Math" charset="0"/>
                            <a:cs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𝐼</m:t>
                            </m:r>
                          </m:e>
                          <m:sub>
                            <m:r>
                              <a:rPr lang="en-US" altLang="zh-CN" sz="2800" i="1">
                                <a:latin typeface="Cambria Math" charset="0"/>
                              </a:rPr>
                              <m:t>𝐿</m:t>
                            </m:r>
                          </m:sub>
                        </m:sSub>
                      </m:sub>
                      <m:sup/>
                      <m:e>
                        <m:sSub>
                          <m:sSubPr>
                            <m:ctrlPr>
                              <a:rPr lang="en-US" altLang="zh-CN" sz="2800" i="1">
                                <a:latin typeface="Cambria Math" panose="02040503050406030204" pitchFamily="18" charset="0"/>
                              </a:rPr>
                            </m:ctrlPr>
                          </m:sSubPr>
                          <m:e>
                            <m:r>
                              <a:rPr lang="en-US" altLang="zh-CN" sz="2800" i="1">
                                <a:latin typeface="Cambria Math" charset="0"/>
                              </a:rPr>
                              <m:t>𝑔</m:t>
                            </m:r>
                          </m:e>
                          <m:sub>
                            <m:r>
                              <a:rPr lang="en-US" altLang="zh-CN" sz="2800" i="1">
                                <a:latin typeface="Cambria Math" charset="0"/>
                              </a:rPr>
                              <m:t>𝑚</m:t>
                            </m:r>
                            <m:r>
                              <a:rPr lang="en-US" altLang="zh-CN" sz="2800" i="1">
                                <a:latin typeface="Cambria Math" charset="0"/>
                              </a:rPr>
                              <m:t>,</m:t>
                            </m:r>
                            <m:r>
                              <a:rPr lang="en-US" altLang="zh-CN" sz="2800" i="1">
                                <a:latin typeface="Cambria Math" charset="0"/>
                              </a:rPr>
                              <m:t>𝑖</m:t>
                            </m:r>
                          </m:sub>
                        </m:sSub>
                      </m:e>
                    </m:nary>
                  </m:oMath>
                </a14:m>
                <a:r>
                  <a:rPr lang="zh-CN" altLang="en-US" sz="2800" i="1" dirty="0"/>
                  <a:t>，</a:t>
                </a:r>
                <a14:m>
                  <m:oMath xmlns:m="http://schemas.openxmlformats.org/officeDocument/2006/math">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𝐺</m:t>
                        </m:r>
                      </m:e>
                      <m:sub>
                        <m:r>
                          <a:rPr kumimoji="1" lang="en-US" altLang="zh-CN" sz="2800" i="1">
                            <a:latin typeface="Cambria Math" charset="0"/>
                            <a:ea typeface="Cambria Math" charset="0"/>
                            <a:cs typeface="Cambria Math" charset="0"/>
                          </a:rPr>
                          <m:t>𝑅</m:t>
                        </m:r>
                      </m:sub>
                    </m:sSub>
                    <m:r>
                      <a:rPr kumimoji="1" lang="en-US" altLang="zh-CN" sz="2800">
                        <a:latin typeface="Cambria Math" charset="0"/>
                        <a:ea typeface="Cambria Math" charset="0"/>
                        <a:cs typeface="Cambria Math" charset="0"/>
                      </a:rPr>
                      <m:t>=</m:t>
                    </m:r>
                    <m:nary>
                      <m:naryPr>
                        <m:chr m:val="∑"/>
                        <m:limLoc m:val="subSup"/>
                        <m:supHide m:val="on"/>
                        <m:ctrlPr>
                          <a:rPr kumimoji="1" lang="mr-IN" altLang="zh-CN" sz="2800" i="1">
                            <a:latin typeface="Cambria Math" panose="02040503050406030204" pitchFamily="18" charset="0"/>
                            <a:ea typeface="Cambria Math" charset="0"/>
                            <a:cs typeface="Cambria Math" charset="0"/>
                          </a:rPr>
                        </m:ctrlPr>
                      </m:naryPr>
                      <m:sub>
                        <m:r>
                          <m:rPr>
                            <m:brk m:alnAt="9"/>
                          </m:rPr>
                          <a:rPr kumimoji="1" lang="en-US" altLang="zh-CN" sz="2800" i="1">
                            <a:latin typeface="Cambria Math" charset="0"/>
                            <a:ea typeface="Cambria Math" charset="0"/>
                            <a:cs typeface="Cambria Math" charset="0"/>
                          </a:rPr>
                          <m:t>𝑖</m:t>
                        </m:r>
                        <m:r>
                          <a:rPr kumimoji="1" lang="en-US" altLang="zh-CN" sz="2800" i="1">
                            <a:latin typeface="Cambria Math" charset="0"/>
                            <a:ea typeface="Cambria Math" charset="0"/>
                            <a:cs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𝐼</m:t>
                            </m:r>
                          </m:e>
                          <m:sub>
                            <m:r>
                              <a:rPr lang="en-US" altLang="zh-CN" sz="2800" i="1">
                                <a:latin typeface="Cambria Math" charset="0"/>
                              </a:rPr>
                              <m:t>𝑅</m:t>
                            </m:r>
                          </m:sub>
                        </m:sSub>
                      </m:sub>
                      <m:sup/>
                      <m:e>
                        <m:sSub>
                          <m:sSubPr>
                            <m:ctrlPr>
                              <a:rPr lang="en-US" altLang="zh-CN" sz="2800" i="1">
                                <a:latin typeface="Cambria Math" panose="02040503050406030204" pitchFamily="18" charset="0"/>
                              </a:rPr>
                            </m:ctrlPr>
                          </m:sSubPr>
                          <m:e>
                            <m:r>
                              <a:rPr lang="en-US" altLang="zh-CN" sz="2800" i="1">
                                <a:latin typeface="Cambria Math" charset="0"/>
                              </a:rPr>
                              <m:t>𝑔</m:t>
                            </m:r>
                          </m:e>
                          <m:sub>
                            <m:r>
                              <a:rPr lang="en-US" altLang="zh-CN" sz="2800" i="1">
                                <a:latin typeface="Cambria Math" charset="0"/>
                              </a:rPr>
                              <m:t>𝑚</m:t>
                            </m:r>
                            <m:r>
                              <a:rPr lang="en-US" altLang="zh-CN" sz="2800" i="1">
                                <a:latin typeface="Cambria Math" charset="0"/>
                              </a:rPr>
                              <m:t>,</m:t>
                            </m:r>
                            <m:r>
                              <a:rPr lang="en-US" altLang="zh-CN" sz="2800" i="1">
                                <a:latin typeface="Cambria Math" charset="0"/>
                              </a:rPr>
                              <m:t>𝑖</m:t>
                            </m:r>
                          </m:sub>
                        </m:sSub>
                      </m:e>
                    </m:nary>
                  </m:oMath>
                </a14:m>
                <a:r>
                  <a:rPr lang="zh-CN" altLang="en-US" sz="2800" i="1" dirty="0"/>
                  <a:t>，</a:t>
                </a:r>
                <a14:m>
                  <m:oMath xmlns:m="http://schemas.openxmlformats.org/officeDocument/2006/math">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𝐻</m:t>
                        </m:r>
                      </m:e>
                      <m:sub>
                        <m:r>
                          <a:rPr kumimoji="1" lang="en-US" altLang="zh-CN" sz="2800" i="1">
                            <a:latin typeface="Cambria Math" charset="0"/>
                            <a:ea typeface="Cambria Math" charset="0"/>
                            <a:cs typeface="Cambria Math" charset="0"/>
                          </a:rPr>
                          <m:t>𝐿</m:t>
                        </m:r>
                      </m:sub>
                    </m:sSub>
                    <m:r>
                      <a:rPr kumimoji="1" lang="en-US" altLang="zh-CN" sz="2800">
                        <a:latin typeface="Cambria Math" charset="0"/>
                        <a:ea typeface="Cambria Math" charset="0"/>
                        <a:cs typeface="Cambria Math" charset="0"/>
                      </a:rPr>
                      <m:t>=</m:t>
                    </m:r>
                    <m:nary>
                      <m:naryPr>
                        <m:chr m:val="∑"/>
                        <m:limLoc m:val="subSup"/>
                        <m:supHide m:val="on"/>
                        <m:ctrlPr>
                          <a:rPr kumimoji="1" lang="mr-IN" altLang="zh-CN" sz="2800" i="1">
                            <a:latin typeface="Cambria Math" panose="02040503050406030204" pitchFamily="18" charset="0"/>
                            <a:ea typeface="Cambria Math" charset="0"/>
                            <a:cs typeface="Cambria Math" charset="0"/>
                          </a:rPr>
                        </m:ctrlPr>
                      </m:naryPr>
                      <m:sub>
                        <m:r>
                          <m:rPr>
                            <m:brk m:alnAt="9"/>
                          </m:rPr>
                          <a:rPr kumimoji="1" lang="en-US" altLang="zh-CN" sz="2800" i="1">
                            <a:latin typeface="Cambria Math" charset="0"/>
                            <a:ea typeface="Cambria Math" charset="0"/>
                            <a:cs typeface="Cambria Math" charset="0"/>
                          </a:rPr>
                          <m:t>𝑖</m:t>
                        </m:r>
                        <m:r>
                          <a:rPr kumimoji="1" lang="en-US" altLang="zh-CN" sz="2800" i="1">
                            <a:latin typeface="Cambria Math" charset="0"/>
                            <a:ea typeface="Cambria Math" charset="0"/>
                            <a:cs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𝐼</m:t>
                            </m:r>
                          </m:e>
                          <m:sub>
                            <m:r>
                              <a:rPr lang="en-US" altLang="zh-CN" sz="2800" i="1">
                                <a:latin typeface="Cambria Math" charset="0"/>
                              </a:rPr>
                              <m:t>𝐿</m:t>
                            </m:r>
                          </m:sub>
                        </m:sSub>
                      </m:sub>
                      <m:sup/>
                      <m:e>
                        <m:sSub>
                          <m:sSubPr>
                            <m:ctrlPr>
                              <a:rPr lang="en-US" altLang="zh-CN" sz="2800" i="1">
                                <a:latin typeface="Cambria Math" panose="02040503050406030204" pitchFamily="18" charset="0"/>
                              </a:rPr>
                            </m:ctrlPr>
                          </m:sSubPr>
                          <m:e>
                            <m:r>
                              <a:rPr lang="en-US" altLang="zh-CN" sz="2800" i="1">
                                <a:latin typeface="Cambria Math" charset="0"/>
                              </a:rPr>
                              <m:t>h</m:t>
                            </m:r>
                          </m:e>
                          <m:sub>
                            <m:r>
                              <a:rPr lang="en-US" altLang="zh-CN" sz="2800" i="1">
                                <a:latin typeface="Cambria Math" charset="0"/>
                              </a:rPr>
                              <m:t>𝑚</m:t>
                            </m:r>
                            <m:r>
                              <a:rPr lang="en-US" altLang="zh-CN" sz="2800" i="1">
                                <a:latin typeface="Cambria Math" charset="0"/>
                              </a:rPr>
                              <m:t>,</m:t>
                            </m:r>
                            <m:r>
                              <a:rPr lang="en-US" altLang="zh-CN" sz="2800" i="1">
                                <a:latin typeface="Cambria Math" charset="0"/>
                              </a:rPr>
                              <m:t>𝑖</m:t>
                            </m:r>
                          </m:sub>
                        </m:sSub>
                      </m:e>
                    </m:nary>
                  </m:oMath>
                </a14:m>
                <a:r>
                  <a:rPr lang="zh-CN" altLang="en-US" sz="2800" i="1" dirty="0"/>
                  <a:t>，</a:t>
                </a:r>
                <a14:m>
                  <m:oMath xmlns:m="http://schemas.openxmlformats.org/officeDocument/2006/math">
                    <m:sSub>
                      <m:sSubPr>
                        <m:ctrlPr>
                          <a:rPr kumimoji="1" lang="en-US" altLang="zh-CN" sz="2800" i="1">
                            <a:latin typeface="Cambria Math" panose="02040503050406030204" pitchFamily="18" charset="0"/>
                            <a:ea typeface="Cambria Math" charset="0"/>
                            <a:cs typeface="Cambria Math" charset="0"/>
                          </a:rPr>
                        </m:ctrlPr>
                      </m:sSubPr>
                      <m:e>
                        <m:r>
                          <a:rPr kumimoji="1" lang="en-US" altLang="zh-CN" sz="2800" i="1">
                            <a:latin typeface="Cambria Math" charset="0"/>
                            <a:ea typeface="Cambria Math" charset="0"/>
                            <a:cs typeface="Cambria Math" charset="0"/>
                          </a:rPr>
                          <m:t>𝐻</m:t>
                        </m:r>
                      </m:e>
                      <m:sub>
                        <m:r>
                          <a:rPr kumimoji="1" lang="en-US" altLang="zh-CN" sz="2800" i="1">
                            <a:latin typeface="Cambria Math" charset="0"/>
                            <a:ea typeface="Cambria Math" charset="0"/>
                            <a:cs typeface="Cambria Math" charset="0"/>
                          </a:rPr>
                          <m:t>𝑅</m:t>
                        </m:r>
                      </m:sub>
                    </m:sSub>
                    <m:r>
                      <a:rPr kumimoji="1" lang="en-US" altLang="zh-CN" sz="2800">
                        <a:latin typeface="Cambria Math" charset="0"/>
                        <a:ea typeface="Cambria Math" charset="0"/>
                        <a:cs typeface="Cambria Math" charset="0"/>
                      </a:rPr>
                      <m:t>=</m:t>
                    </m:r>
                    <m:nary>
                      <m:naryPr>
                        <m:chr m:val="∑"/>
                        <m:limLoc m:val="subSup"/>
                        <m:supHide m:val="on"/>
                        <m:ctrlPr>
                          <a:rPr kumimoji="1" lang="mr-IN" altLang="zh-CN" sz="2800" i="1">
                            <a:latin typeface="Cambria Math" panose="02040503050406030204" pitchFamily="18" charset="0"/>
                            <a:ea typeface="Cambria Math" charset="0"/>
                            <a:cs typeface="Cambria Math" charset="0"/>
                          </a:rPr>
                        </m:ctrlPr>
                      </m:naryPr>
                      <m:sub>
                        <m:r>
                          <m:rPr>
                            <m:brk m:alnAt="9"/>
                          </m:rPr>
                          <a:rPr kumimoji="1" lang="en-US" altLang="zh-CN" sz="2800" i="1">
                            <a:latin typeface="Cambria Math" charset="0"/>
                            <a:ea typeface="Cambria Math" charset="0"/>
                            <a:cs typeface="Cambria Math" charset="0"/>
                          </a:rPr>
                          <m:t>𝑖</m:t>
                        </m:r>
                        <m:r>
                          <a:rPr kumimoji="1" lang="en-US" altLang="zh-CN" sz="2800" i="1">
                            <a:latin typeface="Cambria Math" charset="0"/>
                            <a:ea typeface="Cambria Math" charset="0"/>
                            <a:cs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𝐼</m:t>
                            </m:r>
                          </m:e>
                          <m:sub>
                            <m:r>
                              <a:rPr lang="en-US" altLang="zh-CN" sz="2800" i="1">
                                <a:latin typeface="Cambria Math" charset="0"/>
                              </a:rPr>
                              <m:t>𝑅</m:t>
                            </m:r>
                          </m:sub>
                        </m:sSub>
                      </m:sub>
                      <m:sup/>
                      <m:e>
                        <m:sSub>
                          <m:sSubPr>
                            <m:ctrlPr>
                              <a:rPr lang="en-US" altLang="zh-CN" sz="2800" i="1">
                                <a:latin typeface="Cambria Math" panose="02040503050406030204" pitchFamily="18" charset="0"/>
                              </a:rPr>
                            </m:ctrlPr>
                          </m:sSubPr>
                          <m:e>
                            <m:r>
                              <a:rPr lang="en-US" altLang="zh-CN" sz="2800" i="1">
                                <a:latin typeface="Cambria Math" charset="0"/>
                              </a:rPr>
                              <m:t>h</m:t>
                            </m:r>
                          </m:e>
                          <m:sub>
                            <m:r>
                              <a:rPr lang="en-US" altLang="zh-CN" sz="2800" i="1">
                                <a:latin typeface="Cambria Math" charset="0"/>
                              </a:rPr>
                              <m:t>𝑚</m:t>
                            </m:r>
                            <m:r>
                              <a:rPr lang="en-US" altLang="zh-CN" sz="2800" i="1">
                                <a:latin typeface="Cambria Math" charset="0"/>
                              </a:rPr>
                              <m:t>,</m:t>
                            </m:r>
                            <m:r>
                              <a:rPr lang="en-US" altLang="zh-CN" sz="2800" i="1">
                                <a:latin typeface="Cambria Math" charset="0"/>
                              </a:rPr>
                              <m:t>𝑖</m:t>
                            </m:r>
                          </m:sub>
                        </m:sSub>
                      </m:e>
                    </m:nary>
                  </m:oMath>
                </a14:m>
                <a:r>
                  <a:rPr lang="zh-CN" altLang="en-US" sz="2800" i="1" dirty="0"/>
                  <a:t>，</a:t>
                </a:r>
                <a:endParaRPr lang="en-US" altLang="zh-CN" sz="2800" i="1" dirty="0"/>
              </a:p>
              <a:p>
                <a:pPr lvl="1">
                  <a:lnSpc>
                    <a:spcPct val="100000"/>
                  </a:lnSpc>
                  <a:buClr>
                    <a:schemeClr val="tx1"/>
                  </a:buClr>
                  <a:buFont typeface="Arial" charset="0"/>
                  <a:buChar char="•"/>
                </a:pPr>
                <a:r>
                  <a:rPr lang="zh-CN" altLang="en-US" sz="2800" dirty="0"/>
                  <a:t>则该分裂的增益为增加分裂点后目标函数的变化：</a:t>
                </a:r>
                <a:endParaRPr lang="en-US" altLang="zh-CN" sz="2800" dirty="0"/>
              </a:p>
              <a:p>
                <a:pPr marL="457200" indent="-457200">
                  <a:lnSpc>
                    <a:spcPct val="100000"/>
                  </a:lnSpc>
                  <a:buClr>
                    <a:schemeClr val="tx1"/>
                  </a:buClr>
                  <a:buFont typeface="Arial" charset="0"/>
                  <a:buChar char="•"/>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561763" cy="5237271"/>
              </a:xfrm>
              <a:prstGeom prst="rect">
                <a:avLst/>
              </a:prstGeom>
              <a:blipFill>
                <a:blip r:embed="rId3"/>
                <a:stretch>
                  <a:fillRect l="-877" t="-1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554105" y="4636267"/>
                <a:ext cx="7593476" cy="937501"/>
              </a:xfrm>
              <a:prstGeom prst="rect">
                <a:avLst/>
              </a:prstGeom>
            </p:spPr>
            <p:txBody>
              <a:bodyPr wrap="square">
                <a:spAutoFit/>
              </a:bodyPr>
              <a:lstStyle/>
              <a:p>
                <a14:m>
                  <m:oMath xmlns:m="http://schemas.openxmlformats.org/officeDocument/2006/math">
                    <m:r>
                      <a:rPr kumimoji="1" lang="en-US" altLang="zh-CN" sz="3200" i="1" smtClean="0">
                        <a:solidFill>
                          <a:srgbClr val="09405E"/>
                        </a:solidFill>
                        <a:latin typeface="Cambria Math" charset="0"/>
                      </a:rPr>
                      <m:t>𝐺𝑎𝑖𝑛</m:t>
                    </m:r>
                    <m:r>
                      <a:rPr kumimoji="1" lang="en-US" altLang="zh-CN" sz="3200" i="1" smtClean="0">
                        <a:solidFill>
                          <a:srgbClr val="09405E"/>
                        </a:solidFill>
                        <a:latin typeface="Cambria Math" charset="0"/>
                      </a:rPr>
                      <m:t>=</m:t>
                    </m:r>
                    <m:f>
                      <m:fPr>
                        <m:ctrlPr>
                          <a:rPr kumimoji="1" lang="mr-IN" altLang="zh-CN" sz="3200" i="1">
                            <a:solidFill>
                              <a:srgbClr val="09405E"/>
                            </a:solidFill>
                            <a:latin typeface="Cambria Math" panose="02040503050406030204" pitchFamily="18" charset="0"/>
                            <a:ea typeface="Cambria Math" charset="0"/>
                            <a:cs typeface="Cambria Math" charset="0"/>
                          </a:rPr>
                        </m:ctrlPr>
                      </m:fPr>
                      <m:num>
                        <m:sSubSup>
                          <m:sSubSupPr>
                            <m:ctrlPr>
                              <a:rPr kumimoji="1" lang="en-US" altLang="zh-CN" sz="3200" i="1">
                                <a:solidFill>
                                  <a:srgbClr val="09405E"/>
                                </a:solidFill>
                                <a:latin typeface="Cambria Math" panose="02040503050406030204" pitchFamily="18" charset="0"/>
                                <a:ea typeface="Cambria Math" charset="0"/>
                                <a:cs typeface="Cambria Math" charset="0"/>
                              </a:rPr>
                            </m:ctrlPr>
                          </m:sSubSupPr>
                          <m:e>
                            <m:r>
                              <a:rPr kumimoji="1" lang="en-US" altLang="zh-CN" sz="3200" i="1">
                                <a:solidFill>
                                  <a:srgbClr val="09405E"/>
                                </a:solidFill>
                                <a:latin typeface="Cambria Math" charset="0"/>
                                <a:ea typeface="Cambria Math" charset="0"/>
                                <a:cs typeface="Cambria Math" charset="0"/>
                              </a:rPr>
                              <m:t>𝐺</m:t>
                            </m:r>
                          </m:e>
                          <m:sub>
                            <m:r>
                              <a:rPr kumimoji="1" lang="en-US" altLang="zh-CN" sz="3200" i="1">
                                <a:solidFill>
                                  <a:srgbClr val="09405E"/>
                                </a:solidFill>
                                <a:latin typeface="Cambria Math" charset="0"/>
                                <a:ea typeface="Cambria Math" charset="0"/>
                                <a:cs typeface="Cambria Math" charset="0"/>
                              </a:rPr>
                              <m:t>𝐿</m:t>
                            </m:r>
                          </m:sub>
                          <m:sup>
                            <m:r>
                              <a:rPr kumimoji="1" lang="en-US" altLang="zh-CN" sz="3200" i="1">
                                <a:solidFill>
                                  <a:srgbClr val="09405E"/>
                                </a:solidFill>
                                <a:latin typeface="Cambria Math" charset="0"/>
                                <a:ea typeface="Cambria Math" charset="0"/>
                                <a:cs typeface="Cambria Math" charset="0"/>
                              </a:rPr>
                              <m:t>2</m:t>
                            </m:r>
                          </m:sup>
                        </m:sSubSup>
                      </m:num>
                      <m:den>
                        <m:sSub>
                          <m:sSubPr>
                            <m:ctrlPr>
                              <a:rPr kumimoji="1" lang="en-US" altLang="zh-CN" sz="3200" i="1" dirty="0">
                                <a:solidFill>
                                  <a:srgbClr val="09405E"/>
                                </a:solidFill>
                                <a:latin typeface="Cambria Math" panose="02040503050406030204" pitchFamily="18" charset="0"/>
                              </a:rPr>
                            </m:ctrlPr>
                          </m:sSubPr>
                          <m:e>
                            <m:r>
                              <a:rPr kumimoji="1" lang="en-US" altLang="zh-CN" sz="3200" i="1" dirty="0">
                                <a:solidFill>
                                  <a:srgbClr val="09405E"/>
                                </a:solidFill>
                                <a:latin typeface="Cambria Math" charset="0"/>
                              </a:rPr>
                              <m:t>𝐻</m:t>
                            </m:r>
                          </m:e>
                          <m:sub>
                            <m:r>
                              <a:rPr kumimoji="1" lang="en-US" altLang="zh-CN" sz="3200" i="1" dirty="0">
                                <a:solidFill>
                                  <a:srgbClr val="09405E"/>
                                </a:solidFill>
                                <a:latin typeface="Cambria Math" charset="0"/>
                              </a:rPr>
                              <m:t>𝐿</m:t>
                            </m:r>
                          </m:sub>
                        </m:sSub>
                        <m:r>
                          <a:rPr lang="en-US" altLang="zh-CN" sz="3200" i="1">
                            <a:solidFill>
                              <a:srgbClr val="09405E"/>
                            </a:solidFill>
                            <a:latin typeface="Cambria Math" charset="0"/>
                          </a:rPr>
                          <m:t>+</m:t>
                        </m:r>
                        <m:r>
                          <a:rPr kumimoji="1" lang="en-US" altLang="zh-CN" sz="3200" i="1">
                            <a:solidFill>
                              <a:srgbClr val="09405E"/>
                            </a:solidFill>
                            <a:latin typeface="Cambria Math" charset="0"/>
                            <a:ea typeface="Cambria Math" charset="0"/>
                            <a:cs typeface="Cambria Math" charset="0"/>
                          </a:rPr>
                          <m:t>𝜆</m:t>
                        </m:r>
                      </m:den>
                    </m:f>
                  </m:oMath>
                </a14:m>
                <a:r>
                  <a:rPr kumimoji="1" lang="en-US" altLang="zh-CN" sz="3200" dirty="0">
                    <a:solidFill>
                      <a:srgbClr val="09405E"/>
                    </a:solidFill>
                  </a:rPr>
                  <a:t>+</a:t>
                </a:r>
                <a14:m>
                  <m:oMath xmlns:m="http://schemas.openxmlformats.org/officeDocument/2006/math">
                    <m:f>
                      <m:fPr>
                        <m:ctrlPr>
                          <a:rPr kumimoji="1" lang="mr-IN" altLang="zh-CN" sz="3200" i="1">
                            <a:solidFill>
                              <a:srgbClr val="09405E"/>
                            </a:solidFill>
                            <a:latin typeface="Cambria Math" panose="02040503050406030204" pitchFamily="18" charset="0"/>
                            <a:ea typeface="Cambria Math" charset="0"/>
                            <a:cs typeface="Cambria Math" charset="0"/>
                          </a:rPr>
                        </m:ctrlPr>
                      </m:fPr>
                      <m:num>
                        <m:sSubSup>
                          <m:sSubSupPr>
                            <m:ctrlPr>
                              <a:rPr kumimoji="1" lang="en-US" altLang="zh-CN" sz="3200" i="1">
                                <a:solidFill>
                                  <a:srgbClr val="09405E"/>
                                </a:solidFill>
                                <a:latin typeface="Cambria Math" panose="02040503050406030204" pitchFamily="18" charset="0"/>
                                <a:ea typeface="Cambria Math" charset="0"/>
                                <a:cs typeface="Cambria Math" charset="0"/>
                              </a:rPr>
                            </m:ctrlPr>
                          </m:sSubSupPr>
                          <m:e>
                            <m:r>
                              <a:rPr kumimoji="1" lang="en-US" altLang="zh-CN" sz="3200" i="1">
                                <a:solidFill>
                                  <a:srgbClr val="09405E"/>
                                </a:solidFill>
                                <a:latin typeface="Cambria Math" charset="0"/>
                                <a:ea typeface="Cambria Math" charset="0"/>
                                <a:cs typeface="Cambria Math" charset="0"/>
                              </a:rPr>
                              <m:t>𝐺</m:t>
                            </m:r>
                          </m:e>
                          <m:sub>
                            <m:r>
                              <a:rPr kumimoji="1" lang="en-US" altLang="zh-CN" sz="3200" i="1">
                                <a:solidFill>
                                  <a:srgbClr val="09405E"/>
                                </a:solidFill>
                                <a:latin typeface="Cambria Math" charset="0"/>
                                <a:ea typeface="Cambria Math" charset="0"/>
                                <a:cs typeface="Cambria Math" charset="0"/>
                              </a:rPr>
                              <m:t>𝑅</m:t>
                            </m:r>
                          </m:sub>
                          <m:sup>
                            <m:r>
                              <a:rPr kumimoji="1" lang="en-US" altLang="zh-CN" sz="3200" i="1">
                                <a:solidFill>
                                  <a:srgbClr val="09405E"/>
                                </a:solidFill>
                                <a:latin typeface="Cambria Math" charset="0"/>
                                <a:ea typeface="Cambria Math" charset="0"/>
                                <a:cs typeface="Cambria Math" charset="0"/>
                              </a:rPr>
                              <m:t>2</m:t>
                            </m:r>
                          </m:sup>
                        </m:sSubSup>
                      </m:num>
                      <m:den>
                        <m:sSub>
                          <m:sSubPr>
                            <m:ctrlPr>
                              <a:rPr kumimoji="1" lang="en-US" altLang="zh-CN" sz="3200" i="1" dirty="0">
                                <a:solidFill>
                                  <a:srgbClr val="09405E"/>
                                </a:solidFill>
                                <a:latin typeface="Cambria Math" panose="02040503050406030204" pitchFamily="18" charset="0"/>
                              </a:rPr>
                            </m:ctrlPr>
                          </m:sSubPr>
                          <m:e>
                            <m:r>
                              <a:rPr kumimoji="1" lang="en-US" altLang="zh-CN" sz="3200" i="1" dirty="0">
                                <a:solidFill>
                                  <a:srgbClr val="09405E"/>
                                </a:solidFill>
                                <a:latin typeface="Cambria Math" charset="0"/>
                              </a:rPr>
                              <m:t>𝐻</m:t>
                            </m:r>
                          </m:e>
                          <m:sub>
                            <m:r>
                              <a:rPr kumimoji="1" lang="en-US" altLang="zh-CN" sz="3200" i="1" dirty="0">
                                <a:solidFill>
                                  <a:srgbClr val="09405E"/>
                                </a:solidFill>
                                <a:latin typeface="Cambria Math" charset="0"/>
                              </a:rPr>
                              <m:t>𝑅</m:t>
                            </m:r>
                          </m:sub>
                        </m:sSub>
                        <m:r>
                          <a:rPr lang="en-US" altLang="zh-CN" sz="3200" i="1">
                            <a:solidFill>
                              <a:srgbClr val="09405E"/>
                            </a:solidFill>
                            <a:latin typeface="Cambria Math" charset="0"/>
                          </a:rPr>
                          <m:t>+</m:t>
                        </m:r>
                        <m:r>
                          <a:rPr kumimoji="1" lang="en-US" altLang="zh-CN" sz="3200" i="1">
                            <a:solidFill>
                              <a:srgbClr val="09405E"/>
                            </a:solidFill>
                            <a:latin typeface="Cambria Math" charset="0"/>
                            <a:ea typeface="Cambria Math" charset="0"/>
                            <a:cs typeface="Cambria Math" charset="0"/>
                          </a:rPr>
                          <m:t>𝜆</m:t>
                        </m:r>
                      </m:den>
                    </m:f>
                  </m:oMath>
                </a14:m>
                <a:r>
                  <a:rPr kumimoji="1" lang="en-US" altLang="zh-CN" sz="3200" dirty="0">
                    <a:solidFill>
                      <a:srgbClr val="09405E"/>
                    </a:solidFill>
                  </a:rPr>
                  <a:t> </a:t>
                </a:r>
                <a14:m>
                  <m:oMath xmlns:m="http://schemas.openxmlformats.org/officeDocument/2006/math">
                    <m:r>
                      <a:rPr kumimoji="1" lang="en-US" altLang="zh-CN" sz="3200">
                        <a:solidFill>
                          <a:srgbClr val="09405E"/>
                        </a:solidFill>
                        <a:latin typeface="Cambria Math" charset="0"/>
                      </a:rPr>
                      <m:t>−</m:t>
                    </m:r>
                    <m:f>
                      <m:fPr>
                        <m:ctrlPr>
                          <a:rPr kumimoji="1" lang="mr-IN" altLang="zh-CN" sz="3200" i="1">
                            <a:solidFill>
                              <a:srgbClr val="09405E"/>
                            </a:solidFill>
                            <a:latin typeface="Cambria Math" panose="02040503050406030204" pitchFamily="18" charset="0"/>
                            <a:ea typeface="Cambria Math" charset="0"/>
                            <a:cs typeface="Cambria Math" charset="0"/>
                          </a:rPr>
                        </m:ctrlPr>
                      </m:fPr>
                      <m:num>
                        <m:sSubSup>
                          <m:sSubSupPr>
                            <m:ctrlPr>
                              <a:rPr kumimoji="1" lang="en-US" altLang="zh-CN" sz="3200" i="1">
                                <a:solidFill>
                                  <a:srgbClr val="09405E"/>
                                </a:solidFill>
                                <a:latin typeface="Cambria Math" panose="02040503050406030204" pitchFamily="18" charset="0"/>
                                <a:ea typeface="Cambria Math" charset="0"/>
                                <a:cs typeface="Cambria Math" charset="0"/>
                              </a:rPr>
                            </m:ctrlPr>
                          </m:sSubSupPr>
                          <m:e>
                            <m:sSubSup>
                              <m:sSubSupPr>
                                <m:ctrlPr>
                                  <a:rPr kumimoji="1" lang="en-US" altLang="zh-CN" sz="3200" i="1">
                                    <a:solidFill>
                                      <a:srgbClr val="09405E"/>
                                    </a:solidFill>
                                    <a:latin typeface="Cambria Math" panose="02040503050406030204" pitchFamily="18" charset="0"/>
                                    <a:ea typeface="Cambria Math" charset="0"/>
                                    <a:cs typeface="Cambria Math" charset="0"/>
                                  </a:rPr>
                                </m:ctrlPr>
                              </m:sSubSupPr>
                              <m:e>
                                <m:r>
                                  <a:rPr kumimoji="1" lang="en-US" altLang="zh-CN" sz="3200" i="1">
                                    <a:solidFill>
                                      <a:srgbClr val="09405E"/>
                                    </a:solidFill>
                                    <a:latin typeface="Cambria Math" charset="0"/>
                                    <a:ea typeface="Cambria Math" charset="0"/>
                                    <a:cs typeface="Cambria Math" charset="0"/>
                                  </a:rPr>
                                  <m:t>𝐺</m:t>
                                </m:r>
                              </m:e>
                              <m:sub>
                                <m:r>
                                  <a:rPr kumimoji="1" lang="en-US" altLang="zh-CN" sz="3200" i="1">
                                    <a:solidFill>
                                      <a:srgbClr val="09405E"/>
                                    </a:solidFill>
                                    <a:latin typeface="Cambria Math" charset="0"/>
                                    <a:ea typeface="Cambria Math" charset="0"/>
                                    <a:cs typeface="Cambria Math" charset="0"/>
                                  </a:rPr>
                                  <m:t>𝐿</m:t>
                                </m:r>
                              </m:sub>
                              <m:sup>
                                <m:r>
                                  <a:rPr kumimoji="1" lang="en-US" altLang="zh-CN" sz="3200" i="1">
                                    <a:solidFill>
                                      <a:srgbClr val="09405E"/>
                                    </a:solidFill>
                                    <a:latin typeface="Cambria Math" charset="0"/>
                                    <a:ea typeface="Cambria Math" charset="0"/>
                                    <a:cs typeface="Cambria Math" charset="0"/>
                                  </a:rPr>
                                  <m:t>2</m:t>
                                </m:r>
                              </m:sup>
                            </m:sSubSup>
                            <m:r>
                              <a:rPr kumimoji="1" lang="en-US" altLang="zh-CN" sz="3200" i="1">
                                <a:solidFill>
                                  <a:srgbClr val="09405E"/>
                                </a:solidFill>
                                <a:latin typeface="Cambria Math" charset="0"/>
                                <a:ea typeface="Cambria Math" charset="0"/>
                                <a:cs typeface="Cambria Math" charset="0"/>
                              </a:rPr>
                              <m:t>+</m:t>
                            </m:r>
                            <m:r>
                              <a:rPr kumimoji="1" lang="en-US" altLang="zh-CN" sz="3200" i="1">
                                <a:solidFill>
                                  <a:srgbClr val="09405E"/>
                                </a:solidFill>
                                <a:latin typeface="Cambria Math" charset="0"/>
                                <a:ea typeface="Cambria Math" charset="0"/>
                                <a:cs typeface="Cambria Math" charset="0"/>
                              </a:rPr>
                              <m:t>𝐺</m:t>
                            </m:r>
                          </m:e>
                          <m:sub>
                            <m:r>
                              <a:rPr kumimoji="1" lang="en-US" altLang="zh-CN" sz="3200" i="1">
                                <a:solidFill>
                                  <a:srgbClr val="09405E"/>
                                </a:solidFill>
                                <a:latin typeface="Cambria Math" charset="0"/>
                                <a:ea typeface="Cambria Math" charset="0"/>
                                <a:cs typeface="Cambria Math" charset="0"/>
                              </a:rPr>
                              <m:t>𝑅</m:t>
                            </m:r>
                          </m:sub>
                          <m:sup>
                            <m:r>
                              <a:rPr kumimoji="1" lang="en-US" altLang="zh-CN" sz="3200" i="1">
                                <a:solidFill>
                                  <a:srgbClr val="09405E"/>
                                </a:solidFill>
                                <a:latin typeface="Cambria Math" charset="0"/>
                                <a:ea typeface="Cambria Math" charset="0"/>
                                <a:cs typeface="Cambria Math" charset="0"/>
                              </a:rPr>
                              <m:t>2</m:t>
                            </m:r>
                          </m:sup>
                        </m:sSubSup>
                      </m:num>
                      <m:den>
                        <m:sSub>
                          <m:sSubPr>
                            <m:ctrlPr>
                              <a:rPr kumimoji="1" lang="en-US" altLang="zh-CN" sz="3200" i="1" dirty="0">
                                <a:solidFill>
                                  <a:srgbClr val="09405E"/>
                                </a:solidFill>
                                <a:latin typeface="Cambria Math" panose="02040503050406030204" pitchFamily="18" charset="0"/>
                              </a:rPr>
                            </m:ctrlPr>
                          </m:sSubPr>
                          <m:e>
                            <m:sSub>
                              <m:sSubPr>
                                <m:ctrlPr>
                                  <a:rPr kumimoji="1" lang="en-US" altLang="zh-CN" sz="3200" i="1" dirty="0">
                                    <a:solidFill>
                                      <a:srgbClr val="09405E"/>
                                    </a:solidFill>
                                    <a:latin typeface="Cambria Math" panose="02040503050406030204" pitchFamily="18" charset="0"/>
                                  </a:rPr>
                                </m:ctrlPr>
                              </m:sSubPr>
                              <m:e>
                                <m:r>
                                  <a:rPr kumimoji="1" lang="en-US" altLang="zh-CN" sz="3200" i="1" dirty="0">
                                    <a:solidFill>
                                      <a:srgbClr val="09405E"/>
                                    </a:solidFill>
                                    <a:latin typeface="Cambria Math" charset="0"/>
                                  </a:rPr>
                                  <m:t>𝐻</m:t>
                                </m:r>
                              </m:e>
                              <m:sub>
                                <m:r>
                                  <a:rPr kumimoji="1" lang="en-US" altLang="zh-CN" sz="3200" i="1" dirty="0">
                                    <a:solidFill>
                                      <a:srgbClr val="09405E"/>
                                    </a:solidFill>
                                    <a:latin typeface="Cambria Math" charset="0"/>
                                  </a:rPr>
                                  <m:t>𝐿</m:t>
                                </m:r>
                              </m:sub>
                            </m:sSub>
                            <m:r>
                              <a:rPr lang="en-US" altLang="zh-CN" sz="3200" i="1">
                                <a:solidFill>
                                  <a:srgbClr val="09405E"/>
                                </a:solidFill>
                                <a:latin typeface="Cambria Math" charset="0"/>
                              </a:rPr>
                              <m:t>+</m:t>
                            </m:r>
                            <m:r>
                              <a:rPr kumimoji="1" lang="en-US" altLang="zh-CN" sz="3200" i="1" dirty="0">
                                <a:solidFill>
                                  <a:srgbClr val="09405E"/>
                                </a:solidFill>
                                <a:latin typeface="Cambria Math" charset="0"/>
                              </a:rPr>
                              <m:t>𝐻</m:t>
                            </m:r>
                          </m:e>
                          <m:sub>
                            <m:r>
                              <a:rPr kumimoji="1" lang="en-US" altLang="zh-CN" sz="3200" i="1" dirty="0">
                                <a:solidFill>
                                  <a:srgbClr val="09405E"/>
                                </a:solidFill>
                                <a:latin typeface="Cambria Math" charset="0"/>
                              </a:rPr>
                              <m:t>𝑅</m:t>
                            </m:r>
                          </m:sub>
                        </m:sSub>
                        <m:r>
                          <a:rPr lang="en-US" altLang="zh-CN" sz="3200" i="1">
                            <a:solidFill>
                              <a:srgbClr val="09405E"/>
                            </a:solidFill>
                            <a:latin typeface="Cambria Math" charset="0"/>
                          </a:rPr>
                          <m:t>+</m:t>
                        </m:r>
                        <m:r>
                          <a:rPr kumimoji="1" lang="en-US" altLang="zh-CN" sz="3200" i="1">
                            <a:solidFill>
                              <a:srgbClr val="09405E"/>
                            </a:solidFill>
                            <a:latin typeface="Cambria Math" charset="0"/>
                            <a:ea typeface="Cambria Math" charset="0"/>
                            <a:cs typeface="Cambria Math" charset="0"/>
                          </a:rPr>
                          <m:t>𝜆</m:t>
                        </m:r>
                      </m:den>
                    </m:f>
                    <m:r>
                      <a:rPr kumimoji="1" lang="en-US" altLang="zh-CN" sz="3200" i="1">
                        <a:solidFill>
                          <a:srgbClr val="09405E"/>
                        </a:solidFill>
                        <a:latin typeface="Cambria Math" charset="0"/>
                      </a:rPr>
                      <m:t>−</m:t>
                    </m:r>
                    <m:r>
                      <a:rPr kumimoji="1" lang="en-US" altLang="zh-CN" sz="3200" i="1">
                        <a:solidFill>
                          <a:srgbClr val="09405E"/>
                        </a:solidFill>
                        <a:latin typeface="Cambria Math" charset="0"/>
                        <a:ea typeface="Cambria Math" charset="0"/>
                        <a:cs typeface="Cambria Math" charset="0"/>
                      </a:rPr>
                      <m:t>𝛾</m:t>
                    </m:r>
                  </m:oMath>
                </a14:m>
                <a:endParaRPr lang="en-US" altLang="zh-CN" sz="3200" dirty="0">
                  <a:solidFill>
                    <a:srgbClr val="09405E"/>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554105" y="4636267"/>
                <a:ext cx="7593476" cy="937501"/>
              </a:xfrm>
              <a:prstGeom prst="rect">
                <a:avLst/>
              </a:prstGeom>
              <a:blipFill>
                <a:blip r:embed="rId4"/>
                <a:stretch>
                  <a:fillRect l="-668" b="-40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7449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精确贪心算法</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pPr>
                  <a:lnSpc>
                    <a:spcPct val="100000"/>
                  </a:lnSpc>
                </a:pPr>
                <a:r>
                  <a:rPr lang="zh-CN" altLang="en-US" dirty="0"/>
                  <a:t>对每一个结点，穷举所有</a:t>
                </a:r>
                <a:r>
                  <a:rPr lang="zh-CN" altLang="en-US" dirty="0">
                    <a:solidFill>
                      <a:srgbClr val="C00000"/>
                    </a:solidFill>
                  </a:rPr>
                  <a:t>特征</a:t>
                </a:r>
                <a:r>
                  <a:rPr lang="zh-CN" altLang="en-US" dirty="0"/>
                  <a:t>、所有</a:t>
                </a:r>
                <a:r>
                  <a:rPr lang="zh-CN" altLang="en-US" dirty="0">
                    <a:solidFill>
                      <a:srgbClr val="C00000"/>
                    </a:solidFill>
                  </a:rPr>
                  <a:t>可能的分裂点</a:t>
                </a:r>
              </a:p>
              <a:p>
                <a:pPr lvl="1">
                  <a:lnSpc>
                    <a:spcPct val="100000"/>
                  </a:lnSpc>
                </a:pPr>
                <a:r>
                  <a:rPr lang="zh-CN" altLang="en-US" sz="2800" dirty="0"/>
                  <a:t>对每个特征，通过特征值将实例进行排序</a:t>
                </a:r>
              </a:p>
              <a:p>
                <a:pPr lvl="1">
                  <a:lnSpc>
                    <a:spcPct val="100000"/>
                  </a:lnSpc>
                </a:pPr>
                <a:r>
                  <a:rPr lang="zh-CN" altLang="en-US" sz="2800" dirty="0"/>
                  <a:t>运用线性扫描来寻找该特征的最优分裂点（增益最大的分裂）</a:t>
                </a:r>
              </a:p>
              <a:p>
                <a:pPr lvl="1">
                  <a:lnSpc>
                    <a:spcPct val="100000"/>
                  </a:lnSpc>
                </a:pPr>
                <a:r>
                  <a:rPr lang="zh-CN" altLang="en-US" sz="2800" dirty="0"/>
                  <a:t>对所有特征，采用最佳分裂点</a:t>
                </a:r>
                <a:endParaRPr lang="en-US" altLang="zh-CN" sz="2800" dirty="0"/>
              </a:p>
              <a:p>
                <a:pPr lvl="1">
                  <a:lnSpc>
                    <a:spcPct val="100000"/>
                  </a:lnSpc>
                </a:pPr>
                <a:endParaRPr lang="en-US" altLang="zh-CN" dirty="0"/>
              </a:p>
              <a:p>
                <a:pPr>
                  <a:lnSpc>
                    <a:spcPct val="100000"/>
                  </a:lnSpc>
                </a:pPr>
                <a:r>
                  <a:rPr lang="zh-CN" altLang="en-US" dirty="0"/>
                  <a:t>深度为</a:t>
                </a:r>
                <a14:m>
                  <m:oMath xmlns:m="http://schemas.openxmlformats.org/officeDocument/2006/math">
                    <m:r>
                      <a:rPr lang="en-US" altLang="zh-CN" i="1" dirty="0" smtClean="0">
                        <a:latin typeface="Cambria Math" charset="0"/>
                      </a:rPr>
                      <m:t>𝑘</m:t>
                    </m:r>
                  </m:oMath>
                </a14:m>
                <a:r>
                  <a:rPr lang="zh-CN" altLang="en-US" dirty="0"/>
                  <a:t>的树的时间复杂度：</a:t>
                </a:r>
                <a:endParaRPr lang="en-US" altLang="zh-CN" dirty="0"/>
              </a:p>
              <a:p>
                <a:pPr lvl="1">
                  <a:lnSpc>
                    <a:spcPct val="100000"/>
                  </a:lnSpc>
                </a:pPr>
                <a:r>
                  <a:rPr lang="zh-CN" altLang="en-US" sz="2800" dirty="0"/>
                  <a:t>对于一层排序，需要时间</a:t>
                </a:r>
                <a14:m>
                  <m:oMath xmlns:m="http://schemas.openxmlformats.org/officeDocument/2006/math">
                    <m:r>
                      <a:rPr lang="en-US" altLang="zh-CN" sz="2800" i="1" dirty="0" smtClean="0">
                        <a:latin typeface="Cambria Math" charset="0"/>
                      </a:rPr>
                      <m:t>𝑁𝑙𝑜𝑔</m:t>
                    </m:r>
                    <m:r>
                      <a:rPr lang="en-US" altLang="zh-CN" sz="2800" i="1" dirty="0" smtClean="0">
                        <a:latin typeface="Cambria Math" charset="0"/>
                      </a:rPr>
                      <m:t>(</m:t>
                    </m:r>
                    <m:r>
                      <a:rPr lang="en-US" altLang="zh-CN" sz="2800" i="1" dirty="0" smtClean="0">
                        <a:latin typeface="Cambria Math" charset="0"/>
                      </a:rPr>
                      <m:t>𝑁</m:t>
                    </m:r>
                    <m:r>
                      <a:rPr lang="en-US" altLang="zh-CN" sz="2800" i="1" dirty="0" smtClean="0">
                        <a:latin typeface="Cambria Math" charset="0"/>
                      </a:rPr>
                      <m:t>)</m:t>
                    </m:r>
                  </m:oMath>
                </a14:m>
                <a:r>
                  <a:rPr lang="zh-CN" altLang="en-US" sz="2800" dirty="0"/>
                  <a:t>，</a:t>
                </a:r>
                <a14:m>
                  <m:oMath xmlns:m="http://schemas.openxmlformats.org/officeDocument/2006/math">
                    <m:r>
                      <a:rPr lang="en-US" altLang="zh-CN" sz="2800" i="1" dirty="0" smtClean="0">
                        <a:latin typeface="Cambria Math" charset="0"/>
                      </a:rPr>
                      <m:t>𝑁</m:t>
                    </m:r>
                  </m:oMath>
                </a14:m>
                <a:r>
                  <a:rPr lang="zh-CN" altLang="en-US" sz="2800" dirty="0"/>
                  <a:t>为样本数目</a:t>
                </a:r>
                <a:endParaRPr lang="en-US" altLang="zh-CN" sz="2800" dirty="0"/>
              </a:p>
              <a:p>
                <a:pPr lvl="1">
                  <a:lnSpc>
                    <a:spcPct val="100000"/>
                  </a:lnSpc>
                </a:pPr>
                <a:r>
                  <a:rPr lang="zh-CN" altLang="en-US" sz="2800" dirty="0"/>
                  <a:t>由于有</a:t>
                </a:r>
                <a14:m>
                  <m:oMath xmlns:m="http://schemas.openxmlformats.org/officeDocument/2006/math">
                    <m:r>
                      <a:rPr lang="en-US" altLang="zh-CN" sz="2800" i="1" dirty="0" smtClean="0">
                        <a:latin typeface="Cambria Math" charset="0"/>
                      </a:rPr>
                      <m:t>𝐷</m:t>
                    </m:r>
                  </m:oMath>
                </a14:m>
                <a:r>
                  <a:rPr lang="zh-CN" altLang="en-US" sz="2800" dirty="0"/>
                  <a:t>个特征，</a:t>
                </a:r>
                <a14:m>
                  <m:oMath xmlns:m="http://schemas.openxmlformats.org/officeDocument/2006/math">
                    <m:r>
                      <a:rPr lang="en-US" altLang="zh-CN" sz="2800" b="0" i="1" dirty="0" smtClean="0">
                        <a:latin typeface="Cambria Math" charset="0"/>
                      </a:rPr>
                      <m:t>𝐾</m:t>
                    </m:r>
                  </m:oMath>
                </a14:m>
                <a:r>
                  <a:rPr lang="zh-CN" altLang="en-US" sz="2800" dirty="0"/>
                  <a:t>层，所以为</a:t>
                </a:r>
                <a14:m>
                  <m:oMath xmlns:m="http://schemas.openxmlformats.org/officeDocument/2006/math">
                    <m:r>
                      <a:rPr lang="en-US" altLang="zh-CN" sz="2800" b="0" i="1" dirty="0" smtClean="0">
                        <a:latin typeface="Cambria Math" charset="0"/>
                      </a:rPr>
                      <m:t>𝐾</m:t>
                    </m:r>
                    <m:r>
                      <a:rPr lang="en-US" altLang="zh-CN" sz="2800" i="1" dirty="0" smtClean="0">
                        <a:latin typeface="Cambria Math" charset="0"/>
                      </a:rPr>
                      <m:t>𝐷𝑁𝑙𝑜𝑔</m:t>
                    </m:r>
                    <m:r>
                      <a:rPr lang="en-US" altLang="zh-CN" sz="2800" i="1" dirty="0" smtClean="0">
                        <a:latin typeface="Cambria Math" charset="0"/>
                      </a:rPr>
                      <m:t>(</m:t>
                    </m:r>
                    <m:r>
                      <a:rPr lang="en-US" altLang="zh-CN" sz="2800" i="1" dirty="0" smtClean="0">
                        <a:latin typeface="Cambria Math" charset="0"/>
                      </a:rPr>
                      <m:t>𝑁</m:t>
                    </m:r>
                    <m:r>
                      <a:rPr lang="en-US" altLang="zh-CN" sz="2800" i="1" dirty="0" smtClean="0">
                        <a:latin typeface="Cambria Math" charset="0"/>
                      </a:rPr>
                      <m:t>)</m:t>
                    </m:r>
                  </m:oMath>
                </a14:m>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rotWithShape="0">
                <a:blip r:embed="rId3"/>
                <a:stretch>
                  <a:fillRect l="-964" t="-11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93168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例：精确贪心算法</a:t>
            </a:r>
          </a:p>
        </p:txBody>
      </p:sp>
      <p:pic>
        <p:nvPicPr>
          <p:cNvPr id="5" name="内容占位符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34756" y="888271"/>
            <a:ext cx="7971772" cy="5969729"/>
          </a:xfrm>
        </p:spPr>
      </p:pic>
      <p:sp>
        <p:nvSpPr>
          <p:cNvPr id="6" name="文本框 5"/>
          <p:cNvSpPr txBox="1"/>
          <p:nvPr/>
        </p:nvSpPr>
        <p:spPr>
          <a:xfrm>
            <a:off x="2073179" y="4200591"/>
            <a:ext cx="3305713" cy="461665"/>
          </a:xfrm>
          <a:prstGeom prst="rect">
            <a:avLst/>
          </a:prstGeom>
          <a:noFill/>
        </p:spPr>
        <p:txBody>
          <a:bodyPr wrap="none" rtlCol="0">
            <a:spAutoFit/>
          </a:bodyPr>
          <a:lstStyle/>
          <a:p>
            <a:r>
              <a:rPr kumimoji="1" lang="zh-CN" altLang="en-US" sz="2400" dirty="0">
                <a:solidFill>
                  <a:srgbClr val="094162"/>
                </a:solidFill>
                <a:latin typeface="Microsoft YaHei" charset="-122"/>
                <a:ea typeface="Microsoft YaHei" charset="-122"/>
                <a:cs typeface="Microsoft YaHei" charset="-122"/>
              </a:rPr>
              <a:t>左分支为</a:t>
            </a:r>
            <a:r>
              <a:rPr kumimoji="1" lang="en-US" altLang="zh-CN" sz="2400" dirty="0">
                <a:solidFill>
                  <a:srgbClr val="094162"/>
                </a:solidFill>
                <a:latin typeface="Microsoft YaHei" charset="-122"/>
                <a:ea typeface="Microsoft YaHei" charset="-122"/>
                <a:cs typeface="Microsoft YaHei" charset="-122"/>
              </a:rPr>
              <a:t>age&lt;b</a:t>
            </a:r>
            <a:r>
              <a:rPr kumimoji="1" lang="zh-CN" altLang="en-US" sz="2400" dirty="0">
                <a:solidFill>
                  <a:srgbClr val="094162"/>
                </a:solidFill>
                <a:latin typeface="Microsoft YaHei" charset="-122"/>
                <a:ea typeface="Microsoft YaHei" charset="-122"/>
                <a:cs typeface="Microsoft YaHei" charset="-122"/>
              </a:rPr>
              <a:t>的样本</a:t>
            </a:r>
            <a:endParaRPr kumimoji="1" lang="en-US" altLang="zh-CN" sz="2400" dirty="0">
              <a:solidFill>
                <a:srgbClr val="094162"/>
              </a:solidFill>
              <a:latin typeface="Microsoft YaHei" charset="-122"/>
              <a:ea typeface="Microsoft YaHei" charset="-122"/>
              <a:cs typeface="Microsoft YaHei" charset="-122"/>
            </a:endParaRPr>
          </a:p>
        </p:txBody>
      </p:sp>
      <p:sp>
        <p:nvSpPr>
          <p:cNvPr id="7" name="文本框 6"/>
          <p:cNvSpPr txBox="1"/>
          <p:nvPr/>
        </p:nvSpPr>
        <p:spPr>
          <a:xfrm>
            <a:off x="8306528" y="1025612"/>
            <a:ext cx="3676006" cy="461665"/>
          </a:xfrm>
          <a:prstGeom prst="rect">
            <a:avLst/>
          </a:prstGeom>
          <a:noFill/>
        </p:spPr>
        <p:txBody>
          <a:bodyPr wrap="none" rtlCol="0">
            <a:spAutoFit/>
          </a:bodyPr>
          <a:lstStyle/>
          <a:p>
            <a:r>
              <a:rPr kumimoji="1" lang="zh-CN" altLang="en-US" sz="2400" dirty="0">
                <a:solidFill>
                  <a:srgbClr val="094162"/>
                </a:solidFill>
                <a:latin typeface="Microsoft YaHei" charset="-122"/>
                <a:ea typeface="Microsoft YaHei" charset="-122"/>
                <a:cs typeface="Microsoft YaHei" charset="-122"/>
              </a:rPr>
              <a:t>共</a:t>
            </a:r>
            <a:r>
              <a:rPr kumimoji="1" lang="en-US" altLang="zh-CN" sz="2400" dirty="0">
                <a:solidFill>
                  <a:srgbClr val="094162"/>
                </a:solidFill>
                <a:latin typeface="Microsoft YaHei" charset="-122"/>
                <a:ea typeface="Microsoft YaHei" charset="-122"/>
                <a:cs typeface="Microsoft YaHei" charset="-122"/>
              </a:rPr>
              <a:t>4</a:t>
            </a:r>
            <a:r>
              <a:rPr kumimoji="1" lang="zh-CN" altLang="en-US" sz="2400" dirty="0">
                <a:solidFill>
                  <a:srgbClr val="094162"/>
                </a:solidFill>
                <a:latin typeface="Microsoft YaHei" charset="-122"/>
                <a:ea typeface="Microsoft YaHei" charset="-122"/>
                <a:cs typeface="Microsoft YaHei" charset="-122"/>
              </a:rPr>
              <a:t>个样本：</a:t>
            </a:r>
            <a:r>
              <a:rPr kumimoji="1" lang="en-US" altLang="zh-CN" sz="2400" dirty="0">
                <a:solidFill>
                  <a:srgbClr val="094162"/>
                </a:solidFill>
                <a:latin typeface="Microsoft YaHei" charset="-122"/>
                <a:ea typeface="Microsoft YaHei" charset="-122"/>
                <a:cs typeface="Microsoft YaHei" charset="-122"/>
              </a:rPr>
              <a:t>A</a:t>
            </a:r>
            <a:r>
              <a:rPr kumimoji="1" lang="zh-CN" altLang="en-US" sz="2400" dirty="0">
                <a:solidFill>
                  <a:srgbClr val="094162"/>
                </a:solidFill>
                <a:latin typeface="Microsoft YaHei" charset="-122"/>
                <a:ea typeface="Microsoft YaHei" charset="-122"/>
                <a:cs typeface="Microsoft YaHei" charset="-122"/>
              </a:rPr>
              <a:t>、</a:t>
            </a:r>
            <a:r>
              <a:rPr kumimoji="1" lang="en-US" altLang="zh-CN" sz="2400" dirty="0">
                <a:solidFill>
                  <a:srgbClr val="094162"/>
                </a:solidFill>
                <a:latin typeface="Microsoft YaHei" charset="-122"/>
                <a:ea typeface="Microsoft YaHei" charset="-122"/>
                <a:cs typeface="Microsoft YaHei" charset="-122"/>
              </a:rPr>
              <a:t>B</a:t>
            </a:r>
            <a:r>
              <a:rPr kumimoji="1" lang="zh-CN" altLang="en-US" sz="2400" dirty="0">
                <a:solidFill>
                  <a:srgbClr val="094162"/>
                </a:solidFill>
                <a:latin typeface="Microsoft YaHei" charset="-122"/>
                <a:ea typeface="Microsoft YaHei" charset="-122"/>
                <a:cs typeface="Microsoft YaHei" charset="-122"/>
              </a:rPr>
              <a:t>、</a:t>
            </a:r>
            <a:r>
              <a:rPr kumimoji="1" lang="en-US" altLang="zh-CN" sz="2400" dirty="0">
                <a:solidFill>
                  <a:srgbClr val="094162"/>
                </a:solidFill>
                <a:latin typeface="Microsoft YaHei" charset="-122"/>
                <a:ea typeface="Microsoft YaHei" charset="-122"/>
                <a:cs typeface="Microsoft YaHei" charset="-122"/>
              </a:rPr>
              <a:t>C</a:t>
            </a:r>
            <a:r>
              <a:rPr kumimoji="1" lang="zh-CN" altLang="en-US" sz="2400" dirty="0">
                <a:solidFill>
                  <a:srgbClr val="094162"/>
                </a:solidFill>
                <a:latin typeface="Microsoft YaHei" charset="-122"/>
                <a:ea typeface="Microsoft YaHei" charset="-122"/>
                <a:cs typeface="Microsoft YaHei" charset="-122"/>
              </a:rPr>
              <a:t>、</a:t>
            </a:r>
            <a:r>
              <a:rPr kumimoji="1" lang="en-US" altLang="zh-CN" sz="2400" dirty="0">
                <a:solidFill>
                  <a:srgbClr val="094162"/>
                </a:solidFill>
                <a:latin typeface="Microsoft YaHei" charset="-122"/>
                <a:ea typeface="Microsoft YaHei" charset="-122"/>
                <a:cs typeface="Microsoft YaHei" charset="-122"/>
              </a:rPr>
              <a:t>D</a:t>
            </a:r>
            <a:endParaRPr kumimoji="1" lang="zh-CN" altLang="en-US" sz="2400" dirty="0">
              <a:solidFill>
                <a:srgbClr val="094162"/>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19580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066757" y="858459"/>
            <a:ext cx="9265113" cy="5999541"/>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2636482" y="1729136"/>
                <a:ext cx="288032"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𝐷</m:t>
                      </m:r>
                    </m:oMath>
                  </m:oMathPara>
                </a14:m>
                <a:endParaRPr kumimoji="1" lang="en-US" altLang="zh-CN" sz="2400" i="1" dirty="0">
                  <a:latin typeface="Cambria Math"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2636482" y="1729136"/>
                <a:ext cx="288032" cy="461665"/>
              </a:xfrm>
              <a:prstGeom prst="rect">
                <a:avLst/>
              </a:prstGeom>
              <a:blipFill>
                <a:blip r:embed="rId4"/>
                <a:stretch>
                  <a:fillRect l="-4167" r="-3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8042870" y="4207200"/>
                <a:ext cx="3851760" cy="830997"/>
              </a:xfrm>
              <a:prstGeom prst="rect">
                <a:avLst/>
              </a:prstGeom>
              <a:noFill/>
            </p:spPr>
            <p:txBody>
              <a:bodyPr wrap="none" rtlCol="0">
                <a:spAutoFit/>
              </a:bodyPr>
              <a:lstStyle/>
              <a:p>
                <a:r>
                  <a:rPr kumimoji="1" lang="en-US" altLang="zh-CN" sz="2400" dirty="0">
                    <a:solidFill>
                      <a:srgbClr val="094162"/>
                    </a:solidFill>
                    <a:latin typeface="Microsoft YaHei" charset="-122"/>
                    <a:ea typeface="Microsoft YaHei" charset="-122"/>
                    <a:cs typeface="Microsoft YaHei" charset="-122"/>
                  </a:rPr>
                  <a:t>(</a:t>
                </a:r>
                <a:r>
                  <a:rPr kumimoji="1" lang="zh-CN" altLang="en-US" sz="2400" dirty="0">
                    <a:solidFill>
                      <a:srgbClr val="094162"/>
                    </a:solidFill>
                    <a:latin typeface="Microsoft YaHei" charset="-122"/>
                    <a:ea typeface="Microsoft YaHei" charset="-122"/>
                    <a:cs typeface="Microsoft YaHei" charset="-122"/>
                  </a:rPr>
                  <a:t>以第</a:t>
                </a:r>
                <a14:m>
                  <m:oMath xmlns:m="http://schemas.openxmlformats.org/officeDocument/2006/math">
                    <m:r>
                      <a:rPr kumimoji="1" lang="en-US" altLang="zh-CN" sz="2400" i="1" dirty="0" smtClean="0">
                        <a:solidFill>
                          <a:srgbClr val="094162"/>
                        </a:solidFill>
                        <a:latin typeface="Cambria Math" charset="0"/>
                        <a:ea typeface="Microsoft YaHei" charset="-122"/>
                        <a:cs typeface="Microsoft YaHei" charset="-122"/>
                      </a:rPr>
                      <m:t>𝑘</m:t>
                    </m:r>
                  </m:oMath>
                </a14:m>
                <a:r>
                  <a:rPr kumimoji="1" lang="zh-CN" altLang="en-US" sz="2400" dirty="0">
                    <a:solidFill>
                      <a:srgbClr val="094162"/>
                    </a:solidFill>
                    <a:latin typeface="Microsoft YaHei" charset="-122"/>
                    <a:ea typeface="Microsoft YaHei" charset="-122"/>
                    <a:cs typeface="Microsoft YaHei" charset="-122"/>
                  </a:rPr>
                  <a:t>维特征为分裂特征，</a:t>
                </a:r>
                <a:endParaRPr kumimoji="1" lang="en-US" altLang="zh-CN" sz="2400" dirty="0">
                  <a:solidFill>
                    <a:srgbClr val="094162"/>
                  </a:solidFill>
                  <a:latin typeface="Microsoft YaHei" charset="-122"/>
                  <a:ea typeface="Microsoft YaHei" charset="-122"/>
                  <a:cs typeface="Microsoft YaHei" charset="-122"/>
                </a:endParaRPr>
              </a:p>
              <a:p>
                <a:r>
                  <a:rPr kumimoji="1" lang="zh-CN" altLang="en-US" sz="2400" dirty="0">
                    <a:solidFill>
                      <a:srgbClr val="094162"/>
                    </a:solidFill>
                    <a:latin typeface="Microsoft YaHei" charset="-122"/>
                    <a:ea typeface="Microsoft YaHei" charset="-122"/>
                    <a:cs typeface="Microsoft YaHei" charset="-122"/>
                  </a:rPr>
                  <a:t>第</a:t>
                </a:r>
                <a14:m>
                  <m:oMath xmlns:m="http://schemas.openxmlformats.org/officeDocument/2006/math">
                    <m:r>
                      <a:rPr kumimoji="1" lang="en-US" altLang="zh-CN" sz="2400" i="1" dirty="0" smtClean="0">
                        <a:solidFill>
                          <a:srgbClr val="094162"/>
                        </a:solidFill>
                        <a:latin typeface="Cambria Math" charset="0"/>
                        <a:ea typeface="Microsoft YaHei" charset="-122"/>
                        <a:cs typeface="Microsoft YaHei" charset="-122"/>
                      </a:rPr>
                      <m:t>𝑗</m:t>
                    </m:r>
                  </m:oMath>
                </a14:m>
                <a:r>
                  <a:rPr kumimoji="1" lang="zh-CN" altLang="en-US" sz="2400" dirty="0">
                    <a:solidFill>
                      <a:srgbClr val="094162"/>
                    </a:solidFill>
                    <a:latin typeface="Microsoft YaHei" charset="-122"/>
                    <a:ea typeface="Microsoft YaHei" charset="-122"/>
                    <a:cs typeface="Microsoft YaHei" charset="-122"/>
                  </a:rPr>
                  <a:t>个样本</a:t>
                </a:r>
                <a14:m>
                  <m:oMath xmlns:m="http://schemas.openxmlformats.org/officeDocument/2006/math">
                    <m:r>
                      <a:rPr kumimoji="1" lang="en-US" altLang="zh-CN" sz="2400" b="0" i="1" dirty="0" smtClean="0">
                        <a:solidFill>
                          <a:srgbClr val="094162"/>
                        </a:solidFill>
                        <a:latin typeface="Cambria Math" charset="0"/>
                        <a:ea typeface="Microsoft YaHei" charset="-122"/>
                        <a:cs typeface="Microsoft YaHei" charset="-122"/>
                      </a:rPr>
                      <m:t>𝑥</m:t>
                    </m:r>
                    <m:r>
                      <a:rPr kumimoji="1" lang="en-US" altLang="zh-CN" sz="2400" i="1" baseline="-25000" dirty="0" err="1">
                        <a:solidFill>
                          <a:srgbClr val="094162"/>
                        </a:solidFill>
                        <a:latin typeface="Cambria Math" charset="0"/>
                        <a:ea typeface="Microsoft YaHei" charset="-122"/>
                        <a:cs typeface="Microsoft YaHei" charset="-122"/>
                      </a:rPr>
                      <m:t>𝑗𝑘</m:t>
                    </m:r>
                  </m:oMath>
                </a14:m>
                <a:r>
                  <a:rPr kumimoji="1" lang="zh-CN" altLang="en-US" sz="2400" dirty="0">
                    <a:solidFill>
                      <a:srgbClr val="094162"/>
                    </a:solidFill>
                    <a:latin typeface="Microsoft YaHei" charset="-122"/>
                    <a:ea typeface="Microsoft YaHei" charset="-122"/>
                    <a:cs typeface="Microsoft YaHei" charset="-122"/>
                  </a:rPr>
                  <a:t>的值为阈值</a:t>
                </a:r>
                <a:r>
                  <a:rPr kumimoji="1" lang="en-US" altLang="zh-CN" sz="2400" dirty="0">
                    <a:solidFill>
                      <a:srgbClr val="094162"/>
                    </a:solidFill>
                    <a:latin typeface="Microsoft YaHei" charset="-122"/>
                    <a:ea typeface="Microsoft YaHei" charset="-122"/>
                    <a:cs typeface="Microsoft YaHei" charset="-122"/>
                  </a:rPr>
                  <a:t>)</a:t>
                </a:r>
                <a:endParaRPr kumimoji="1" lang="zh-CN" altLang="en-US" sz="2400" dirty="0">
                  <a:solidFill>
                    <a:srgbClr val="094162"/>
                  </a:solidFill>
                  <a:latin typeface="Microsoft YaHei" charset="-122"/>
                  <a:ea typeface="Microsoft YaHei" charset="-122"/>
                  <a:cs typeface="Microsoft YaHei"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8042870" y="4207200"/>
                <a:ext cx="3851760" cy="830997"/>
              </a:xfrm>
              <a:prstGeom prst="rect">
                <a:avLst/>
              </a:prstGeom>
              <a:blipFill>
                <a:blip r:embed="rId5"/>
                <a:stretch>
                  <a:fillRect l="-2632" t="-6061" r="-1645"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4645466" y="3008925"/>
                <a:ext cx="2107693" cy="461665"/>
              </a:xfrm>
              <a:prstGeom prst="rect">
                <a:avLst/>
              </a:prstGeom>
              <a:noFill/>
            </p:spPr>
            <p:txBody>
              <a:bodyPr wrap="none" rtlCol="0">
                <a:spAutoFit/>
              </a:bodyPr>
              <a:lstStyle/>
              <a:p>
                <a:r>
                  <a:rPr kumimoji="1" lang="en-US" altLang="zh-CN" sz="2400" dirty="0">
                    <a:solidFill>
                      <a:srgbClr val="094162"/>
                    </a:solidFill>
                    <a:latin typeface="Microsoft YaHei" charset="-122"/>
                    <a:ea typeface="Microsoft YaHei" charset="-122"/>
                    <a:cs typeface="Microsoft YaHei" charset="-122"/>
                  </a:rPr>
                  <a:t>(</a:t>
                </a:r>
                <a:r>
                  <a:rPr kumimoji="1" lang="zh-CN" altLang="en-US" sz="2400" dirty="0">
                    <a:solidFill>
                      <a:srgbClr val="094162"/>
                    </a:solidFill>
                    <a:latin typeface="Microsoft YaHei" charset="-122"/>
                    <a:ea typeface="Microsoft YaHei" charset="-122"/>
                    <a:cs typeface="Microsoft YaHei" charset="-122"/>
                  </a:rPr>
                  <a:t>对每维特征</a:t>
                </a:r>
                <a14:m>
                  <m:oMath xmlns:m="http://schemas.openxmlformats.org/officeDocument/2006/math">
                    <m:r>
                      <a:rPr kumimoji="1" lang="en-US" altLang="zh-CN" sz="2400" i="1" dirty="0">
                        <a:solidFill>
                          <a:srgbClr val="094162"/>
                        </a:solidFill>
                        <a:latin typeface="Cambria Math" charset="0"/>
                        <a:ea typeface="Microsoft YaHei" charset="-122"/>
                        <a:cs typeface="Microsoft YaHei" charset="-122"/>
                      </a:rPr>
                      <m:t>𝑘</m:t>
                    </m:r>
                  </m:oMath>
                </a14:m>
                <a:r>
                  <a:rPr kumimoji="1" lang="en-US" altLang="zh-CN" sz="2400" dirty="0">
                    <a:solidFill>
                      <a:srgbClr val="094162"/>
                    </a:solidFill>
                    <a:latin typeface="Microsoft YaHei" charset="-122"/>
                    <a:ea typeface="Microsoft YaHei" charset="-122"/>
                    <a:cs typeface="Microsoft YaHei" charset="-122"/>
                  </a:rPr>
                  <a:t>)</a:t>
                </a:r>
                <a:endParaRPr kumimoji="1" lang="zh-CN" altLang="en-US" sz="2400" dirty="0">
                  <a:solidFill>
                    <a:srgbClr val="094162"/>
                  </a:solidFill>
                  <a:latin typeface="Microsoft YaHei" charset="-122"/>
                  <a:ea typeface="Microsoft YaHei"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4645466" y="3008925"/>
                <a:ext cx="2107693" cy="461665"/>
              </a:xfrm>
              <a:prstGeom prst="rect">
                <a:avLst/>
              </a:prstGeom>
              <a:blipFill>
                <a:blip r:embed="rId6"/>
                <a:stretch>
                  <a:fillRect l="-4192" t="-13514" r="-3593"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506875" y="3008925"/>
                <a:ext cx="288032"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𝐷</m:t>
                      </m:r>
                    </m:oMath>
                  </m:oMathPara>
                </a14:m>
                <a:endParaRPr kumimoji="1" lang="en-US" altLang="zh-CN" sz="2400" i="1" dirty="0">
                  <a:latin typeface="Cambria Math"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3506875" y="3008925"/>
                <a:ext cx="288032" cy="461665"/>
              </a:xfrm>
              <a:prstGeom prst="rect">
                <a:avLst/>
              </a:prstGeom>
              <a:blipFill>
                <a:blip r:embed="rId7"/>
                <a:stretch>
                  <a:fillRect l="-4167" r="-37500"/>
                </a:stretch>
              </a:blipFill>
            </p:spPr>
            <p:txBody>
              <a:bodyPr/>
              <a:lstStyle/>
              <a:p>
                <a:r>
                  <a:rPr lang="zh-CN" altLang="en-US">
                    <a:noFill/>
                  </a:rPr>
                  <a:t> </a:t>
                </a:r>
              </a:p>
            </p:txBody>
          </p:sp>
        </mc:Fallback>
      </mc:AlternateContent>
      <p:sp>
        <p:nvSpPr>
          <p:cNvPr id="7" name="矩形 6"/>
          <p:cNvSpPr/>
          <p:nvPr/>
        </p:nvSpPr>
        <p:spPr>
          <a:xfrm>
            <a:off x="6565900" y="3745535"/>
            <a:ext cx="5724644" cy="461665"/>
          </a:xfrm>
          <a:prstGeom prst="rect">
            <a:avLst/>
          </a:prstGeom>
        </p:spPr>
        <p:txBody>
          <a:bodyPr wrap="none">
            <a:spAutoFit/>
          </a:bodyPr>
          <a:lstStyle/>
          <a:p>
            <a:r>
              <a:rPr lang="zh-CN" altLang="en-US" sz="2400" dirty="0">
                <a:solidFill>
                  <a:srgbClr val="09405E"/>
                </a:solidFill>
                <a:latin typeface="微软雅黑" panose="020B0503020204020204" pitchFamily="34" charset="-122"/>
                <a:ea typeface="微软雅黑" panose="020B0503020204020204" pitchFamily="34" charset="-122"/>
              </a:rPr>
              <a:t>对所有特征都按照特征的数值进行预排序</a:t>
            </a:r>
            <a:endParaRPr lang="zh-CN" altLang="en-US" sz="2400" dirty="0"/>
          </a:p>
        </p:txBody>
      </p:sp>
    </p:spTree>
    <p:extLst>
      <p:ext uri="{BB962C8B-B14F-4D97-AF65-F5344CB8AC3E}">
        <p14:creationId xmlns:p14="http://schemas.microsoft.com/office/powerpoint/2010/main" val="19044457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精确贪心算法</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0"/>
              </p:nvPr>
            </p:nvSpPr>
            <p:spPr>
              <a:xfrm>
                <a:off x="630237" y="1147763"/>
                <a:ext cx="11352213" cy="5237271"/>
              </a:xfrm>
              <a:prstGeom prst="rect">
                <a:avLst/>
              </a:prstGeom>
            </p:spPr>
            <p:txBody>
              <a:bodyPr>
                <a:noAutofit/>
              </a:bodyPr>
              <a:lstStyle/>
              <a:p>
                <a:pPr>
                  <a:lnSpc>
                    <a:spcPct val="114000"/>
                  </a:lnSpc>
                </a:pPr>
                <a:r>
                  <a:rPr lang="zh-CN" altLang="en-US" dirty="0"/>
                  <a:t>预排序算法能精确地找到分割点，但缺点也很明显：</a:t>
                </a:r>
              </a:p>
              <a:p>
                <a:pPr marL="0" indent="0">
                  <a:lnSpc>
                    <a:spcPct val="114000"/>
                  </a:lnSpc>
                  <a:buClr>
                    <a:schemeClr val="tx1"/>
                  </a:buClr>
                  <a:buNone/>
                </a:pPr>
                <a:endParaRPr lang="en-US" altLang="zh-CN" dirty="0"/>
              </a:p>
              <a:p>
                <a:pPr>
                  <a:lnSpc>
                    <a:spcPct val="114000"/>
                  </a:lnSpc>
                  <a:buClr>
                    <a:schemeClr val="tx1"/>
                  </a:buClr>
                </a:pPr>
                <a:r>
                  <a:rPr lang="zh-CN" altLang="en-US" dirty="0"/>
                  <a:t>空间消耗大：保存特征值和特征排序结果，需要的内存约是训练数据的两倍</a:t>
                </a:r>
                <a:r>
                  <a:rPr lang="en-US" altLang="zh-CN" dirty="0"/>
                  <a:t>(</a:t>
                </a:r>
                <a14:m>
                  <m:oMath xmlns:m="http://schemas.openxmlformats.org/officeDocument/2006/math">
                    <m:r>
                      <a:rPr lang="en-US" altLang="zh-CN" i="1" dirty="0">
                        <a:latin typeface="Cambria Math" charset="0"/>
                      </a:rPr>
                      <m:t>2</m:t>
                    </m:r>
                    <m:r>
                      <a:rPr lang="en-US" altLang="zh-CN" i="1" dirty="0">
                        <a:latin typeface="Cambria Math" charset="0"/>
                      </a:rPr>
                      <m:t>𝑁</m:t>
                    </m:r>
                    <m:r>
                      <a:rPr lang="en-US" altLang="zh-CN" i="1" dirty="0">
                        <a:latin typeface="Cambria Math" charset="0"/>
                        <a:ea typeface="Cambria Math" charset="0"/>
                        <a:cs typeface="Cambria Math" charset="0"/>
                      </a:rPr>
                      <m:t>×</m:t>
                    </m:r>
                    <m:r>
                      <a:rPr lang="en-US" altLang="zh-CN" i="1" dirty="0">
                        <a:latin typeface="Cambria Math" charset="0"/>
                      </a:rPr>
                      <m:t> </m:t>
                    </m:r>
                    <m:r>
                      <a:rPr lang="en-US" altLang="zh-CN" i="1" dirty="0">
                        <a:latin typeface="Cambria Math" charset="0"/>
                      </a:rPr>
                      <m:t>𝐷</m:t>
                    </m:r>
                    <m:r>
                      <a:rPr lang="en-US" altLang="zh-CN" i="1" dirty="0">
                        <a:latin typeface="Cambria Math" charset="0"/>
                        <a:ea typeface="Cambria Math" charset="0"/>
                        <a:cs typeface="Cambria Math" charset="0"/>
                      </a:rPr>
                      <m:t>×</m:t>
                    </m:r>
                    <m:r>
                      <a:rPr lang="en-US" altLang="zh-CN" i="1" dirty="0">
                        <a:latin typeface="Cambria Math" charset="0"/>
                      </a:rPr>
                      <m:t>4</m:t>
                    </m:r>
                  </m:oMath>
                </a14:m>
                <a:r>
                  <a:rPr lang="zh-CN" altLang="en-US" dirty="0"/>
                  <a:t>个字节</a:t>
                </a:r>
                <a:r>
                  <a:rPr lang="en-US" altLang="zh-CN" dirty="0"/>
                  <a:t>)</a:t>
                </a:r>
                <a:r>
                  <a:rPr lang="zh-CN" altLang="en-US" dirty="0"/>
                  <a:t>，特征值和排序索引需要用</a:t>
                </a:r>
                <a:r>
                  <a:rPr lang="en-US" altLang="zh-CN" dirty="0"/>
                  <a:t>32</a:t>
                </a:r>
                <a:r>
                  <a:rPr lang="zh-CN" altLang="en-US" dirty="0"/>
                  <a:t>位来保存</a:t>
                </a:r>
                <a:endParaRPr lang="en-US" altLang="zh-CN" dirty="0"/>
              </a:p>
              <a:p>
                <a:pPr>
                  <a:lnSpc>
                    <a:spcPct val="114000"/>
                  </a:lnSpc>
                  <a:buClr>
                    <a:srgbClr val="094162"/>
                  </a:buClr>
                </a:pPr>
                <a:r>
                  <a:rPr lang="zh-CN" altLang="en-US" dirty="0"/>
                  <a:t>时间开销大：可能的分割点多，每个分割点都要进行分裂增益的计算</a:t>
                </a:r>
              </a:p>
              <a:p>
                <a:pPr>
                  <a:lnSpc>
                    <a:spcPct val="114000"/>
                  </a:lnSpc>
                  <a:buClr>
                    <a:srgbClr val="094162"/>
                  </a:buClr>
                </a:pPr>
                <a:r>
                  <a:rPr lang="zh-CN" altLang="en-US" dirty="0"/>
                  <a:t>对</a:t>
                </a:r>
                <a:r>
                  <a:rPr lang="en-US" altLang="zh-CN" dirty="0"/>
                  <a:t>cache</a:t>
                </a:r>
                <a:r>
                  <a:rPr lang="zh-CN" altLang="en-US" dirty="0"/>
                  <a:t>优化不友好：</a:t>
                </a:r>
                <a:endParaRPr lang="en-US" altLang="zh-CN" dirty="0"/>
              </a:p>
              <a:p>
                <a:pPr lvl="1">
                  <a:lnSpc>
                    <a:spcPct val="114000"/>
                  </a:lnSpc>
                  <a:buClr>
                    <a:srgbClr val="094162"/>
                  </a:buClr>
                </a:pPr>
                <a:r>
                  <a:rPr lang="zh-CN" altLang="en-US" dirty="0"/>
                  <a:t> 预排序后，特征对梯度的访问是随机的，且不同的特征访问的顺序不一样，无法对</a:t>
                </a:r>
                <a:r>
                  <a:rPr lang="en-US" altLang="zh-CN" dirty="0"/>
                  <a:t>cache</a:t>
                </a:r>
                <a:r>
                  <a:rPr lang="zh-CN" altLang="en-US" dirty="0"/>
                  <a:t>进行优化</a:t>
                </a:r>
                <a:endParaRPr lang="en-US" altLang="zh-CN" dirty="0"/>
              </a:p>
              <a:p>
                <a:pPr lvl="1">
                  <a:lnSpc>
                    <a:spcPct val="114000"/>
                  </a:lnSpc>
                  <a:buClr>
                    <a:srgbClr val="094162"/>
                  </a:buClr>
                </a:pPr>
                <a:r>
                  <a:rPr lang="zh-CN" altLang="en-US" dirty="0"/>
                  <a:t> 在每一层建树时，需随机访问一个行索引到叶子索引的数组，并且不同特征访问的顺序也不一样，也会造成较大的</a:t>
                </a:r>
                <a:r>
                  <a:rPr lang="en-US" altLang="zh-CN" dirty="0"/>
                  <a:t>cache miss</a:t>
                </a:r>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352213" cy="5237271"/>
              </a:xfrm>
              <a:prstGeom prst="rect">
                <a:avLst/>
              </a:prstGeom>
              <a:blipFill>
                <a:blip r:embed="rId2"/>
                <a:stretch>
                  <a:fillRect l="-894" t="-7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9630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基于直方图的近似算法</a:t>
            </a:r>
          </a:p>
        </p:txBody>
      </p:sp>
      <p:sp>
        <p:nvSpPr>
          <p:cNvPr id="3" name="内容占位符 2"/>
          <p:cNvSpPr>
            <a:spLocks noGrp="1"/>
          </p:cNvSpPr>
          <p:nvPr>
            <p:ph sz="quarter" idx="10"/>
          </p:nvPr>
        </p:nvSpPr>
        <p:spPr>
          <a:xfrm>
            <a:off x="630237" y="1147763"/>
            <a:ext cx="10752465" cy="5574313"/>
          </a:xfrm>
          <a:prstGeom prst="rect">
            <a:avLst/>
          </a:prstGeom>
        </p:spPr>
        <p:txBody>
          <a:bodyPr>
            <a:normAutofit fontScale="92500"/>
          </a:bodyPr>
          <a:lstStyle/>
          <a:p>
            <a:pPr>
              <a:lnSpc>
                <a:spcPct val="100000"/>
              </a:lnSpc>
            </a:pPr>
            <a:r>
              <a:rPr lang="zh-CN" altLang="en-US" sz="2933" dirty="0"/>
              <a:t>当数据太多不能装载到内存时，不能进行精确搜索分裂，只能</a:t>
            </a:r>
            <a:r>
              <a:rPr lang="zh-CN" altLang="en-US" sz="2933" dirty="0">
                <a:sym typeface="Wingdings"/>
              </a:rPr>
              <a:t>近似</a:t>
            </a:r>
            <a:endParaRPr lang="en-US" altLang="zh-CN" sz="2933" dirty="0">
              <a:sym typeface="Wingdings"/>
            </a:endParaRPr>
          </a:p>
          <a:p>
            <a:pPr lvl="1">
              <a:lnSpc>
                <a:spcPct val="100000"/>
              </a:lnSpc>
              <a:buClr>
                <a:schemeClr val="tx1"/>
              </a:buClr>
            </a:pPr>
            <a:r>
              <a:rPr lang="zh-CN" altLang="en-US" sz="3000" dirty="0"/>
              <a:t>根据特征分布的百分位数（或直方图），提出特征的</a:t>
            </a:r>
            <a:r>
              <a:rPr lang="zh-CN" altLang="en-US" sz="3000" dirty="0">
                <a:solidFill>
                  <a:srgbClr val="C00000"/>
                </a:solidFill>
              </a:rPr>
              <a:t>一些候选分裂点</a:t>
            </a:r>
          </a:p>
          <a:p>
            <a:pPr lvl="1">
              <a:lnSpc>
                <a:spcPct val="100000"/>
              </a:lnSpc>
              <a:buClr>
                <a:schemeClr val="tx1"/>
              </a:buClr>
            </a:pPr>
            <a:r>
              <a:rPr lang="zh-CN" altLang="en-US" sz="3000" dirty="0"/>
              <a:t>将连续特征值映射到桶里（候选点对应的分裂），然后根据桶里样本的统计量，从这些候选中选择最佳分裂点</a:t>
            </a:r>
            <a:endParaRPr lang="en-US" altLang="zh-CN" sz="3000" dirty="0"/>
          </a:p>
          <a:p>
            <a:pPr lvl="1">
              <a:lnSpc>
                <a:spcPct val="100000"/>
              </a:lnSpc>
            </a:pPr>
            <a:endParaRPr lang="en-US" altLang="zh-CN" sz="1400" dirty="0"/>
          </a:p>
          <a:p>
            <a:pPr>
              <a:lnSpc>
                <a:spcPct val="100000"/>
              </a:lnSpc>
            </a:pPr>
            <a:r>
              <a:rPr lang="zh-CN" altLang="en-US" sz="3000" dirty="0"/>
              <a:t>根据候选提出的时间，分为</a:t>
            </a:r>
            <a:endParaRPr lang="en-US" altLang="zh-CN" sz="3000" dirty="0"/>
          </a:p>
          <a:p>
            <a:pPr lvl="1">
              <a:lnSpc>
                <a:spcPct val="100000"/>
              </a:lnSpc>
              <a:buClr>
                <a:schemeClr val="tx1"/>
              </a:buClr>
            </a:pPr>
            <a:r>
              <a:rPr lang="zh-CN" altLang="en-US" sz="3000" dirty="0"/>
              <a:t>全局近似：在构造树的初始阶段提出所有的候选分裂点，然后对各个层次采用相同的候选</a:t>
            </a:r>
            <a:endParaRPr lang="en-US" altLang="zh-CN" sz="3000" dirty="0"/>
          </a:p>
          <a:p>
            <a:pPr lvl="2">
              <a:lnSpc>
                <a:spcPct val="100000"/>
              </a:lnSpc>
              <a:buClr>
                <a:schemeClr val="tx1"/>
              </a:buClr>
            </a:pPr>
            <a:r>
              <a:rPr lang="zh-CN" altLang="en-US" sz="3000" kern="1200" dirty="0">
                <a:solidFill>
                  <a:srgbClr val="09405E"/>
                </a:solidFill>
                <a:latin typeface="微软雅黑" panose="020B0503020204020204" pitchFamily="34" charset="-122"/>
                <a:ea typeface="微软雅黑" panose="020B0503020204020204" pitchFamily="34" charset="-122"/>
                <a:cs typeface="+mn-cs"/>
              </a:rPr>
              <a:t>提出候选的次数少，但每次的候选数目多（因为候选不更新）</a:t>
            </a:r>
            <a:endParaRPr lang="en-US" altLang="zh-CN" sz="3000" kern="1200" dirty="0">
              <a:solidFill>
                <a:srgbClr val="09405E"/>
              </a:solidFill>
              <a:latin typeface="微软雅黑" panose="020B0503020204020204" pitchFamily="34" charset="-122"/>
              <a:ea typeface="微软雅黑" panose="020B0503020204020204" pitchFamily="34" charset="-122"/>
              <a:cs typeface="+mn-cs"/>
            </a:endParaRPr>
          </a:p>
          <a:p>
            <a:pPr lvl="1">
              <a:lnSpc>
                <a:spcPct val="100000"/>
              </a:lnSpc>
              <a:buClr>
                <a:schemeClr val="tx1"/>
              </a:buClr>
            </a:pPr>
            <a:r>
              <a:rPr lang="zh-CN" altLang="en-US" sz="3000" dirty="0"/>
              <a:t>局部近似：在每次分裂重新提出候选</a:t>
            </a:r>
            <a:endParaRPr lang="en-US" altLang="zh-CN" sz="3000" dirty="0"/>
          </a:p>
          <a:p>
            <a:pPr lvl="2">
              <a:lnSpc>
                <a:spcPct val="110000"/>
              </a:lnSpc>
              <a:buClr>
                <a:schemeClr val="tx1"/>
              </a:buClr>
            </a:pPr>
            <a:r>
              <a:rPr lang="zh-CN" altLang="en-US" sz="3000" kern="1200" dirty="0">
                <a:solidFill>
                  <a:srgbClr val="09405E"/>
                </a:solidFill>
                <a:latin typeface="微软雅黑" panose="020B0503020204020204" pitchFamily="34" charset="-122"/>
                <a:ea typeface="微软雅黑" panose="020B0503020204020204" pitchFamily="34" charset="-122"/>
                <a:cs typeface="+mn-cs"/>
              </a:rPr>
              <a:t>对层次较深的树更适合</a:t>
            </a:r>
          </a:p>
          <a:p>
            <a:pPr>
              <a:lnSpc>
                <a:spcPct val="100000"/>
              </a:lnSpc>
            </a:pPr>
            <a:endParaRPr lang="zh-CN" altLang="en-US" sz="3200" dirty="0"/>
          </a:p>
        </p:txBody>
      </p:sp>
    </p:spTree>
    <p:extLst>
      <p:ext uri="{BB962C8B-B14F-4D97-AF65-F5344CB8AC3E}">
        <p14:creationId xmlns:p14="http://schemas.microsoft.com/office/powerpoint/2010/main" val="10225745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例：直方图近似确定分割点</a:t>
            </a:r>
          </a:p>
        </p:txBody>
      </p:sp>
      <p:pic>
        <p:nvPicPr>
          <p:cNvPr id="5" name="内容占位符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 y="882650"/>
            <a:ext cx="6195806" cy="4093111"/>
          </a:xfrm>
        </p:spPr>
      </p:pic>
      <p:sp>
        <p:nvSpPr>
          <p:cNvPr id="6" name="AutoShape 4" descr="https://oscimg.oschina.net/oscnet/4cc8b0fe7999d0bffdde5e7fbd7e8e7983a.jp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82650"/>
            <a:ext cx="6013441" cy="4188114"/>
          </a:xfrm>
          <a:prstGeom prst="rect">
            <a:avLst/>
          </a:prstGeom>
        </p:spPr>
      </p:pic>
    </p:spTree>
    <p:extLst>
      <p:ext uri="{BB962C8B-B14F-4D97-AF65-F5344CB8AC3E}">
        <p14:creationId xmlns:p14="http://schemas.microsoft.com/office/powerpoint/2010/main" val="1892697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Bagging</a:t>
            </a:r>
            <a:endParaRPr kumimoji="1" lang="zh-CN" altLang="en-US" dirty="0"/>
          </a:p>
        </p:txBody>
      </p:sp>
      <p:sp>
        <p:nvSpPr>
          <p:cNvPr id="7" name="矩形 6"/>
          <p:cNvSpPr/>
          <p:nvPr/>
        </p:nvSpPr>
        <p:spPr>
          <a:xfrm>
            <a:off x="9337603" y="6050216"/>
            <a:ext cx="1729769" cy="461665"/>
          </a:xfrm>
          <a:prstGeom prst="rect">
            <a:avLst/>
          </a:prstGeom>
        </p:spPr>
        <p:txBody>
          <a:bodyPr wrap="none">
            <a:spAutoFit/>
          </a:bodyPr>
          <a:lstStyle/>
          <a:p>
            <a:r>
              <a:rPr lang="en-US" altLang="zh-CN" sz="2400" b="1" dirty="0">
                <a:solidFill>
                  <a:srgbClr val="C00000"/>
                </a:solidFill>
              </a:rPr>
              <a:t>agg</a:t>
            </a:r>
            <a:r>
              <a:rPr lang="en-US" altLang="zh-CN" sz="2400" dirty="0"/>
              <a:t>regat</a:t>
            </a:r>
            <a:r>
              <a:rPr lang="en-US" altLang="zh-CN" sz="2400" b="1" dirty="0">
                <a:solidFill>
                  <a:srgbClr val="C00000"/>
                </a:solidFill>
              </a:rPr>
              <a:t>ing </a:t>
            </a:r>
            <a:endParaRPr lang="zh-CN" altLang="en-US" sz="2400" dirty="0"/>
          </a:p>
        </p:txBody>
      </p:sp>
      <p:sp>
        <p:nvSpPr>
          <p:cNvPr id="5" name="文本框 4">
            <a:extLst>
              <a:ext uri="{FF2B5EF4-FFF2-40B4-BE49-F238E27FC236}">
                <a16:creationId xmlns:a16="http://schemas.microsoft.com/office/drawing/2014/main" id="{F24684BF-B41D-AC81-FD93-A9AB48B49FFD}"/>
              </a:ext>
            </a:extLst>
          </p:cNvPr>
          <p:cNvSpPr txBox="1"/>
          <p:nvPr/>
        </p:nvSpPr>
        <p:spPr>
          <a:xfrm>
            <a:off x="497645" y="3036593"/>
            <a:ext cx="1107996" cy="1508105"/>
          </a:xfrm>
          <a:prstGeom prst="rect">
            <a:avLst/>
          </a:prstGeom>
          <a:noFill/>
          <a:ln w="38100">
            <a:solidFill>
              <a:schemeClr val="tx1"/>
            </a:solidFill>
          </a:ln>
        </p:spPr>
        <p:txBody>
          <a:bodyPr wrap="none" rtlCol="0">
            <a:spAutoFit/>
          </a:bodyPr>
          <a:lstStyle/>
          <a:p>
            <a:pPr>
              <a:spcBef>
                <a:spcPts val="600"/>
              </a:spcBef>
              <a:spcAft>
                <a:spcPts val="600"/>
              </a:spcAft>
            </a:pPr>
            <a:endParaRPr kumimoji="1" lang="en-US" altLang="zh-CN" sz="2400" dirty="0">
              <a:latin typeface="SimSun" charset="-122"/>
              <a:ea typeface="SimSun" charset="-122"/>
              <a:cs typeface="SimSun" charset="-122"/>
            </a:endParaRPr>
          </a:p>
          <a:p>
            <a:pPr>
              <a:spcBef>
                <a:spcPts val="600"/>
              </a:spcBef>
              <a:spcAft>
                <a:spcPts val="600"/>
              </a:spcAft>
            </a:pPr>
            <a:r>
              <a:rPr kumimoji="1" lang="zh-CN" altLang="en-US" sz="2400" dirty="0">
                <a:latin typeface="SimSun" charset="-122"/>
                <a:ea typeface="SimSun" charset="-122"/>
                <a:cs typeface="SimSun" charset="-122"/>
              </a:rPr>
              <a:t>训练集</a:t>
            </a:r>
          </a:p>
          <a:p>
            <a:pPr>
              <a:spcBef>
                <a:spcPts val="600"/>
              </a:spcBef>
              <a:spcAft>
                <a:spcPts val="600"/>
              </a:spcAft>
            </a:pPr>
            <a:endParaRPr kumimoji="1" lang="zh-CN" altLang="en-US" sz="2400" dirty="0">
              <a:latin typeface="SimSun" charset="-122"/>
              <a:ea typeface="SimSun" charset="-122"/>
              <a:cs typeface="SimSun" charset="-122"/>
            </a:endParaRPr>
          </a:p>
        </p:txBody>
      </p:sp>
      <p:cxnSp>
        <p:nvCxnSpPr>
          <p:cNvPr id="8" name="直线连接符 7">
            <a:extLst>
              <a:ext uri="{FF2B5EF4-FFF2-40B4-BE49-F238E27FC236}">
                <a16:creationId xmlns:a16="http://schemas.microsoft.com/office/drawing/2014/main" id="{70DB6213-A459-E9A0-F82F-48EDD4C1FC69}"/>
              </a:ext>
            </a:extLst>
          </p:cNvPr>
          <p:cNvCxnSpPr>
            <a:stCxn id="5" idx="3"/>
          </p:cNvCxnSpPr>
          <p:nvPr/>
        </p:nvCxnSpPr>
        <p:spPr>
          <a:xfrm>
            <a:off x="1605641" y="3790646"/>
            <a:ext cx="816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8BBA31A0-57D8-8311-32BA-0E1ACAE72BB5}"/>
              </a:ext>
            </a:extLst>
          </p:cNvPr>
          <p:cNvCxnSpPr/>
          <p:nvPr/>
        </p:nvCxnSpPr>
        <p:spPr>
          <a:xfrm>
            <a:off x="2421694" y="1922187"/>
            <a:ext cx="0" cy="4037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9A17461-0B9E-191A-1CB7-2C5B6DCC81A8}"/>
              </a:ext>
            </a:extLst>
          </p:cNvPr>
          <p:cNvSpPr txBox="1"/>
          <p:nvPr/>
        </p:nvSpPr>
        <p:spPr>
          <a:xfrm>
            <a:off x="3237750" y="1147506"/>
            <a:ext cx="1415772" cy="1508105"/>
          </a:xfrm>
          <a:prstGeom prst="rect">
            <a:avLst/>
          </a:prstGeom>
          <a:noFill/>
          <a:ln w="38100">
            <a:solidFill>
              <a:schemeClr val="tx1"/>
            </a:solidFill>
          </a:ln>
        </p:spPr>
        <p:txBody>
          <a:bodyPr wrap="none" rtlCol="0">
            <a:spAutoFit/>
          </a:bodyPr>
          <a:lstStyle/>
          <a:p>
            <a:pPr>
              <a:spcBef>
                <a:spcPts val="600"/>
              </a:spcBef>
              <a:spcAft>
                <a:spcPts val="600"/>
              </a:spcAft>
            </a:pPr>
            <a:endParaRPr kumimoji="1" lang="en-US" altLang="zh-CN" sz="2400" dirty="0">
              <a:latin typeface="SimSun" charset="-122"/>
              <a:ea typeface="SimSun" charset="-122"/>
              <a:cs typeface="SimSun" charset="-122"/>
            </a:endParaRPr>
          </a:p>
          <a:p>
            <a:pPr>
              <a:spcBef>
                <a:spcPts val="600"/>
              </a:spcBef>
              <a:spcAft>
                <a:spcPts val="600"/>
              </a:spcAft>
            </a:pPr>
            <a:r>
              <a:rPr kumimoji="1" lang="zh-CN" altLang="en-US" sz="2400" dirty="0">
                <a:latin typeface="SimSun" charset="-122"/>
                <a:ea typeface="SimSun" charset="-122"/>
                <a:cs typeface="SimSun" charset="-122"/>
              </a:rPr>
              <a:t>子训练集</a:t>
            </a:r>
          </a:p>
          <a:p>
            <a:pPr>
              <a:spcBef>
                <a:spcPts val="600"/>
              </a:spcBef>
              <a:spcAft>
                <a:spcPts val="600"/>
              </a:spcAft>
            </a:pPr>
            <a:endParaRPr kumimoji="1" lang="zh-CN" altLang="en-US" sz="2400" dirty="0">
              <a:latin typeface="SimSun" charset="-122"/>
              <a:ea typeface="SimSun" charset="-122"/>
              <a:cs typeface="SimSun" charset="-122"/>
            </a:endParaRPr>
          </a:p>
        </p:txBody>
      </p:sp>
      <p:cxnSp>
        <p:nvCxnSpPr>
          <p:cNvPr id="11" name="直线箭头连接符 10">
            <a:extLst>
              <a:ext uri="{FF2B5EF4-FFF2-40B4-BE49-F238E27FC236}">
                <a16:creationId xmlns:a16="http://schemas.microsoft.com/office/drawing/2014/main" id="{BFEBE421-8906-4EC0-2259-7A58E908116D}"/>
              </a:ext>
            </a:extLst>
          </p:cNvPr>
          <p:cNvCxnSpPr/>
          <p:nvPr/>
        </p:nvCxnSpPr>
        <p:spPr>
          <a:xfrm>
            <a:off x="2421695" y="1901559"/>
            <a:ext cx="816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B2CC135-3C0D-A984-F8C8-DEDB8BCCBB4D}"/>
              </a:ext>
            </a:extLst>
          </p:cNvPr>
          <p:cNvSpPr txBox="1"/>
          <p:nvPr/>
        </p:nvSpPr>
        <p:spPr>
          <a:xfrm>
            <a:off x="3237749" y="2795332"/>
            <a:ext cx="1415772" cy="1508105"/>
          </a:xfrm>
          <a:prstGeom prst="rect">
            <a:avLst/>
          </a:prstGeom>
          <a:noFill/>
          <a:ln w="38100">
            <a:solidFill>
              <a:schemeClr val="tx1"/>
            </a:solidFill>
          </a:ln>
        </p:spPr>
        <p:txBody>
          <a:bodyPr wrap="none" rtlCol="0">
            <a:spAutoFit/>
          </a:bodyPr>
          <a:lstStyle/>
          <a:p>
            <a:pPr>
              <a:spcBef>
                <a:spcPts val="600"/>
              </a:spcBef>
              <a:spcAft>
                <a:spcPts val="600"/>
              </a:spcAft>
            </a:pPr>
            <a:endParaRPr kumimoji="1" lang="en-US" altLang="zh-CN" sz="2400" dirty="0">
              <a:latin typeface="SimSun" charset="-122"/>
              <a:ea typeface="SimSun" charset="-122"/>
              <a:cs typeface="SimSun" charset="-122"/>
            </a:endParaRPr>
          </a:p>
          <a:p>
            <a:pPr>
              <a:spcBef>
                <a:spcPts val="600"/>
              </a:spcBef>
              <a:spcAft>
                <a:spcPts val="600"/>
              </a:spcAft>
            </a:pPr>
            <a:r>
              <a:rPr kumimoji="1" lang="zh-CN" altLang="en-US" sz="2400" dirty="0">
                <a:latin typeface="SimSun" charset="-122"/>
                <a:ea typeface="SimSun" charset="-122"/>
                <a:cs typeface="SimSun" charset="-122"/>
              </a:rPr>
              <a:t>子训练集</a:t>
            </a:r>
          </a:p>
          <a:p>
            <a:pPr>
              <a:spcBef>
                <a:spcPts val="600"/>
              </a:spcBef>
              <a:spcAft>
                <a:spcPts val="600"/>
              </a:spcAft>
            </a:pPr>
            <a:endParaRPr kumimoji="1" lang="zh-CN" altLang="en-US" sz="2400" dirty="0">
              <a:latin typeface="SimSun" charset="-122"/>
              <a:ea typeface="SimSun" charset="-122"/>
              <a:cs typeface="SimSun" charset="-122"/>
            </a:endParaRPr>
          </a:p>
        </p:txBody>
      </p:sp>
      <p:cxnSp>
        <p:nvCxnSpPr>
          <p:cNvPr id="13" name="直线箭头连接符 12">
            <a:extLst>
              <a:ext uri="{FF2B5EF4-FFF2-40B4-BE49-F238E27FC236}">
                <a16:creationId xmlns:a16="http://schemas.microsoft.com/office/drawing/2014/main" id="{22E51E62-C7DF-CBFB-DEE5-47D45EEAD56A}"/>
              </a:ext>
            </a:extLst>
          </p:cNvPr>
          <p:cNvCxnSpPr/>
          <p:nvPr/>
        </p:nvCxnSpPr>
        <p:spPr>
          <a:xfrm>
            <a:off x="2421694" y="3549385"/>
            <a:ext cx="816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B41DAC6-E6D8-B367-D6F9-80A1601DF7BC}"/>
              </a:ext>
            </a:extLst>
          </p:cNvPr>
          <p:cNvSpPr txBox="1"/>
          <p:nvPr/>
        </p:nvSpPr>
        <p:spPr>
          <a:xfrm>
            <a:off x="3237750" y="5205156"/>
            <a:ext cx="1415772" cy="1508105"/>
          </a:xfrm>
          <a:prstGeom prst="rect">
            <a:avLst/>
          </a:prstGeom>
          <a:noFill/>
          <a:ln w="38100">
            <a:solidFill>
              <a:schemeClr val="tx1"/>
            </a:solidFill>
          </a:ln>
        </p:spPr>
        <p:txBody>
          <a:bodyPr wrap="none" rtlCol="0">
            <a:spAutoFit/>
          </a:bodyPr>
          <a:lstStyle/>
          <a:p>
            <a:pPr>
              <a:spcBef>
                <a:spcPts val="600"/>
              </a:spcBef>
              <a:spcAft>
                <a:spcPts val="600"/>
              </a:spcAft>
            </a:pPr>
            <a:endParaRPr kumimoji="1" lang="en-US" altLang="zh-CN" sz="2400" dirty="0">
              <a:latin typeface="SimSun" charset="-122"/>
              <a:ea typeface="SimSun" charset="-122"/>
              <a:cs typeface="SimSun" charset="-122"/>
            </a:endParaRPr>
          </a:p>
          <a:p>
            <a:pPr>
              <a:spcBef>
                <a:spcPts val="600"/>
              </a:spcBef>
              <a:spcAft>
                <a:spcPts val="600"/>
              </a:spcAft>
            </a:pPr>
            <a:r>
              <a:rPr kumimoji="1" lang="zh-CN" altLang="en-US" sz="2400" dirty="0">
                <a:latin typeface="SimSun" charset="-122"/>
                <a:ea typeface="SimSun" charset="-122"/>
                <a:cs typeface="SimSun" charset="-122"/>
              </a:rPr>
              <a:t>子训练集</a:t>
            </a:r>
          </a:p>
          <a:p>
            <a:pPr>
              <a:spcBef>
                <a:spcPts val="600"/>
              </a:spcBef>
              <a:spcAft>
                <a:spcPts val="600"/>
              </a:spcAft>
            </a:pPr>
            <a:endParaRPr kumimoji="1" lang="zh-CN" altLang="en-US" sz="2400" dirty="0">
              <a:latin typeface="SimSun" charset="-122"/>
              <a:ea typeface="SimSun" charset="-122"/>
              <a:cs typeface="SimSun" charset="-122"/>
            </a:endParaRPr>
          </a:p>
        </p:txBody>
      </p:sp>
      <p:cxnSp>
        <p:nvCxnSpPr>
          <p:cNvPr id="15" name="直线箭头连接符 14">
            <a:extLst>
              <a:ext uri="{FF2B5EF4-FFF2-40B4-BE49-F238E27FC236}">
                <a16:creationId xmlns:a16="http://schemas.microsoft.com/office/drawing/2014/main" id="{66F44A53-8C9E-F2FC-EFBA-C6BBC52A865B}"/>
              </a:ext>
            </a:extLst>
          </p:cNvPr>
          <p:cNvCxnSpPr/>
          <p:nvPr/>
        </p:nvCxnSpPr>
        <p:spPr>
          <a:xfrm>
            <a:off x="2421695" y="5959209"/>
            <a:ext cx="8160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726DBB7-6D87-8824-308F-C1F4B2E45437}"/>
              </a:ext>
            </a:extLst>
          </p:cNvPr>
          <p:cNvSpPr txBox="1"/>
          <p:nvPr/>
        </p:nvSpPr>
        <p:spPr>
          <a:xfrm>
            <a:off x="323694" y="6293793"/>
            <a:ext cx="1996059" cy="461665"/>
          </a:xfrm>
          <a:prstGeom prst="rect">
            <a:avLst/>
          </a:prstGeom>
          <a:noFill/>
        </p:spPr>
        <p:txBody>
          <a:bodyPr wrap="none" rtlCol="0">
            <a:spAutoFit/>
          </a:bodyPr>
          <a:lstStyle/>
          <a:p>
            <a:r>
              <a:rPr kumimoji="1" lang="en-US" altLang="zh-CN" sz="2400" dirty="0">
                <a:solidFill>
                  <a:srgbClr val="C00000"/>
                </a:solidFill>
                <a:latin typeface="Times New Roman" charset="0"/>
                <a:ea typeface="Times New Roman" charset="0"/>
                <a:cs typeface="Times New Roman" charset="0"/>
              </a:rPr>
              <a:t>B</a:t>
            </a:r>
            <a:r>
              <a:rPr kumimoji="1" lang="en-US" altLang="zh-CN" sz="2400" dirty="0">
                <a:latin typeface="Times New Roman" charset="0"/>
                <a:ea typeface="Times New Roman" charset="0"/>
                <a:cs typeface="Times New Roman" charset="0"/>
              </a:rPr>
              <a:t>ootstrap</a:t>
            </a:r>
            <a:r>
              <a:rPr kumimoji="1" lang="zh-CN" altLang="en-US" sz="2400" dirty="0">
                <a:latin typeface="Times New Roman" charset="0"/>
                <a:ea typeface="Times New Roman" charset="0"/>
                <a:cs typeface="Times New Roman" charset="0"/>
              </a:rPr>
              <a:t>采样</a:t>
            </a:r>
          </a:p>
        </p:txBody>
      </p:sp>
      <p:cxnSp>
        <p:nvCxnSpPr>
          <p:cNvPr id="17" name="曲线连接符 16">
            <a:extLst>
              <a:ext uri="{FF2B5EF4-FFF2-40B4-BE49-F238E27FC236}">
                <a16:creationId xmlns:a16="http://schemas.microsoft.com/office/drawing/2014/main" id="{8F1E02F7-6A7D-213C-4096-D2CBA488AD8E}"/>
              </a:ext>
            </a:extLst>
          </p:cNvPr>
          <p:cNvCxnSpPr>
            <a:stCxn id="16" idx="0"/>
          </p:cNvCxnSpPr>
          <p:nvPr/>
        </p:nvCxnSpPr>
        <p:spPr>
          <a:xfrm rot="5400000" flipH="1" flipV="1">
            <a:off x="1433740" y="5305837"/>
            <a:ext cx="875940" cy="1099972"/>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039A8F3B-D0F8-9800-3CAB-C341364E1611}"/>
              </a:ext>
            </a:extLst>
          </p:cNvPr>
          <p:cNvCxnSpPr/>
          <p:nvPr/>
        </p:nvCxnSpPr>
        <p:spPr>
          <a:xfrm flipV="1">
            <a:off x="4688645" y="1882508"/>
            <a:ext cx="110880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CF8D9052-F530-5E5F-1C9C-95B55776EF81}"/>
              </a:ext>
            </a:extLst>
          </p:cNvPr>
          <p:cNvCxnSpPr/>
          <p:nvPr/>
        </p:nvCxnSpPr>
        <p:spPr>
          <a:xfrm>
            <a:off x="4689883" y="3564421"/>
            <a:ext cx="1108800" cy="19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BF793AB3-B61A-9AFA-0424-CDF57F5E039A}"/>
              </a:ext>
            </a:extLst>
          </p:cNvPr>
          <p:cNvCxnSpPr/>
          <p:nvPr/>
        </p:nvCxnSpPr>
        <p:spPr>
          <a:xfrm>
            <a:off x="4688645" y="5940159"/>
            <a:ext cx="1107996" cy="19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951B85D-700B-6285-7B5B-0639C8D8E097}"/>
              </a:ext>
            </a:extLst>
          </p:cNvPr>
          <p:cNvSpPr txBox="1"/>
          <p:nvPr/>
        </p:nvSpPr>
        <p:spPr>
          <a:xfrm>
            <a:off x="5768204" y="1621673"/>
            <a:ext cx="1261884" cy="559769"/>
          </a:xfrm>
          <a:prstGeom prst="rect">
            <a:avLst/>
          </a:prstGeom>
          <a:noFill/>
          <a:ln w="38100">
            <a:solidFill>
              <a:schemeClr val="tx1"/>
            </a:solidFill>
          </a:ln>
        </p:spPr>
        <p:txBody>
          <a:bodyPr wrap="none" rtlCol="0" anchor="ctr" anchorCtr="1">
            <a:spAutoFit/>
          </a:bodyPr>
          <a:lstStyle/>
          <a:p>
            <a:pPr>
              <a:lnSpc>
                <a:spcPct val="150000"/>
              </a:lnSpc>
              <a:spcBef>
                <a:spcPts val="1200"/>
              </a:spcBef>
              <a:spcAft>
                <a:spcPts val="1800"/>
              </a:spcAft>
            </a:pPr>
            <a:r>
              <a:rPr kumimoji="1" lang="zh-CN" altLang="en-US" sz="2400" dirty="0">
                <a:latin typeface="SimSun" charset="-122"/>
                <a:ea typeface="SimSun" charset="-122"/>
                <a:cs typeface="SimSun" charset="-122"/>
              </a:rPr>
              <a:t>基模型</a:t>
            </a:r>
            <a:r>
              <a:rPr kumimoji="1" lang="en-US" altLang="zh-CN" sz="2400" dirty="0">
                <a:latin typeface="SimSun" charset="-122"/>
                <a:ea typeface="SimSun" charset="-122"/>
                <a:cs typeface="SimSun" charset="-122"/>
              </a:rPr>
              <a:t>1</a:t>
            </a:r>
            <a:endParaRPr kumimoji="1" lang="zh-CN" altLang="en-US" sz="2400" dirty="0">
              <a:latin typeface="SimSun" charset="-122"/>
              <a:ea typeface="SimSun" charset="-122"/>
              <a:cs typeface="SimSun" charset="-122"/>
            </a:endParaRPr>
          </a:p>
        </p:txBody>
      </p:sp>
      <p:sp>
        <p:nvSpPr>
          <p:cNvPr id="22" name="文本框 21">
            <a:extLst>
              <a:ext uri="{FF2B5EF4-FFF2-40B4-BE49-F238E27FC236}">
                <a16:creationId xmlns:a16="http://schemas.microsoft.com/office/drawing/2014/main" id="{C1C2FDBC-2694-C71C-2286-F744AE3FF8FC}"/>
              </a:ext>
            </a:extLst>
          </p:cNvPr>
          <p:cNvSpPr txBox="1"/>
          <p:nvPr/>
        </p:nvSpPr>
        <p:spPr>
          <a:xfrm>
            <a:off x="5777333" y="3294061"/>
            <a:ext cx="1261884" cy="559769"/>
          </a:xfrm>
          <a:prstGeom prst="rect">
            <a:avLst/>
          </a:prstGeom>
          <a:noFill/>
          <a:ln w="38100">
            <a:solidFill>
              <a:schemeClr val="tx1"/>
            </a:solidFill>
          </a:ln>
        </p:spPr>
        <p:txBody>
          <a:bodyPr wrap="none" rtlCol="0" anchor="ctr" anchorCtr="1">
            <a:spAutoFit/>
          </a:bodyPr>
          <a:lstStyle/>
          <a:p>
            <a:pPr>
              <a:lnSpc>
                <a:spcPct val="150000"/>
              </a:lnSpc>
              <a:spcBef>
                <a:spcPts val="1200"/>
              </a:spcBef>
              <a:spcAft>
                <a:spcPts val="1800"/>
              </a:spcAft>
            </a:pPr>
            <a:r>
              <a:rPr kumimoji="1" lang="zh-CN" altLang="en-US" sz="2400" dirty="0">
                <a:latin typeface="SimSun" charset="-122"/>
                <a:ea typeface="SimSun" charset="-122"/>
                <a:cs typeface="SimSun" charset="-122"/>
              </a:rPr>
              <a:t>基模型</a:t>
            </a:r>
            <a:r>
              <a:rPr kumimoji="1" lang="en-US" altLang="zh-CN" sz="2400" dirty="0">
                <a:latin typeface="SimSun" charset="-122"/>
                <a:ea typeface="SimSun" charset="-122"/>
                <a:cs typeface="SimSun" charset="-122"/>
              </a:rPr>
              <a:t>2</a:t>
            </a:r>
            <a:endParaRPr kumimoji="1" lang="zh-CN" altLang="en-US" sz="2400" dirty="0">
              <a:latin typeface="SimSun" charset="-122"/>
              <a:ea typeface="SimSun" charset="-122"/>
              <a:cs typeface="SimSun"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C75A016-44CB-2596-BA00-49396E0C0380}"/>
                  </a:ext>
                </a:extLst>
              </p:cNvPr>
              <p:cNvSpPr txBox="1"/>
              <p:nvPr/>
            </p:nvSpPr>
            <p:spPr>
              <a:xfrm>
                <a:off x="5803327" y="5653509"/>
                <a:ext cx="1376787" cy="573298"/>
              </a:xfrm>
              <a:prstGeom prst="rect">
                <a:avLst/>
              </a:prstGeom>
              <a:noFill/>
              <a:ln w="38100">
                <a:solidFill>
                  <a:schemeClr val="tx1"/>
                </a:solidFill>
              </a:ln>
            </p:spPr>
            <p:txBody>
              <a:bodyPr wrap="none" rtlCol="0" anchor="ctr" anchorCtr="1">
                <a:spAutoFit/>
              </a:bodyPr>
              <a:lstStyle/>
              <a:p>
                <a:pPr>
                  <a:lnSpc>
                    <a:spcPct val="150000"/>
                  </a:lnSpc>
                  <a:spcBef>
                    <a:spcPts val="1200"/>
                  </a:spcBef>
                  <a:spcAft>
                    <a:spcPts val="1800"/>
                  </a:spcAft>
                </a:pPr>
                <a:r>
                  <a:rPr kumimoji="1" lang="zh-CN" altLang="en-US" sz="2400" dirty="0">
                    <a:latin typeface="SimSun" charset="-122"/>
                    <a:ea typeface="SimSun" charset="-122"/>
                    <a:cs typeface="SimSun" charset="-122"/>
                  </a:rPr>
                  <a:t>基模型</a:t>
                </a:r>
                <a14:m>
                  <m:oMath xmlns:m="http://schemas.openxmlformats.org/officeDocument/2006/math">
                    <m:r>
                      <a:rPr kumimoji="1" lang="en-US" altLang="zh-CN" sz="2400" i="1" dirty="0" smtClean="0">
                        <a:latin typeface="Cambria Math" charset="0"/>
                        <a:ea typeface="SimSun" charset="-122"/>
                        <a:cs typeface="SimSun" charset="-122"/>
                      </a:rPr>
                      <m:t>𝑀</m:t>
                    </m:r>
                  </m:oMath>
                </a14:m>
                <a:endParaRPr kumimoji="1" lang="zh-CN" altLang="en-US" sz="2400" dirty="0">
                  <a:latin typeface="SimSun" charset="-122"/>
                  <a:ea typeface="SimSun" charset="-122"/>
                  <a:cs typeface="SimSun" charset="-122"/>
                </a:endParaRPr>
              </a:p>
            </p:txBody>
          </p:sp>
        </mc:Choice>
        <mc:Fallback xmlns="">
          <p:sp>
            <p:nvSpPr>
              <p:cNvPr id="23" name="文本框 22">
                <a:extLst>
                  <a:ext uri="{FF2B5EF4-FFF2-40B4-BE49-F238E27FC236}">
                    <a16:creationId xmlns:a16="http://schemas.microsoft.com/office/drawing/2014/main" id="{2C75A016-44CB-2596-BA00-49396E0C0380}"/>
                  </a:ext>
                </a:extLst>
              </p:cNvPr>
              <p:cNvSpPr txBox="1">
                <a:spLocks noRot="1" noChangeAspect="1" noMove="1" noResize="1" noEditPoints="1" noAdjustHandles="1" noChangeArrowheads="1" noChangeShapeType="1" noTextEdit="1"/>
              </p:cNvSpPr>
              <p:nvPr/>
            </p:nvSpPr>
            <p:spPr>
              <a:xfrm>
                <a:off x="5803327" y="5653509"/>
                <a:ext cx="1376787" cy="573298"/>
              </a:xfrm>
              <a:prstGeom prst="rect">
                <a:avLst/>
              </a:prstGeom>
              <a:blipFill>
                <a:blip r:embed="rId2"/>
                <a:stretch>
                  <a:fillRect l="-5357" b="-16327"/>
                </a:stretch>
              </a:blipFill>
              <a:ln w="38100">
                <a:solidFill>
                  <a:schemeClr val="tx1"/>
                </a:solidFill>
              </a:ln>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4CD4331B-CDC6-3725-42F0-7EF7FD82DD10}"/>
              </a:ext>
            </a:extLst>
          </p:cNvPr>
          <p:cNvSpPr txBox="1"/>
          <p:nvPr/>
        </p:nvSpPr>
        <p:spPr>
          <a:xfrm>
            <a:off x="5060318" y="837830"/>
            <a:ext cx="1415772" cy="461665"/>
          </a:xfrm>
          <a:prstGeom prst="rect">
            <a:avLst/>
          </a:prstGeom>
          <a:noFill/>
        </p:spPr>
        <p:txBody>
          <a:bodyPr wrap="none" rtlCol="0">
            <a:spAutoFit/>
          </a:bodyPr>
          <a:lstStyle/>
          <a:p>
            <a:r>
              <a:rPr kumimoji="1" lang="zh-CN" altLang="en-US" sz="2400" dirty="0">
                <a:latin typeface="SimSun" charset="-122"/>
                <a:ea typeface="SimSun" charset="-122"/>
                <a:cs typeface="SimSun" charset="-122"/>
              </a:rPr>
              <a:t>训练模型</a:t>
            </a:r>
          </a:p>
        </p:txBody>
      </p:sp>
      <p:cxnSp>
        <p:nvCxnSpPr>
          <p:cNvPr id="25" name="直线箭头连接符 24">
            <a:extLst>
              <a:ext uri="{FF2B5EF4-FFF2-40B4-BE49-F238E27FC236}">
                <a16:creationId xmlns:a16="http://schemas.microsoft.com/office/drawing/2014/main" id="{832E73BB-BBDD-4B9E-C8B6-10028CAD035F}"/>
              </a:ext>
            </a:extLst>
          </p:cNvPr>
          <p:cNvCxnSpPr>
            <a:cxnSpLocks/>
          </p:cNvCxnSpPr>
          <p:nvPr/>
        </p:nvCxnSpPr>
        <p:spPr>
          <a:xfrm flipH="1">
            <a:off x="5307395" y="1299495"/>
            <a:ext cx="315304" cy="5910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B3E3C423-A452-31F6-1B8A-45ACDB842112}"/>
              </a:ext>
            </a:extLst>
          </p:cNvPr>
          <p:cNvCxnSpPr>
            <a:stCxn id="21" idx="3"/>
          </p:cNvCxnSpPr>
          <p:nvPr/>
        </p:nvCxnSpPr>
        <p:spPr>
          <a:xfrm>
            <a:off x="7030088" y="1901558"/>
            <a:ext cx="1312560" cy="941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4EB3BC6-FEFA-7BAD-7BF8-D9A057A2E483}"/>
              </a:ext>
            </a:extLst>
          </p:cNvPr>
          <p:cNvSpPr txBox="1"/>
          <p:nvPr/>
        </p:nvSpPr>
        <p:spPr>
          <a:xfrm>
            <a:off x="8440266" y="2303958"/>
            <a:ext cx="1415772" cy="2437206"/>
          </a:xfrm>
          <a:prstGeom prst="rect">
            <a:avLst/>
          </a:prstGeom>
          <a:noFill/>
          <a:ln w="38100">
            <a:solidFill>
              <a:schemeClr val="tx1"/>
            </a:solidFill>
          </a:ln>
        </p:spPr>
        <p:txBody>
          <a:bodyPr wrap="none" rtlCol="0" anchor="ctr" anchorCtr="1">
            <a:spAutoFit/>
          </a:bodyPr>
          <a:lstStyle/>
          <a:p>
            <a:pPr>
              <a:lnSpc>
                <a:spcPct val="150000"/>
              </a:lnSpc>
              <a:spcBef>
                <a:spcPts val="1200"/>
              </a:spcBef>
              <a:spcAft>
                <a:spcPts val="1800"/>
              </a:spcAft>
            </a:pPr>
            <a:r>
              <a:rPr kumimoji="1" lang="zh-CN" altLang="en-US" sz="2400" dirty="0">
                <a:latin typeface="SimSun" charset="-122"/>
                <a:ea typeface="SimSun" charset="-122"/>
                <a:cs typeface="SimSun" charset="-122"/>
              </a:rPr>
              <a:t> </a:t>
            </a:r>
            <a:endParaRPr kumimoji="1" lang="en-US" altLang="zh-CN" sz="2400" dirty="0">
              <a:latin typeface="SimSun" charset="-122"/>
              <a:ea typeface="SimSun" charset="-122"/>
              <a:cs typeface="SimSun" charset="-122"/>
            </a:endParaRPr>
          </a:p>
          <a:p>
            <a:pPr>
              <a:lnSpc>
                <a:spcPct val="150000"/>
              </a:lnSpc>
              <a:spcBef>
                <a:spcPts val="1200"/>
              </a:spcBef>
              <a:spcAft>
                <a:spcPts val="1800"/>
              </a:spcAft>
            </a:pPr>
            <a:r>
              <a:rPr kumimoji="1" lang="zh-CN" altLang="en-US" sz="2400" dirty="0">
                <a:latin typeface="SimSun" charset="-122"/>
                <a:ea typeface="SimSun" charset="-122"/>
                <a:cs typeface="SimSun" charset="-122"/>
              </a:rPr>
              <a:t>集成模型</a:t>
            </a:r>
            <a:endParaRPr kumimoji="1" lang="en-US" altLang="zh-CN" sz="2400" dirty="0">
              <a:latin typeface="SimSun" charset="-122"/>
              <a:ea typeface="SimSun" charset="-122"/>
              <a:cs typeface="SimSun" charset="-122"/>
            </a:endParaRPr>
          </a:p>
          <a:p>
            <a:pPr>
              <a:lnSpc>
                <a:spcPct val="150000"/>
              </a:lnSpc>
              <a:spcBef>
                <a:spcPts val="1200"/>
              </a:spcBef>
              <a:spcAft>
                <a:spcPts val="1800"/>
              </a:spcAft>
            </a:pPr>
            <a:r>
              <a:rPr kumimoji="1" lang="zh-CN" altLang="en-US" sz="2400" dirty="0">
                <a:latin typeface="SimSun" charset="-122"/>
                <a:ea typeface="SimSun" charset="-122"/>
                <a:cs typeface="SimSun" charset="-122"/>
              </a:rPr>
              <a:t> </a:t>
            </a:r>
          </a:p>
        </p:txBody>
      </p:sp>
      <p:sp>
        <p:nvSpPr>
          <p:cNvPr id="28" name="文本框 27">
            <a:extLst>
              <a:ext uri="{FF2B5EF4-FFF2-40B4-BE49-F238E27FC236}">
                <a16:creationId xmlns:a16="http://schemas.microsoft.com/office/drawing/2014/main" id="{2A064EE1-BA0A-331D-1FB9-0AF5AC98F23C}"/>
              </a:ext>
            </a:extLst>
          </p:cNvPr>
          <p:cNvSpPr txBox="1"/>
          <p:nvPr/>
        </p:nvSpPr>
        <p:spPr>
          <a:xfrm>
            <a:off x="10825007" y="3352638"/>
            <a:ext cx="1723549" cy="461665"/>
          </a:xfrm>
          <a:prstGeom prst="rect">
            <a:avLst/>
          </a:prstGeom>
          <a:noFill/>
          <a:ln w="38100">
            <a:noFill/>
          </a:ln>
        </p:spPr>
        <p:txBody>
          <a:bodyPr wrap="none" rtlCol="0" anchor="ctr" anchorCtr="0">
            <a:spAutoFit/>
          </a:bodyPr>
          <a:lstStyle/>
          <a:p>
            <a:pPr>
              <a:spcBef>
                <a:spcPts val="1800"/>
              </a:spcBef>
              <a:spcAft>
                <a:spcPts val="1800"/>
              </a:spcAft>
            </a:pPr>
            <a:r>
              <a:rPr kumimoji="1" lang="zh-CN" altLang="en-US" sz="2400">
                <a:latin typeface="SimSun" charset="-122"/>
                <a:ea typeface="SimSun" charset="-122"/>
                <a:cs typeface="SimSun" charset="-122"/>
              </a:rPr>
              <a:t> 预测结果 </a:t>
            </a:r>
            <a:endParaRPr kumimoji="1" lang="zh-CN" altLang="en-US" sz="2400" dirty="0">
              <a:latin typeface="SimSun" charset="-122"/>
              <a:ea typeface="SimSun" charset="-122"/>
              <a:cs typeface="SimSun" charset="-122"/>
            </a:endParaRPr>
          </a:p>
        </p:txBody>
      </p:sp>
      <p:cxnSp>
        <p:nvCxnSpPr>
          <p:cNvPr id="29" name="直线箭头连接符 28">
            <a:extLst>
              <a:ext uri="{FF2B5EF4-FFF2-40B4-BE49-F238E27FC236}">
                <a16:creationId xmlns:a16="http://schemas.microsoft.com/office/drawing/2014/main" id="{08560205-97A0-442E-FB60-E031FD2E6A5E}"/>
              </a:ext>
            </a:extLst>
          </p:cNvPr>
          <p:cNvCxnSpPr/>
          <p:nvPr/>
        </p:nvCxnSpPr>
        <p:spPr>
          <a:xfrm>
            <a:off x="7072474" y="3549384"/>
            <a:ext cx="13173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BDFB1D57-0725-081E-D7DE-509A010D15CD}"/>
              </a:ext>
            </a:extLst>
          </p:cNvPr>
          <p:cNvCxnSpPr>
            <a:stCxn id="23" idx="3"/>
          </p:cNvCxnSpPr>
          <p:nvPr/>
        </p:nvCxnSpPr>
        <p:spPr>
          <a:xfrm flipV="1">
            <a:off x="7180114" y="4401874"/>
            <a:ext cx="1209668" cy="1538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7E786A8D-821B-FD1C-DEE2-1D0770340EAE}"/>
              </a:ext>
            </a:extLst>
          </p:cNvPr>
          <p:cNvCxnSpPr/>
          <p:nvPr/>
        </p:nvCxnSpPr>
        <p:spPr>
          <a:xfrm>
            <a:off x="9953656" y="3583471"/>
            <a:ext cx="8881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7B99DD62-839A-154B-03AD-A1674C5EF22F}"/>
              </a:ext>
            </a:extLst>
          </p:cNvPr>
          <p:cNvSpPr txBox="1"/>
          <p:nvPr/>
        </p:nvSpPr>
        <p:spPr>
          <a:xfrm>
            <a:off x="7601877" y="6066359"/>
            <a:ext cx="1569660" cy="461665"/>
          </a:xfrm>
          <a:prstGeom prst="rect">
            <a:avLst/>
          </a:prstGeom>
          <a:noFill/>
        </p:spPr>
        <p:txBody>
          <a:bodyPr wrap="none" rtlCol="0">
            <a:spAutoFit/>
          </a:bodyPr>
          <a:lstStyle/>
          <a:p>
            <a:r>
              <a:rPr kumimoji="1" lang="zh-CN" altLang="en-US" sz="2400" dirty="0">
                <a:latin typeface="SimSun" charset="-122"/>
                <a:ea typeface="SimSun" charset="-122"/>
                <a:cs typeface="SimSun" charset="-122"/>
              </a:rPr>
              <a:t>投票</a:t>
            </a:r>
            <a:r>
              <a:rPr kumimoji="1" lang="en-US" altLang="zh-CN" sz="2400" dirty="0">
                <a:latin typeface="SimSun" charset="-122"/>
                <a:ea typeface="SimSun" charset="-122"/>
                <a:cs typeface="SimSun" charset="-122"/>
              </a:rPr>
              <a:t>/</a:t>
            </a:r>
            <a:r>
              <a:rPr kumimoji="1" lang="zh-CN" altLang="en-US" sz="2400" dirty="0">
                <a:latin typeface="SimSun" charset="-122"/>
                <a:ea typeface="SimSun" charset="-122"/>
                <a:cs typeface="SimSun" charset="-122"/>
              </a:rPr>
              <a:t>平均</a:t>
            </a:r>
          </a:p>
        </p:txBody>
      </p:sp>
      <p:cxnSp>
        <p:nvCxnSpPr>
          <p:cNvPr id="33" name="曲线连接符 32">
            <a:extLst>
              <a:ext uri="{FF2B5EF4-FFF2-40B4-BE49-F238E27FC236}">
                <a16:creationId xmlns:a16="http://schemas.microsoft.com/office/drawing/2014/main" id="{61F8A7F7-35F6-0C27-5DCB-04AEB862F58B}"/>
              </a:ext>
            </a:extLst>
          </p:cNvPr>
          <p:cNvCxnSpPr/>
          <p:nvPr/>
        </p:nvCxnSpPr>
        <p:spPr>
          <a:xfrm rot="16200000" flipV="1">
            <a:off x="7745742" y="5458121"/>
            <a:ext cx="875949" cy="412132"/>
          </a:xfrm>
          <a:prstGeom prst="curvedConnector3">
            <a:avLst>
              <a:gd name="adj1" fmla="val 4782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4ED94CD-F13F-2760-9090-A2981BA61C01}"/>
              </a:ext>
            </a:extLst>
          </p:cNvPr>
          <p:cNvSpPr txBox="1"/>
          <p:nvPr/>
        </p:nvSpPr>
        <p:spPr>
          <a:xfrm>
            <a:off x="10202488" y="2139514"/>
            <a:ext cx="800219" cy="461665"/>
          </a:xfrm>
          <a:prstGeom prst="rect">
            <a:avLst/>
          </a:prstGeom>
          <a:noFill/>
        </p:spPr>
        <p:txBody>
          <a:bodyPr wrap="none" rtlCol="0">
            <a:spAutoFit/>
          </a:bodyPr>
          <a:lstStyle/>
          <a:p>
            <a:r>
              <a:rPr kumimoji="1" lang="zh-CN" altLang="en-US" sz="2400">
                <a:latin typeface="SimSun" charset="-122"/>
                <a:ea typeface="SimSun" charset="-122"/>
                <a:cs typeface="SimSun" charset="-122"/>
              </a:rPr>
              <a:t>预测</a:t>
            </a:r>
            <a:endParaRPr kumimoji="1" lang="zh-CN" altLang="en-US" sz="2400" dirty="0">
              <a:latin typeface="SimSun" charset="-122"/>
              <a:ea typeface="SimSun" charset="-122"/>
              <a:cs typeface="SimSun" charset="-122"/>
            </a:endParaRPr>
          </a:p>
        </p:txBody>
      </p:sp>
      <p:cxnSp>
        <p:nvCxnSpPr>
          <p:cNvPr id="35" name="直线箭头连接符 34">
            <a:extLst>
              <a:ext uri="{FF2B5EF4-FFF2-40B4-BE49-F238E27FC236}">
                <a16:creationId xmlns:a16="http://schemas.microsoft.com/office/drawing/2014/main" id="{0B3E2009-67EC-AFCE-BE3D-91127A701837}"/>
              </a:ext>
            </a:extLst>
          </p:cNvPr>
          <p:cNvCxnSpPr/>
          <p:nvPr/>
        </p:nvCxnSpPr>
        <p:spPr>
          <a:xfrm flipH="1">
            <a:off x="10397725" y="2601179"/>
            <a:ext cx="144598" cy="9291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E5749C16-7F92-6981-FD7D-1CDE478A1285}"/>
              </a:ext>
            </a:extLst>
          </p:cNvPr>
          <p:cNvSpPr txBox="1"/>
          <p:nvPr/>
        </p:nvSpPr>
        <p:spPr>
          <a:xfrm>
            <a:off x="3510533" y="4499548"/>
            <a:ext cx="738664" cy="414537"/>
          </a:xfrm>
          <a:prstGeom prst="rect">
            <a:avLst/>
          </a:prstGeom>
          <a:noFill/>
        </p:spPr>
        <p:txBody>
          <a:bodyPr vert="eaVert" wrap="none" rtlCol="0">
            <a:spAutoFit/>
          </a:bodyPr>
          <a:lstStyle/>
          <a:p>
            <a:r>
              <a:rPr kumimoji="1" lang="mr-IN" altLang="zh-CN" sz="3600" dirty="0"/>
              <a:t>…</a:t>
            </a:r>
            <a:endParaRPr kumimoji="1" lang="zh-CN" altLang="en-US" sz="3600" dirty="0"/>
          </a:p>
        </p:txBody>
      </p:sp>
    </p:spTree>
    <p:extLst>
      <p:ext uri="{BB962C8B-B14F-4D97-AF65-F5344CB8AC3E}">
        <p14:creationId xmlns:p14="http://schemas.microsoft.com/office/powerpoint/2010/main" val="1689654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直方图近似确定分割点</a:t>
            </a:r>
          </a:p>
        </p:txBody>
      </p:sp>
      <p:pic>
        <p:nvPicPr>
          <p:cNvPr id="4" name="Picture 2" descr="https://julyedu-img.oss-cn-beijing.aliyuncs.com/quesbase641551974209371903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065" y="1342004"/>
            <a:ext cx="6653041" cy="20690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065" y="4530375"/>
            <a:ext cx="2618868" cy="225130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835879" y="4564004"/>
            <a:ext cx="2520242" cy="461665"/>
          </a:xfrm>
          <a:prstGeom prst="rect">
            <a:avLst/>
          </a:prstGeom>
          <a:noFill/>
        </p:spPr>
        <p:txBody>
          <a:bodyPr wrap="none" rtlCol="0">
            <a:spAutoFit/>
          </a:bodyPr>
          <a:lstStyle/>
          <a:p>
            <a:r>
              <a:rPr kumimoji="1" lang="en-US" altLang="zh-CN" sz="2400" dirty="0">
                <a:solidFill>
                  <a:srgbClr val="09405E"/>
                </a:solidFill>
                <a:latin typeface="Microsoft YaHei" charset="-122"/>
                <a:ea typeface="Microsoft YaHei" charset="-122"/>
                <a:cs typeface="Microsoft YaHei" charset="-122"/>
              </a:rPr>
              <a:t>6</a:t>
            </a:r>
            <a:r>
              <a:rPr kumimoji="1" lang="zh-CN" altLang="en-US" sz="2400" dirty="0">
                <a:solidFill>
                  <a:srgbClr val="09405E"/>
                </a:solidFill>
                <a:latin typeface="Microsoft YaHei" charset="-122"/>
                <a:ea typeface="Microsoft YaHei" charset="-122"/>
                <a:cs typeface="Microsoft YaHei" charset="-122"/>
              </a:rPr>
              <a:t>个可能的分裂点</a:t>
            </a:r>
          </a:p>
        </p:txBody>
      </p:sp>
      <p:sp>
        <p:nvSpPr>
          <p:cNvPr id="7" name="文本框 6"/>
          <p:cNvSpPr txBox="1"/>
          <p:nvPr/>
        </p:nvSpPr>
        <p:spPr>
          <a:xfrm>
            <a:off x="4835879" y="5656029"/>
            <a:ext cx="2520242" cy="461665"/>
          </a:xfrm>
          <a:prstGeom prst="rect">
            <a:avLst/>
          </a:prstGeom>
          <a:noFill/>
        </p:spPr>
        <p:txBody>
          <a:bodyPr wrap="none" rtlCol="0">
            <a:spAutoFit/>
          </a:bodyPr>
          <a:lstStyle/>
          <a:p>
            <a:r>
              <a:rPr kumimoji="1" lang="en-US" altLang="zh-CN" sz="2400" dirty="0">
                <a:solidFill>
                  <a:srgbClr val="09405E"/>
                </a:solidFill>
                <a:latin typeface="Microsoft YaHei" charset="-122"/>
                <a:ea typeface="Microsoft YaHei" charset="-122"/>
                <a:cs typeface="Microsoft YaHei" charset="-122"/>
              </a:rPr>
              <a:t>2</a:t>
            </a:r>
            <a:r>
              <a:rPr kumimoji="1" lang="zh-CN" altLang="en-US" sz="2400" dirty="0">
                <a:solidFill>
                  <a:srgbClr val="09405E"/>
                </a:solidFill>
                <a:latin typeface="Microsoft YaHei" charset="-122"/>
                <a:ea typeface="Microsoft YaHei" charset="-122"/>
                <a:cs typeface="Microsoft YaHei" charset="-122"/>
              </a:rPr>
              <a:t>个可能的分裂点</a:t>
            </a:r>
          </a:p>
        </p:txBody>
      </p:sp>
      <p:sp>
        <p:nvSpPr>
          <p:cNvPr id="8" name="文本框 7"/>
          <p:cNvSpPr txBox="1"/>
          <p:nvPr/>
        </p:nvSpPr>
        <p:spPr>
          <a:xfrm>
            <a:off x="630237" y="3811670"/>
            <a:ext cx="4493538" cy="461665"/>
          </a:xfrm>
          <a:prstGeom prst="rect">
            <a:avLst/>
          </a:prstGeom>
          <a:noFill/>
        </p:spPr>
        <p:txBody>
          <a:bodyPr wrap="none" rtlCol="0">
            <a:spAutoFit/>
          </a:bodyPr>
          <a:lstStyle/>
          <a:p>
            <a:r>
              <a:rPr kumimoji="1" lang="zh-CN" altLang="en-US" sz="2400" dirty="0">
                <a:solidFill>
                  <a:srgbClr val="09405E"/>
                </a:solidFill>
                <a:latin typeface="Microsoft YaHei" charset="-122"/>
                <a:ea typeface="Microsoft YaHei" charset="-122"/>
                <a:cs typeface="Microsoft YaHei" charset="-122"/>
              </a:rPr>
              <a:t>直方图可减少候选分裂点的数目</a:t>
            </a:r>
          </a:p>
        </p:txBody>
      </p:sp>
      <p:sp>
        <p:nvSpPr>
          <p:cNvPr id="9" name="文本框 8"/>
          <p:cNvSpPr txBox="1"/>
          <p:nvPr/>
        </p:nvSpPr>
        <p:spPr>
          <a:xfrm>
            <a:off x="630237" y="860466"/>
            <a:ext cx="4569392" cy="461665"/>
          </a:xfrm>
          <a:prstGeom prst="rect">
            <a:avLst/>
          </a:prstGeom>
          <a:noFill/>
        </p:spPr>
        <p:txBody>
          <a:bodyPr wrap="none" rtlCol="0">
            <a:spAutoFit/>
          </a:bodyPr>
          <a:lstStyle/>
          <a:p>
            <a:r>
              <a:rPr kumimoji="1" lang="zh-CN" altLang="en-US" sz="2400" dirty="0">
                <a:solidFill>
                  <a:srgbClr val="09405E"/>
                </a:solidFill>
                <a:latin typeface="Microsoft YaHei" charset="-122"/>
                <a:ea typeface="Microsoft YaHei" charset="-122"/>
                <a:cs typeface="Microsoft YaHei" charset="-122"/>
              </a:rPr>
              <a:t>直方图可减少存储，且无需排序</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6439FFF-4D51-A3D3-7836-CB64F8DBFF6F}"/>
                  </a:ext>
                </a:extLst>
              </p:cNvPr>
              <p:cNvSpPr txBox="1"/>
              <p:nvPr/>
            </p:nvSpPr>
            <p:spPr>
              <a:xfrm>
                <a:off x="6801648" y="3007761"/>
                <a:ext cx="5151813" cy="1200329"/>
              </a:xfrm>
              <a:prstGeom prst="rect">
                <a:avLst/>
              </a:prstGeom>
              <a:solidFill>
                <a:schemeClr val="bg1"/>
              </a:solidFill>
            </p:spPr>
            <p:txBody>
              <a:bodyPr wrap="square">
                <a:spAutoFit/>
              </a:bodyPr>
              <a:lstStyle/>
              <a:p>
                <a:r>
                  <a:rPr lang="zh-CN" altLang="en-US" sz="2400" dirty="0">
                    <a:solidFill>
                      <a:srgbClr val="094162"/>
                    </a:solidFill>
                    <a:latin typeface="Microsoft YaHei" panose="020B0503020204020204" pitchFamily="34" charset="-122"/>
                    <a:ea typeface="Microsoft YaHei" panose="020B0503020204020204" pitchFamily="34" charset="-122"/>
                  </a:rPr>
                  <a:t>需要</a:t>
                </a:r>
                <a14:m>
                  <m:oMath xmlns:m="http://schemas.openxmlformats.org/officeDocument/2006/math">
                    <m:r>
                      <a:rPr lang="en-US" altLang="zh-CN" sz="2400" dirty="0">
                        <a:solidFill>
                          <a:srgbClr val="094162"/>
                        </a:solidFill>
                        <a:latin typeface="Cambria Math" panose="02040503050406030204" pitchFamily="18" charset="0"/>
                      </a:rPr>
                      <m:t>𝑁</m:t>
                    </m:r>
                    <m:r>
                      <a:rPr lang="en-US" altLang="zh-CN" sz="2400" dirty="0">
                        <a:solidFill>
                          <a:srgbClr val="094162"/>
                        </a:solidFill>
                        <a:latin typeface="Cambria Math" panose="02040503050406030204" pitchFamily="18" charset="0"/>
                      </a:rPr>
                      <m:t>× </m:t>
                    </m:r>
                    <m:r>
                      <a:rPr lang="en-US" altLang="zh-CN" sz="2400" dirty="0">
                        <a:solidFill>
                          <a:srgbClr val="094162"/>
                        </a:solidFill>
                        <a:latin typeface="Cambria Math" panose="02040503050406030204" pitchFamily="18" charset="0"/>
                      </a:rPr>
                      <m:t>𝐷</m:t>
                    </m:r>
                    <m:r>
                      <a:rPr lang="en-US" altLang="zh-CN" sz="2400" dirty="0">
                        <a:solidFill>
                          <a:srgbClr val="094162"/>
                        </a:solidFill>
                        <a:latin typeface="Cambria Math" panose="02040503050406030204" pitchFamily="18" charset="0"/>
                      </a:rPr>
                      <m:t>×1 </m:t>
                    </m:r>
                  </m:oMath>
                </a14:m>
                <a:r>
                  <a:rPr lang="zh-CN" altLang="en-US" sz="2400" dirty="0">
                    <a:solidFill>
                      <a:srgbClr val="094162"/>
                    </a:solidFill>
                    <a:latin typeface="Microsoft YaHei" panose="020B0503020204020204" pitchFamily="34" charset="-122"/>
                    <a:ea typeface="Microsoft YaHei" panose="020B0503020204020204" pitchFamily="34" charset="-122"/>
                  </a:rPr>
                  <a:t>个字节的内存：仅存储特征离散化后的数值，例如</a:t>
                </a:r>
                <a:r>
                  <a:rPr lang="en-US" altLang="zh-CN" sz="2400" dirty="0">
                    <a:solidFill>
                      <a:srgbClr val="094162"/>
                    </a:solidFill>
                    <a:latin typeface="Microsoft YaHei" panose="020B0503020204020204" pitchFamily="34" charset="-122"/>
                    <a:ea typeface="Microsoft YaHei" panose="020B0503020204020204" pitchFamily="34" charset="-122"/>
                  </a:rPr>
                  <a:t>256</a:t>
                </a:r>
                <a:r>
                  <a:rPr lang="zh-CN" altLang="en-US" sz="2400" dirty="0">
                    <a:solidFill>
                      <a:srgbClr val="094162"/>
                    </a:solidFill>
                    <a:latin typeface="Microsoft YaHei" panose="020B0503020204020204" pitchFamily="34" charset="-122"/>
                    <a:ea typeface="Microsoft YaHei" panose="020B0503020204020204" pitchFamily="34" charset="-122"/>
                  </a:rPr>
                  <a:t>个</a:t>
                </a:r>
                <a:r>
                  <a:rPr lang="en-US" altLang="zh-CN" sz="2400" dirty="0">
                    <a:solidFill>
                      <a:srgbClr val="094162"/>
                    </a:solidFill>
                    <a:latin typeface="Microsoft YaHei" panose="020B0503020204020204" pitchFamily="34" charset="-122"/>
                    <a:ea typeface="Microsoft YaHei" panose="020B0503020204020204" pitchFamily="34" charset="-122"/>
                  </a:rPr>
                  <a:t>bin</a:t>
                </a:r>
                <a:r>
                  <a:rPr lang="zh-CN" altLang="en-US" sz="2400" dirty="0">
                    <a:solidFill>
                      <a:srgbClr val="094162"/>
                    </a:solidFill>
                    <a:latin typeface="Microsoft YaHei" panose="020B0503020204020204" pitchFamily="34" charset="-122"/>
                    <a:ea typeface="Microsoft YaHei" panose="020B0503020204020204" pitchFamily="34" charset="-122"/>
                  </a:rPr>
                  <a:t>索引用 </a:t>
                </a:r>
                <a:r>
                  <a:rPr lang="en-US" altLang="zh-CN" sz="2400" dirty="0">
                    <a:solidFill>
                      <a:srgbClr val="094162"/>
                    </a:solidFill>
                    <a:latin typeface="Microsoft YaHei" panose="020B0503020204020204" pitchFamily="34" charset="-122"/>
                    <a:ea typeface="Microsoft YaHei" panose="020B0503020204020204" pitchFamily="34" charset="-122"/>
                  </a:rPr>
                  <a:t>8</a:t>
                </a:r>
                <a:r>
                  <a:rPr lang="zh-CN" altLang="en-US" sz="2400" dirty="0">
                    <a:solidFill>
                      <a:srgbClr val="094162"/>
                    </a:solidFill>
                    <a:latin typeface="Microsoft YaHei" panose="020B0503020204020204" pitchFamily="34" charset="-122"/>
                    <a:ea typeface="Microsoft YaHei" panose="020B0503020204020204" pitchFamily="34" charset="-122"/>
                  </a:rPr>
                  <a:t>个</a:t>
                </a:r>
                <a:r>
                  <a:rPr lang="en-US" altLang="zh-CN" sz="2400" dirty="0">
                    <a:solidFill>
                      <a:srgbClr val="094162"/>
                    </a:solidFill>
                    <a:latin typeface="Microsoft YaHei" panose="020B0503020204020204" pitchFamily="34" charset="-122"/>
                    <a:ea typeface="Microsoft YaHei" panose="020B0503020204020204" pitchFamily="34" charset="-122"/>
                  </a:rPr>
                  <a:t>bit</a:t>
                </a:r>
                <a:r>
                  <a:rPr lang="zh-CN" altLang="en-US" sz="2400" dirty="0">
                    <a:solidFill>
                      <a:srgbClr val="094162"/>
                    </a:solidFill>
                    <a:latin typeface="Microsoft YaHei" panose="020B0503020204020204" pitchFamily="34" charset="-122"/>
                    <a:ea typeface="Microsoft YaHei" panose="020B0503020204020204" pitchFamily="34" charset="-122"/>
                  </a:rPr>
                  <a:t>（</a:t>
                </a:r>
                <a:r>
                  <a:rPr lang="en-US" altLang="zh-CN" sz="2400" dirty="0">
                    <a:solidFill>
                      <a:srgbClr val="C00000"/>
                    </a:solidFill>
                    <a:latin typeface="Microsoft YaHei" panose="020B0503020204020204" pitchFamily="34" charset="-122"/>
                    <a:ea typeface="Microsoft YaHei" panose="020B0503020204020204" pitchFamily="34" charset="-122"/>
                  </a:rPr>
                  <a:t>1</a:t>
                </a:r>
                <a:r>
                  <a:rPr lang="zh-CN" altLang="en-US" sz="2400" dirty="0">
                    <a:solidFill>
                      <a:srgbClr val="094162"/>
                    </a:solidFill>
                    <a:latin typeface="Microsoft YaHei" panose="020B0503020204020204" pitchFamily="34" charset="-122"/>
                    <a:ea typeface="Microsoft YaHei" panose="020B0503020204020204" pitchFamily="34" charset="-122"/>
                  </a:rPr>
                  <a:t>个字节）存储</a:t>
                </a:r>
              </a:p>
            </p:txBody>
          </p:sp>
        </mc:Choice>
        <mc:Fallback xmlns="">
          <p:sp>
            <p:nvSpPr>
              <p:cNvPr id="6" name="文本框 5">
                <a:extLst>
                  <a:ext uri="{FF2B5EF4-FFF2-40B4-BE49-F238E27FC236}">
                    <a16:creationId xmlns:a16="http://schemas.microsoft.com/office/drawing/2014/main" id="{E6439FFF-4D51-A3D3-7836-CB64F8DBFF6F}"/>
                  </a:ext>
                </a:extLst>
              </p:cNvPr>
              <p:cNvSpPr txBox="1">
                <a:spLocks noRot="1" noChangeAspect="1" noMove="1" noResize="1" noEditPoints="1" noAdjustHandles="1" noChangeArrowheads="1" noChangeShapeType="1" noTextEdit="1"/>
              </p:cNvSpPr>
              <p:nvPr/>
            </p:nvSpPr>
            <p:spPr>
              <a:xfrm>
                <a:off x="6801648" y="3007761"/>
                <a:ext cx="5151813" cy="1200329"/>
              </a:xfrm>
              <a:prstGeom prst="rect">
                <a:avLst/>
              </a:prstGeom>
              <a:blipFill>
                <a:blip r:embed="rId5"/>
                <a:stretch>
                  <a:fillRect l="-1720" t="-4167" r="-1720" b="-114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8581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对长尾分布，直方图可能利用不充分</a:t>
            </a:r>
          </a:p>
        </p:txBody>
      </p:sp>
      <p:sp>
        <p:nvSpPr>
          <p:cNvPr id="3" name="内容占位符 2"/>
          <p:cNvSpPr>
            <a:spLocks noGrp="1"/>
          </p:cNvSpPr>
          <p:nvPr>
            <p:ph sz="quarter" idx="10"/>
          </p:nvPr>
        </p:nvSpPr>
        <p:spPr/>
        <p:txBody>
          <a:bodyPr/>
          <a:lstStyle/>
          <a:p>
            <a:endParaRPr kumimoji="1" lang="zh-CN" altLang="en-US" dirty="0"/>
          </a:p>
        </p:txBody>
      </p:sp>
      <p:pic>
        <p:nvPicPr>
          <p:cNvPr id="1026" name="Picture 2" descr="会做特征工程的 AI 研究员不是好数据科学家！上篇 - 连续数据的处理方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1190942"/>
            <a:ext cx="3743143" cy="2461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会做特征工程的 AI 研究员不是好数据科学家！上篇 - 连续数据的处理方法"/>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5" y="1147764"/>
            <a:ext cx="3755309" cy="25482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会做特征工程的 AI 研究员不是好数据科学家！上篇 - 连续数据的处理方法"/>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693" y="1190942"/>
            <a:ext cx="3495504" cy="24618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文本框 3"/>
              <p:cNvSpPr txBox="1"/>
              <p:nvPr/>
            </p:nvSpPr>
            <p:spPr>
              <a:xfrm>
                <a:off x="9481076" y="3696009"/>
                <a:ext cx="1096454" cy="369332"/>
              </a:xfrm>
              <a:prstGeom prst="rect">
                <a:avLst/>
              </a:prstGeom>
              <a:noFill/>
            </p:spPr>
            <p:txBody>
              <a:bodyPr wrap="none" lIns="0" tIns="0" rIns="0" bIns="0" rtlCol="0">
                <a:spAutoFit/>
              </a:bodyPr>
              <a:lstStyle/>
              <a:p>
                <a14:m>
                  <m:oMath xmlns:m="http://schemas.openxmlformats.org/officeDocument/2006/math">
                    <m:r>
                      <m:rPr>
                        <m:sty m:val="p"/>
                      </m:rPr>
                      <a:rPr kumimoji="1" lang="en-US" altLang="zh-CN" sz="2400" i="1" smtClean="0">
                        <a:latin typeface="Cambria Math" charset="0"/>
                      </a:rPr>
                      <m:t>Log</m:t>
                    </m:r>
                  </m:oMath>
                </a14:m>
                <a:r>
                  <a:rPr kumimoji="1" lang="zh-CN" altLang="en-US" sz="2400" dirty="0"/>
                  <a:t>变换</a:t>
                </a:r>
              </a:p>
            </p:txBody>
          </p:sp>
        </mc:Choice>
        <mc:Fallback xmlns="">
          <p:sp>
            <p:nvSpPr>
              <p:cNvPr id="4" name="文本框 3"/>
              <p:cNvSpPr txBox="1">
                <a:spLocks noRot="1" noChangeAspect="1" noMove="1" noResize="1" noEditPoints="1" noAdjustHandles="1" noChangeArrowheads="1" noChangeShapeType="1" noTextEdit="1"/>
              </p:cNvSpPr>
              <p:nvPr/>
            </p:nvSpPr>
            <p:spPr>
              <a:xfrm>
                <a:off x="9481076" y="3696009"/>
                <a:ext cx="1096454" cy="369332"/>
              </a:xfrm>
              <a:prstGeom prst="rect">
                <a:avLst/>
              </a:prstGeom>
              <a:blipFill rotWithShape="0">
                <a:blip r:embed="rId5"/>
                <a:stretch>
                  <a:fillRect l="-12222" t="-31148" r="-16111" b="-426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8736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82507" y="1028733"/>
            <a:ext cx="9712707" cy="4800533"/>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372644" y="3125537"/>
                <a:ext cx="384043"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rPr>
                        <m:t>𝐷</m:t>
                      </m:r>
                    </m:oMath>
                  </m:oMathPara>
                </a14:m>
                <a:endParaRPr kumimoji="1" lang="zh-CN" altLang="en-US" sz="2400" i="1" dirty="0"/>
              </a:p>
            </p:txBody>
          </p:sp>
        </mc:Choice>
        <mc:Fallback xmlns="">
          <p:sp>
            <p:nvSpPr>
              <p:cNvPr id="5" name="文本框 4"/>
              <p:cNvSpPr txBox="1">
                <a:spLocks noRot="1" noChangeAspect="1" noMove="1" noResize="1" noEditPoints="1" noAdjustHandles="1" noChangeArrowheads="1" noChangeShapeType="1" noTextEdit="1"/>
              </p:cNvSpPr>
              <p:nvPr/>
            </p:nvSpPr>
            <p:spPr>
              <a:xfrm>
                <a:off x="3372644" y="3125537"/>
                <a:ext cx="384043" cy="461665"/>
              </a:xfrm>
              <a:prstGeom prst="rect">
                <a:avLst/>
              </a:prstGeom>
              <a:blipFill rotWithShape="0">
                <a:blip r:embed="rId3"/>
                <a:stretch>
                  <a:fillRect l="-3175" r="-6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274160" y="1586678"/>
                <a:ext cx="384043"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rPr>
                        <m:t>𝐷</m:t>
                      </m:r>
                    </m:oMath>
                  </m:oMathPara>
                </a14:m>
                <a:endParaRPr kumimoji="1" lang="zh-CN" altLang="en-US" sz="2400" i="1" dirty="0"/>
              </a:p>
            </p:txBody>
          </p:sp>
        </mc:Choice>
        <mc:Fallback xmlns="">
          <p:sp>
            <p:nvSpPr>
              <p:cNvPr id="6" name="文本框 5"/>
              <p:cNvSpPr txBox="1">
                <a:spLocks noRot="1" noChangeAspect="1" noMove="1" noResize="1" noEditPoints="1" noAdjustHandles="1" noChangeArrowheads="1" noChangeShapeType="1" noTextEdit="1"/>
              </p:cNvSpPr>
              <p:nvPr/>
            </p:nvSpPr>
            <p:spPr>
              <a:xfrm>
                <a:off x="3274160" y="1586678"/>
                <a:ext cx="384043" cy="461665"/>
              </a:xfrm>
              <a:prstGeom prst="rect">
                <a:avLst/>
              </a:prstGeom>
              <a:blipFill>
                <a:blip r:embed="rId4"/>
                <a:stretch>
                  <a:fillRect l="-3226" r="-6452"/>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8293914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稀疏特征</a:t>
            </a:r>
          </a:p>
        </p:txBody>
      </p:sp>
      <p:sp>
        <p:nvSpPr>
          <p:cNvPr id="3" name="内容占位符 2"/>
          <p:cNvSpPr>
            <a:spLocks noGrp="1"/>
          </p:cNvSpPr>
          <p:nvPr>
            <p:ph sz="quarter" idx="10"/>
          </p:nvPr>
        </p:nvSpPr>
        <p:spPr>
          <a:prstGeom prst="rect">
            <a:avLst/>
          </a:prstGeom>
        </p:spPr>
        <p:txBody>
          <a:bodyPr>
            <a:normAutofit/>
          </a:bodyPr>
          <a:lstStyle/>
          <a:p>
            <a:pPr>
              <a:lnSpc>
                <a:spcPct val="100000"/>
              </a:lnSpc>
              <a:buClr>
                <a:schemeClr val="tx1"/>
              </a:buClr>
            </a:pPr>
            <a:r>
              <a:rPr kumimoji="1" lang="zh-CN" altLang="en-US" dirty="0"/>
              <a:t>在实际任务中，极有可能遇到稀疏特征</a:t>
            </a:r>
            <a:endParaRPr kumimoji="1" lang="en-US" altLang="zh-CN" dirty="0"/>
          </a:p>
          <a:p>
            <a:pPr lvl="1">
              <a:lnSpc>
                <a:spcPct val="100000"/>
              </a:lnSpc>
              <a:buClr>
                <a:schemeClr val="tx1"/>
              </a:buClr>
              <a:buFont typeface="Arial" charset="0"/>
              <a:buChar char="•"/>
            </a:pPr>
            <a:r>
              <a:rPr kumimoji="1" lang="zh-CN" altLang="en-US" sz="2800" dirty="0"/>
              <a:t> 缺失数据</a:t>
            </a:r>
            <a:endParaRPr kumimoji="1" lang="en-US" altLang="zh-CN" sz="2800" dirty="0"/>
          </a:p>
          <a:p>
            <a:pPr lvl="1">
              <a:lnSpc>
                <a:spcPct val="100000"/>
              </a:lnSpc>
              <a:buClr>
                <a:schemeClr val="tx1"/>
              </a:buClr>
              <a:buFont typeface="Arial" charset="0"/>
              <a:buChar char="•"/>
            </a:pPr>
            <a:r>
              <a:rPr kumimoji="1" lang="zh-CN" altLang="en-US" sz="2800" dirty="0"/>
              <a:t>人工设计的特征：如独热（</a:t>
            </a:r>
            <a:r>
              <a:rPr kumimoji="1" lang="en-US" altLang="zh-CN" sz="2800" dirty="0"/>
              <a:t>one-hot</a:t>
            </a:r>
            <a:r>
              <a:rPr kumimoji="1" lang="zh-CN" altLang="en-US" sz="2800" dirty="0"/>
              <a:t>）编码</a:t>
            </a:r>
            <a:endParaRPr kumimoji="1" lang="en-US" altLang="zh-CN" sz="2800" dirty="0"/>
          </a:p>
          <a:p>
            <a:pPr lvl="1">
              <a:lnSpc>
                <a:spcPct val="100000"/>
              </a:lnSpc>
              <a:buClr>
                <a:schemeClr val="tx1"/>
              </a:buClr>
              <a:buFont typeface="Arial" charset="0"/>
              <a:buChar char="•"/>
            </a:pPr>
            <a:endParaRPr kumimoji="1" lang="en-US" altLang="zh-CN" sz="2667" dirty="0"/>
          </a:p>
          <a:p>
            <a:pPr>
              <a:lnSpc>
                <a:spcPct val="100000"/>
              </a:lnSpc>
              <a:buClr>
                <a:schemeClr val="tx1"/>
              </a:buClr>
            </a:pPr>
            <a:r>
              <a:rPr kumimoji="1" lang="en-US" altLang="zh-CN" dirty="0" err="1"/>
              <a:t>XGBoost</a:t>
            </a:r>
            <a:r>
              <a:rPr kumimoji="1" lang="zh-CN" altLang="en-US" dirty="0"/>
              <a:t>：在树的每个结点设置一个缺省方向</a:t>
            </a:r>
            <a:endParaRPr kumimoji="1" lang="en-US" altLang="zh-CN" dirty="0"/>
          </a:p>
        </p:txBody>
      </p:sp>
      <p:pic>
        <p:nvPicPr>
          <p:cNvPr id="5" name="图片 4"/>
          <p:cNvPicPr>
            <a:picLocks noChangeAspect="1"/>
          </p:cNvPicPr>
          <p:nvPr/>
        </p:nvPicPr>
        <p:blipFill>
          <a:blip r:embed="rId3"/>
          <a:stretch>
            <a:fillRect/>
          </a:stretch>
        </p:blipFill>
        <p:spPr>
          <a:xfrm>
            <a:off x="1056116" y="3630217"/>
            <a:ext cx="7750904" cy="3151466"/>
          </a:xfrm>
          <a:prstGeom prst="rect">
            <a:avLst/>
          </a:prstGeom>
        </p:spPr>
      </p:pic>
    </p:spTree>
    <p:extLst>
      <p:ext uri="{BB962C8B-B14F-4D97-AF65-F5344CB8AC3E}">
        <p14:creationId xmlns:p14="http://schemas.microsoft.com/office/powerpoint/2010/main" val="10096894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稀疏特征</a:t>
            </a:r>
          </a:p>
        </p:txBody>
      </p:sp>
      <p:sp>
        <p:nvSpPr>
          <p:cNvPr id="3" name="内容占位符 2"/>
          <p:cNvSpPr>
            <a:spLocks noGrp="1"/>
          </p:cNvSpPr>
          <p:nvPr>
            <p:ph sz="quarter" idx="10"/>
          </p:nvPr>
        </p:nvSpPr>
        <p:spPr>
          <a:xfrm>
            <a:off x="630238" y="1147763"/>
            <a:ext cx="5577524" cy="5237271"/>
          </a:xfrm>
          <a:prstGeom prst="rect">
            <a:avLst/>
          </a:prstGeom>
        </p:spPr>
        <p:txBody>
          <a:bodyPr/>
          <a:lstStyle/>
          <a:p>
            <a:pPr>
              <a:lnSpc>
                <a:spcPct val="114000"/>
              </a:lnSpc>
              <a:buClr>
                <a:schemeClr val="tx1"/>
              </a:buClr>
            </a:pPr>
            <a:r>
              <a:rPr kumimoji="1" lang="zh-CN" altLang="en-US" dirty="0"/>
              <a:t>统一的稀疏特征处理方案：将稀疏特征视为缺失值</a:t>
            </a:r>
            <a:endParaRPr kumimoji="1" lang="en-US" altLang="zh-CN" dirty="0"/>
          </a:p>
          <a:p>
            <a:pPr>
              <a:lnSpc>
                <a:spcPct val="114000"/>
              </a:lnSpc>
              <a:buClr>
                <a:schemeClr val="tx1"/>
              </a:buClr>
            </a:pPr>
            <a:r>
              <a:rPr kumimoji="1" lang="zh-CN" altLang="en-US" dirty="0"/>
              <a:t>最佳缺省方向确定：</a:t>
            </a:r>
            <a:endParaRPr kumimoji="1" lang="en-US" altLang="zh-CN" dirty="0"/>
          </a:p>
          <a:p>
            <a:pPr lvl="1">
              <a:lnSpc>
                <a:spcPct val="114000"/>
              </a:lnSpc>
              <a:buClr>
                <a:schemeClr val="tx1"/>
              </a:buClr>
              <a:buFont typeface="Arial" charset="0"/>
              <a:buChar char="•"/>
            </a:pPr>
            <a:r>
              <a:rPr kumimoji="1" lang="zh-CN" altLang="en-US" sz="2400" dirty="0"/>
              <a:t>只访问</a:t>
            </a:r>
            <a:r>
              <a:rPr kumimoji="1" lang="zh-CN" altLang="en-US" sz="2400" dirty="0">
                <a:solidFill>
                  <a:srgbClr val="C00000"/>
                </a:solidFill>
              </a:rPr>
              <a:t>非缺失数据 </a:t>
            </a:r>
            <a:endParaRPr kumimoji="1" lang="en-US" altLang="zh-CN" sz="2400" dirty="0">
              <a:solidFill>
                <a:srgbClr val="C00000"/>
              </a:solidFill>
            </a:endParaRPr>
          </a:p>
          <a:p>
            <a:pPr lvl="1">
              <a:lnSpc>
                <a:spcPct val="114000"/>
              </a:lnSpc>
              <a:buClr>
                <a:schemeClr val="tx1"/>
              </a:buClr>
              <a:buFont typeface="Arial" charset="0"/>
              <a:buChar char="•"/>
            </a:pPr>
            <a:r>
              <a:rPr kumimoji="1" lang="zh-CN" altLang="en-US" sz="2400" dirty="0"/>
              <a:t>计算复杂度与非缺失数据数目线性相关</a:t>
            </a:r>
            <a:r>
              <a:rPr kumimoji="1" lang="en-US" altLang="zh-CN" dirty="0"/>
              <a:t>	</a:t>
            </a:r>
            <a:endParaRPr kumimoji="1" lang="zh-CN" altLang="en-US" dirty="0"/>
          </a:p>
        </p:txBody>
      </p:sp>
      <p:pic>
        <p:nvPicPr>
          <p:cNvPr id="4" name="图片 3"/>
          <p:cNvPicPr>
            <a:picLocks noChangeAspect="1"/>
          </p:cNvPicPr>
          <p:nvPr/>
        </p:nvPicPr>
        <p:blipFill>
          <a:blip r:embed="rId3"/>
          <a:stretch>
            <a:fillRect/>
          </a:stretch>
        </p:blipFill>
        <p:spPr>
          <a:xfrm>
            <a:off x="6384033" y="35763"/>
            <a:ext cx="5806297" cy="6561589"/>
          </a:xfrm>
          <a:prstGeom prst="rect">
            <a:avLst/>
          </a:prstGeom>
        </p:spPr>
      </p:pic>
      <p:sp>
        <p:nvSpPr>
          <p:cNvPr id="5" name="文本框 4"/>
          <p:cNvSpPr txBox="1"/>
          <p:nvPr/>
        </p:nvSpPr>
        <p:spPr>
          <a:xfrm>
            <a:off x="7248128" y="836713"/>
            <a:ext cx="384043" cy="276999"/>
          </a:xfrm>
          <a:prstGeom prst="rect">
            <a:avLst/>
          </a:prstGeom>
          <a:solidFill>
            <a:schemeClr val="bg1"/>
          </a:solidFill>
        </p:spPr>
        <p:txBody>
          <a:bodyPr wrap="square" rtlCol="0">
            <a:spAutoFit/>
          </a:bodyPr>
          <a:lstStyle/>
          <a:p>
            <a:r>
              <a:rPr kumimoji="1" lang="en-US" altLang="zh-CN" sz="1200" i="1" dirty="0"/>
              <a:t>D,</a:t>
            </a:r>
            <a:endParaRPr kumimoji="1" lang="zh-CN" altLang="en-US" sz="1200" i="1" dirty="0"/>
          </a:p>
        </p:txBody>
      </p:sp>
      <p:sp>
        <p:nvSpPr>
          <p:cNvPr id="6" name="文本框 5"/>
          <p:cNvSpPr txBox="1"/>
          <p:nvPr/>
        </p:nvSpPr>
        <p:spPr>
          <a:xfrm>
            <a:off x="7824192" y="2084851"/>
            <a:ext cx="384043" cy="276999"/>
          </a:xfrm>
          <a:prstGeom prst="rect">
            <a:avLst/>
          </a:prstGeom>
          <a:solidFill>
            <a:schemeClr val="bg1"/>
          </a:solidFill>
        </p:spPr>
        <p:txBody>
          <a:bodyPr wrap="square" rtlCol="0">
            <a:spAutoFit/>
          </a:bodyPr>
          <a:lstStyle/>
          <a:p>
            <a:r>
              <a:rPr kumimoji="1" lang="en-US" altLang="zh-CN" sz="1200" i="1"/>
              <a:t>D</a:t>
            </a:r>
            <a:endParaRPr kumimoji="1" lang="zh-CN" altLang="en-US" sz="1200" i="1" dirty="0"/>
          </a:p>
        </p:txBody>
      </p:sp>
      <p:cxnSp>
        <p:nvCxnSpPr>
          <p:cNvPr id="12" name="直线连接符 11"/>
          <p:cNvCxnSpPr/>
          <p:nvPr/>
        </p:nvCxnSpPr>
        <p:spPr>
          <a:xfrm>
            <a:off x="7440149" y="1144488"/>
            <a:ext cx="2400267"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4"/>
          <a:stretch>
            <a:fillRect/>
          </a:stretch>
        </p:blipFill>
        <p:spPr>
          <a:xfrm>
            <a:off x="2663739" y="4149617"/>
            <a:ext cx="3616231" cy="2632066"/>
          </a:xfrm>
          <a:prstGeom prst="rect">
            <a:avLst/>
          </a:prstGeom>
        </p:spPr>
      </p:pic>
      <p:sp>
        <p:nvSpPr>
          <p:cNvPr id="16" name="矩形 15"/>
          <p:cNvSpPr/>
          <p:nvPr/>
        </p:nvSpPr>
        <p:spPr>
          <a:xfrm>
            <a:off x="22260" y="4472789"/>
            <a:ext cx="2589447" cy="1200329"/>
          </a:xfrm>
          <a:prstGeom prst="rect">
            <a:avLst/>
          </a:prstGeom>
        </p:spPr>
        <p:txBody>
          <a:bodyPr wrap="square">
            <a:spAutoFit/>
          </a:bodyPr>
          <a:lstStyle/>
          <a:p>
            <a:r>
              <a:rPr lang="zh-CN" altLang="en-US" dirty="0">
                <a:solidFill>
                  <a:srgbClr val="094162"/>
                </a:solidFill>
                <a:latin typeface="Microsoft YaHei" charset="-122"/>
                <a:ea typeface="Microsoft YaHei" charset="-122"/>
                <a:cs typeface="Microsoft YaHei" charset="-122"/>
              </a:rPr>
              <a:t>在数据高度稀疏的</a:t>
            </a:r>
            <a:r>
              <a:rPr lang="en-US" altLang="zh-CN" dirty="0">
                <a:solidFill>
                  <a:srgbClr val="094162"/>
                </a:solidFill>
                <a:latin typeface="Microsoft YaHei" charset="-122"/>
                <a:ea typeface="Microsoft YaHei" charset="-122"/>
                <a:cs typeface="Microsoft YaHei" charset="-122"/>
              </a:rPr>
              <a:t>Allstate-10K </a:t>
            </a:r>
            <a:r>
              <a:rPr lang="zh-CN" altLang="en-US" dirty="0">
                <a:solidFill>
                  <a:srgbClr val="094162"/>
                </a:solidFill>
                <a:latin typeface="Microsoft YaHei" charset="-122"/>
                <a:ea typeface="Microsoft YaHei" charset="-122"/>
                <a:cs typeface="Microsoft YaHei" charset="-122"/>
              </a:rPr>
              <a:t>数据集上稀疏算法比基本算法快近</a:t>
            </a:r>
            <a:r>
              <a:rPr lang="en-US" altLang="zh-CN" dirty="0">
                <a:solidFill>
                  <a:srgbClr val="094162"/>
                </a:solidFill>
                <a:latin typeface="Microsoft YaHei" charset="-122"/>
                <a:ea typeface="Microsoft YaHei" charset="-122"/>
                <a:cs typeface="Microsoft YaHei" charset="-122"/>
              </a:rPr>
              <a:t>50</a:t>
            </a:r>
            <a:r>
              <a:rPr lang="zh-CN" altLang="en-US" dirty="0">
                <a:solidFill>
                  <a:srgbClr val="094162"/>
                </a:solidFill>
                <a:latin typeface="Microsoft YaHei" charset="-122"/>
                <a:ea typeface="Microsoft YaHei" charset="-122"/>
                <a:cs typeface="Microsoft YaHei" charset="-122"/>
              </a:rPr>
              <a:t>倍</a:t>
            </a:r>
            <a:r>
              <a:rPr lang="en-US" altLang="zh-CN" dirty="0">
                <a:solidFill>
                  <a:srgbClr val="094162"/>
                </a:solidFill>
                <a:latin typeface="Microsoft YaHei" charset="-122"/>
                <a:ea typeface="Microsoft YaHei" charset="-122"/>
                <a:cs typeface="Microsoft YaHei" charset="-122"/>
              </a:rPr>
              <a:t> </a:t>
            </a:r>
          </a:p>
        </p:txBody>
      </p:sp>
      <p:sp>
        <p:nvSpPr>
          <p:cNvPr id="13" name="文本框 12"/>
          <p:cNvSpPr txBox="1"/>
          <p:nvPr/>
        </p:nvSpPr>
        <p:spPr>
          <a:xfrm>
            <a:off x="9648395" y="2559870"/>
            <a:ext cx="2169184" cy="338554"/>
          </a:xfrm>
          <a:prstGeom prst="rect">
            <a:avLst/>
          </a:prstGeom>
          <a:noFill/>
        </p:spPr>
        <p:txBody>
          <a:bodyPr wrap="none" rtlCol="0">
            <a:spAutoFit/>
          </a:bodyPr>
          <a:lstStyle/>
          <a:p>
            <a:r>
              <a:rPr kumimoji="1" lang="en-US" altLang="zh-CN" sz="1600" dirty="0">
                <a:latin typeface="Microsoft YaHei" charset="-122"/>
                <a:ea typeface="Microsoft YaHei" charset="-122"/>
                <a:cs typeface="Microsoft YaHei" charset="-122"/>
              </a:rPr>
              <a:t>(</a:t>
            </a:r>
            <a:r>
              <a:rPr kumimoji="1" lang="zh-CN" altLang="en-US" sz="1600" dirty="0">
                <a:latin typeface="Microsoft YaHei" charset="-122"/>
                <a:ea typeface="Microsoft YaHei" charset="-122"/>
                <a:cs typeface="Microsoft YaHei" charset="-122"/>
              </a:rPr>
              <a:t>假设缺省方向为右边</a:t>
            </a:r>
            <a:r>
              <a:rPr kumimoji="1" lang="en-US" altLang="zh-CN" sz="1600" dirty="0">
                <a:latin typeface="Microsoft YaHei" charset="-122"/>
                <a:ea typeface="Microsoft YaHei" charset="-122"/>
                <a:cs typeface="Microsoft YaHei" charset="-122"/>
              </a:rPr>
              <a:t>)</a:t>
            </a:r>
            <a:endParaRPr kumimoji="1" lang="zh-CN" altLang="en-US" sz="1600" dirty="0">
              <a:latin typeface="Microsoft YaHei" charset="-122"/>
              <a:ea typeface="Microsoft YaHei" charset="-122"/>
              <a:cs typeface="Microsoft YaHei" charset="-122"/>
            </a:endParaRPr>
          </a:p>
        </p:txBody>
      </p:sp>
      <p:sp>
        <p:nvSpPr>
          <p:cNvPr id="14" name="文本框 13"/>
          <p:cNvSpPr txBox="1"/>
          <p:nvPr/>
        </p:nvSpPr>
        <p:spPr>
          <a:xfrm>
            <a:off x="9504379" y="4389107"/>
            <a:ext cx="2169184" cy="338554"/>
          </a:xfrm>
          <a:prstGeom prst="rect">
            <a:avLst/>
          </a:prstGeom>
          <a:noFill/>
        </p:spPr>
        <p:txBody>
          <a:bodyPr wrap="none" rtlCol="0">
            <a:spAutoFit/>
          </a:bodyPr>
          <a:lstStyle/>
          <a:p>
            <a:r>
              <a:rPr kumimoji="1" lang="en-US" altLang="zh-CN" sz="1600" dirty="0">
                <a:latin typeface="Microsoft YaHei" charset="-122"/>
                <a:ea typeface="Microsoft YaHei" charset="-122"/>
                <a:cs typeface="Microsoft YaHei" charset="-122"/>
              </a:rPr>
              <a:t>(</a:t>
            </a:r>
            <a:r>
              <a:rPr kumimoji="1" lang="zh-CN" altLang="en-US" sz="1600" dirty="0">
                <a:latin typeface="Microsoft YaHei" charset="-122"/>
                <a:ea typeface="Microsoft YaHei" charset="-122"/>
                <a:cs typeface="Microsoft YaHei" charset="-122"/>
              </a:rPr>
              <a:t>假设缺省方向为左边</a:t>
            </a:r>
            <a:r>
              <a:rPr kumimoji="1" lang="en-US" altLang="zh-CN" sz="1600" dirty="0">
                <a:latin typeface="Microsoft YaHei" charset="-122"/>
                <a:ea typeface="Microsoft YaHei" charset="-122"/>
                <a:cs typeface="Microsoft YaHei" charset="-122"/>
              </a:rPr>
              <a:t>)</a:t>
            </a:r>
            <a:endParaRPr kumimoji="1" lang="zh-CN" altLang="en-US"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94967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1713666" y="3044280"/>
            <a:ext cx="22733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微软雅黑" panose="020B0503020204020204" pitchFamily="34" charset="-122"/>
                <a:ea typeface="微软雅黑" panose="020B0503020204020204" pitchFamily="34" charset="-122"/>
              </a:rPr>
              <a:t>Outline</a:t>
            </a: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7" name="文本框 7"/>
          <p:cNvSpPr txBox="1">
            <a:spLocks noChangeArrowheads="1"/>
          </p:cNvSpPr>
          <p:nvPr/>
        </p:nvSpPr>
        <p:spPr bwMode="auto">
          <a:xfrm>
            <a:off x="6434138" y="320456"/>
            <a:ext cx="5653805" cy="621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ts val="600"/>
              </a:spcBef>
              <a:spcAft>
                <a:spcPts val="600"/>
              </a:spcAft>
              <a:buFont typeface="Wingdings" panose="05000000000000000000" pitchFamily="2" charset="2"/>
              <a:buChar char="n"/>
            </a:pP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Bagging</a:t>
            </a:r>
          </a:p>
          <a:p>
            <a:pPr lvl="1" eaLnBrk="1" hangingPunct="1">
              <a:spcBef>
                <a:spcPts val="600"/>
              </a:spcBef>
              <a:spcAft>
                <a:spcPts val="600"/>
              </a:spcAft>
              <a:buFont typeface="Wingdings" panose="05000000000000000000" pitchFamily="2" charset="2"/>
              <a:buChar char="n"/>
            </a:pP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随机森林</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2800" dirty="0">
                <a:solidFill>
                  <a:srgbClr val="09405E"/>
                </a:solidFill>
                <a:latin typeface="微软雅黑" panose="020B0503020204020204" pitchFamily="34" charset="-122"/>
                <a:ea typeface="微软雅黑" panose="020B0503020204020204" pitchFamily="34" charset="-122"/>
              </a:rPr>
              <a:t>提升法</a:t>
            </a:r>
            <a:endParaRPr kumimoji="1" lang="en-US" altLang="zh-CN" sz="2800" dirty="0">
              <a:solidFill>
                <a:srgbClr val="09405E"/>
              </a:solidFill>
              <a:latin typeface="微软雅黑" panose="020B0503020204020204" pitchFamily="34" charset="-122"/>
              <a:ea typeface="微软雅黑" panose="020B0503020204020204" pitchFamily="34" charset="-122"/>
            </a:endParaRPr>
          </a:p>
          <a:p>
            <a:pPr lvl="1" eaLnBrk="1" hangingPunct="1">
              <a:spcBef>
                <a:spcPts val="600"/>
              </a:spcBef>
              <a:spcAft>
                <a:spcPts val="600"/>
              </a:spcAft>
              <a:buFont typeface="Wingdings" panose="05000000000000000000" pitchFamily="2" charset="2"/>
              <a:buChar char="n"/>
            </a:pPr>
            <a:r>
              <a:rPr kumimoji="1" lang="en-US" altLang="zh-CN" sz="2800" dirty="0">
                <a:solidFill>
                  <a:schemeClr val="bg1">
                    <a:lumMod val="75000"/>
                  </a:schemeClr>
                </a:solidFill>
                <a:latin typeface="微软雅黑" panose="020B0503020204020204" pitchFamily="34" charset="-122"/>
                <a:ea typeface="微软雅黑" panose="020B0503020204020204" pitchFamily="34" charset="-122"/>
              </a:rPr>
              <a:t>AdaBoost</a:t>
            </a:r>
          </a:p>
          <a:p>
            <a:pPr lvl="1" eaLnBrk="1" hangingPunct="1">
              <a:spcBef>
                <a:spcPts val="600"/>
              </a:spcBef>
              <a:spcAft>
                <a:spcPts val="600"/>
              </a:spcAft>
              <a:buFont typeface="Wingdings" panose="05000000000000000000" pitchFamily="2" charset="2"/>
              <a:buChar char="n"/>
            </a:pP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Gradient</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 </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Boosting</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 </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Decision</a:t>
            </a:r>
            <a:r>
              <a:rPr kumimoji="1" lang="zh-CN" altLang="en-US" sz="2800" dirty="0">
                <a:solidFill>
                  <a:schemeClr val="bg1">
                    <a:lumMod val="65000"/>
                  </a:schemeClr>
                </a:solidFill>
                <a:latin typeface="微软雅黑" panose="020B0503020204020204" pitchFamily="34" charset="-122"/>
                <a:ea typeface="微软雅黑" panose="020B0503020204020204" pitchFamily="34" charset="-122"/>
              </a:rPr>
              <a:t> </a:t>
            </a:r>
            <a:r>
              <a:rPr kumimoji="1" lang="en-US" altLang="zh-CN" sz="2800" dirty="0">
                <a:solidFill>
                  <a:schemeClr val="bg1">
                    <a:lumMod val="65000"/>
                  </a:schemeClr>
                </a:solidFill>
                <a:latin typeface="微软雅黑" panose="020B0503020204020204" pitchFamily="34" charset="-122"/>
                <a:ea typeface="微软雅黑" panose="020B0503020204020204" pitchFamily="34" charset="-122"/>
              </a:rPr>
              <a:t>Tree (GBDT)</a:t>
            </a:r>
          </a:p>
          <a:p>
            <a:pPr lvl="1" eaLnBrk="1" hangingPunct="1">
              <a:spcBef>
                <a:spcPts val="600"/>
              </a:spcBef>
              <a:spcAft>
                <a:spcPts val="600"/>
              </a:spcAft>
              <a:buFont typeface="Wingdings" panose="05000000000000000000" pitchFamily="2" charset="2"/>
              <a:buChar char="n"/>
            </a:pPr>
            <a:r>
              <a:rPr kumimoji="1" lang="en-US" altLang="zh-CN" sz="2800" dirty="0" err="1">
                <a:solidFill>
                  <a:schemeClr val="bg1">
                    <a:lumMod val="65000"/>
                  </a:schemeClr>
                </a:solidFill>
                <a:latin typeface="微软雅黑" panose="020B0503020204020204" pitchFamily="34" charset="-122"/>
                <a:ea typeface="微软雅黑" panose="020B0503020204020204" pitchFamily="34" charset="-122"/>
              </a:rPr>
              <a:t>XGBoost</a:t>
            </a:r>
            <a:endParaRPr kumimoji="1" lang="en-US" altLang="zh-CN" sz="2800" dirty="0">
              <a:solidFill>
                <a:schemeClr val="bg1">
                  <a:lumMod val="65000"/>
                </a:schemeClr>
              </a:solidFill>
              <a:latin typeface="微软雅黑" panose="020B0503020204020204" pitchFamily="34" charset="-122"/>
              <a:ea typeface="微软雅黑" panose="020B0503020204020204" pitchFamily="34" charset="-122"/>
            </a:endParaRPr>
          </a:p>
          <a:p>
            <a:pPr lvl="1" eaLnBrk="1" hangingPunct="1">
              <a:spcBef>
                <a:spcPts val="600"/>
              </a:spcBef>
              <a:spcAft>
                <a:spcPts val="600"/>
              </a:spcAft>
              <a:buFont typeface="Wingdings" panose="05000000000000000000" pitchFamily="2" charset="2"/>
              <a:buChar char="n"/>
            </a:pPr>
            <a:r>
              <a:rPr kumimoji="1" lang="en-US" altLang="zh-CN" sz="2800" dirty="0" err="1">
                <a:solidFill>
                  <a:srgbClr val="094162"/>
                </a:solidFill>
                <a:latin typeface="微软雅黑" panose="020B0503020204020204" pitchFamily="34" charset="-122"/>
                <a:ea typeface="微软雅黑" panose="020B0503020204020204" pitchFamily="34" charset="-122"/>
              </a:rPr>
              <a:t>LightGBM</a:t>
            </a:r>
            <a:endParaRPr kumimoji="1" lang="en-US" altLang="zh-CN" sz="2800" dirty="0">
              <a:solidFill>
                <a:srgbClr val="094162"/>
              </a:solidFill>
              <a:latin typeface="微软雅黑" panose="020B0503020204020204" pitchFamily="34" charset="-122"/>
              <a:ea typeface="微软雅黑" panose="020B0503020204020204" pitchFamily="34" charset="-122"/>
            </a:endParaRPr>
          </a:p>
          <a:p>
            <a:pPr lvl="1" eaLnBrk="1" hangingPunct="1">
              <a:spcBef>
                <a:spcPts val="600"/>
              </a:spcBef>
              <a:spcAft>
                <a:spcPts val="600"/>
              </a:spcAft>
              <a:buFont typeface="Wingdings" panose="05000000000000000000" pitchFamily="2" charset="2"/>
              <a:buChar char="n"/>
            </a:pPr>
            <a:r>
              <a:rPr kumimoji="1" lang="en-US" altLang="zh-CN" sz="2800" dirty="0" err="1">
                <a:solidFill>
                  <a:schemeClr val="bg1">
                    <a:lumMod val="75000"/>
                  </a:schemeClr>
                </a:solidFill>
                <a:latin typeface="微软雅黑" panose="020B0503020204020204" pitchFamily="34" charset="-122"/>
                <a:ea typeface="微软雅黑" panose="020B0503020204020204" pitchFamily="34" charset="-122"/>
              </a:rPr>
              <a:t>CatBoost</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投票法</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spcBef>
                <a:spcPts val="600"/>
              </a:spcBef>
              <a:spcAft>
                <a:spcPts val="600"/>
              </a:spcAft>
              <a:buFont typeface="Wingdings" panose="05000000000000000000" pitchFamily="2" charset="2"/>
              <a:buChar char="n"/>
            </a:pPr>
            <a:r>
              <a:rPr kumimoji="1" lang="zh-CN" altLang="en-US" sz="2800" dirty="0">
                <a:solidFill>
                  <a:schemeClr val="bg1">
                    <a:lumMod val="75000"/>
                  </a:schemeClr>
                </a:solidFill>
                <a:latin typeface="微软雅黑" panose="020B0503020204020204" pitchFamily="34" charset="-122"/>
                <a:ea typeface="微软雅黑" panose="020B0503020204020204" pitchFamily="34" charset="-122"/>
              </a:rPr>
              <a:t>堆叠法</a:t>
            </a:r>
            <a:endParaRPr kumimoji="1" lang="en-US" altLang="zh-CN" sz="2800" dirty="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534459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6125" y="202747"/>
            <a:ext cx="11445875" cy="548367"/>
          </a:xfrm>
        </p:spPr>
        <p:txBody>
          <a:bodyPr>
            <a:noAutofit/>
          </a:bodyPr>
          <a:lstStyle/>
          <a:p>
            <a:pPr>
              <a:spcBef>
                <a:spcPts val="600"/>
              </a:spcBef>
            </a:pPr>
            <a:r>
              <a:rPr lang="en-US" altLang="zh-CN" sz="3600" dirty="0" err="1"/>
              <a:t>LightGBM</a:t>
            </a:r>
            <a:r>
              <a:rPr lang="zh-CN" altLang="en-US" sz="3600" dirty="0"/>
              <a:t>：</a:t>
            </a:r>
            <a:r>
              <a:rPr lang="en-US" altLang="zh-CN" sz="3600" dirty="0"/>
              <a:t> Light Gradient Boosting Machine</a:t>
            </a:r>
            <a:endParaRPr kumimoji="1" lang="zh-CN" altLang="en-US" sz="3600" dirty="0"/>
          </a:p>
        </p:txBody>
      </p:sp>
      <p:sp>
        <p:nvSpPr>
          <p:cNvPr id="3" name="内容占位符 2"/>
          <p:cNvSpPr>
            <a:spLocks noGrp="1"/>
          </p:cNvSpPr>
          <p:nvPr>
            <p:ph sz="quarter" idx="10"/>
          </p:nvPr>
        </p:nvSpPr>
        <p:spPr>
          <a:prstGeom prst="rect">
            <a:avLst/>
          </a:prstGeom>
        </p:spPr>
        <p:txBody>
          <a:bodyPr>
            <a:normAutofit/>
          </a:bodyPr>
          <a:lstStyle/>
          <a:p>
            <a:pPr>
              <a:lnSpc>
                <a:spcPct val="100000"/>
              </a:lnSpc>
              <a:buClr>
                <a:schemeClr val="tx1"/>
              </a:buClr>
            </a:pPr>
            <a:r>
              <a:rPr lang="en-US" altLang="zh-CN" dirty="0" err="1"/>
              <a:t>LightGBM</a:t>
            </a:r>
            <a:r>
              <a:rPr lang="en-US" altLang="zh-CN" dirty="0"/>
              <a:t> </a:t>
            </a:r>
            <a:r>
              <a:rPr lang="zh-CN" altLang="en-US" dirty="0"/>
              <a:t>是</a:t>
            </a:r>
            <a:r>
              <a:rPr lang="en-US" altLang="zh-CN" dirty="0">
                <a:latin typeface="Helvetica Neue" charset="0"/>
              </a:rPr>
              <a:t>Microsoft</a:t>
            </a:r>
            <a:r>
              <a:rPr lang="zh-CN" altLang="en-US" dirty="0">
                <a:latin typeface="Helvetica Neue" charset="0"/>
              </a:rPr>
              <a:t>开发的</a:t>
            </a:r>
            <a:r>
              <a:rPr lang="zh-CN" altLang="en-US" dirty="0"/>
              <a:t>一个</a:t>
            </a:r>
            <a:r>
              <a:rPr lang="en-US" altLang="zh-CN" dirty="0"/>
              <a:t>GBDT</a:t>
            </a:r>
            <a:r>
              <a:rPr lang="zh-CN" altLang="en-US" dirty="0"/>
              <a:t>算法框架，支持高效率的并行训练，并且具有以下优点：</a:t>
            </a:r>
            <a:endParaRPr lang="en-US" altLang="zh-CN" dirty="0"/>
          </a:p>
          <a:p>
            <a:pPr lvl="1">
              <a:lnSpc>
                <a:spcPct val="100000"/>
              </a:lnSpc>
              <a:buClr>
                <a:schemeClr val="tx1"/>
              </a:buClr>
              <a:buFont typeface="Arial" charset="0"/>
              <a:buChar char="•"/>
            </a:pPr>
            <a:r>
              <a:rPr lang="zh-CN" altLang="en-US" sz="2800" dirty="0"/>
              <a:t>更快的训练速度</a:t>
            </a:r>
            <a:endParaRPr lang="en-US" altLang="zh-CN" sz="2800" dirty="0"/>
          </a:p>
          <a:p>
            <a:pPr lvl="1">
              <a:lnSpc>
                <a:spcPct val="100000"/>
              </a:lnSpc>
              <a:buClr>
                <a:schemeClr val="tx1"/>
              </a:buClr>
              <a:buFont typeface="Arial" charset="0"/>
              <a:buChar char="•"/>
            </a:pPr>
            <a:r>
              <a:rPr lang="zh-CN" altLang="en-US" sz="2800" dirty="0"/>
              <a:t>更低的内存消耗</a:t>
            </a:r>
            <a:endParaRPr lang="en-US" altLang="zh-CN" sz="2800" dirty="0"/>
          </a:p>
          <a:p>
            <a:pPr lvl="1">
              <a:lnSpc>
                <a:spcPct val="100000"/>
              </a:lnSpc>
              <a:buClr>
                <a:schemeClr val="tx1"/>
              </a:buClr>
              <a:buFont typeface="Arial" charset="0"/>
              <a:buChar char="•"/>
            </a:pPr>
            <a:r>
              <a:rPr lang="zh-CN" altLang="en-US" sz="2800" dirty="0"/>
              <a:t>分布式支持，可以快速处理海量数据</a:t>
            </a:r>
          </a:p>
          <a:p>
            <a:pPr marL="457200" indent="-457200">
              <a:lnSpc>
                <a:spcPct val="100000"/>
              </a:lnSpc>
              <a:buClr>
                <a:schemeClr val="tx1"/>
              </a:buClr>
              <a:buFont typeface="Arial" charset="0"/>
              <a:buChar char="•"/>
            </a:pPr>
            <a:endParaRPr kumimoji="1" lang="zh-CN" altLang="en-US" dirty="0"/>
          </a:p>
        </p:txBody>
      </p:sp>
      <p:sp>
        <p:nvSpPr>
          <p:cNvPr id="4" name="矩形 3"/>
          <p:cNvSpPr/>
          <p:nvPr/>
        </p:nvSpPr>
        <p:spPr>
          <a:xfrm>
            <a:off x="1109635" y="6176963"/>
            <a:ext cx="5400837" cy="461665"/>
          </a:xfrm>
          <a:prstGeom prst="rect">
            <a:avLst/>
          </a:prstGeom>
        </p:spPr>
        <p:txBody>
          <a:bodyPr wrap="none">
            <a:spAutoFit/>
          </a:bodyPr>
          <a:lstStyle/>
          <a:p>
            <a:r>
              <a:rPr lang="en-US" altLang="zh-CN" sz="2400" dirty="0">
                <a:solidFill>
                  <a:srgbClr val="333333"/>
                </a:solidFill>
                <a:latin typeface="Arial" charset="0"/>
                <a:ea typeface="Arial" charset="0"/>
                <a:cs typeface="Arial" charset="0"/>
              </a:rPr>
              <a:t>https://</a:t>
            </a:r>
            <a:r>
              <a:rPr lang="en-US" altLang="zh-CN" sz="2400" dirty="0" err="1">
                <a:solidFill>
                  <a:srgbClr val="333333"/>
                </a:solidFill>
                <a:latin typeface="Arial" charset="0"/>
                <a:ea typeface="Arial" charset="0"/>
                <a:cs typeface="Arial" charset="0"/>
              </a:rPr>
              <a:t>github.com</a:t>
            </a:r>
            <a:r>
              <a:rPr lang="en-US" altLang="zh-CN" sz="2400" dirty="0">
                <a:solidFill>
                  <a:srgbClr val="333333"/>
                </a:solidFill>
                <a:latin typeface="Arial" charset="0"/>
                <a:ea typeface="Arial" charset="0"/>
                <a:cs typeface="Arial" charset="0"/>
              </a:rPr>
              <a:t>/Microsoft/</a:t>
            </a:r>
            <a:r>
              <a:rPr lang="en-US" altLang="zh-CN" sz="2400" dirty="0" err="1">
                <a:solidFill>
                  <a:srgbClr val="333333"/>
                </a:solidFill>
                <a:latin typeface="Arial" charset="0"/>
                <a:ea typeface="Arial" charset="0"/>
                <a:cs typeface="Arial" charset="0"/>
              </a:rPr>
              <a:t>LightGBM</a:t>
            </a:r>
            <a:endParaRPr lang="zh-CN" altLang="en-US" sz="2400" dirty="0">
              <a:latin typeface="Arial" charset="0"/>
              <a:ea typeface="Arial" charset="0"/>
              <a:cs typeface="Arial" charset="0"/>
            </a:endParaRPr>
          </a:p>
        </p:txBody>
      </p:sp>
    </p:spTree>
    <p:extLst>
      <p:ext uri="{BB962C8B-B14F-4D97-AF65-F5344CB8AC3E}">
        <p14:creationId xmlns:p14="http://schemas.microsoft.com/office/powerpoint/2010/main" val="13608295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LightGBM</a:t>
            </a:r>
            <a:r>
              <a:rPr lang="zh-CN" altLang="en-US" dirty="0"/>
              <a:t>的优化</a:t>
            </a:r>
            <a:endParaRPr kumimoji="1" lang="zh-CN" altLang="en-US" dirty="0"/>
          </a:p>
        </p:txBody>
      </p:sp>
      <p:sp>
        <p:nvSpPr>
          <p:cNvPr id="3" name="内容占位符 2"/>
          <p:cNvSpPr>
            <a:spLocks noGrp="1"/>
          </p:cNvSpPr>
          <p:nvPr>
            <p:ph sz="quarter" idx="10"/>
          </p:nvPr>
        </p:nvSpPr>
        <p:spPr>
          <a:prstGeom prst="rect">
            <a:avLst/>
          </a:prstGeom>
        </p:spPr>
        <p:txBody>
          <a:bodyPr>
            <a:noAutofit/>
          </a:bodyPr>
          <a:lstStyle/>
          <a:p>
            <a:pPr>
              <a:lnSpc>
                <a:spcPct val="100000"/>
              </a:lnSpc>
              <a:buClr>
                <a:schemeClr val="tx1"/>
              </a:buClr>
            </a:pPr>
            <a:r>
              <a:rPr lang="zh-CN" altLang="en-US" dirty="0"/>
              <a:t>基于直方图的分裂算法</a:t>
            </a:r>
            <a:endParaRPr lang="en-US" altLang="zh-CN" dirty="0"/>
          </a:p>
          <a:p>
            <a:pPr>
              <a:lnSpc>
                <a:spcPct val="100000"/>
              </a:lnSpc>
              <a:buClr>
                <a:schemeClr val="tx1"/>
              </a:buClr>
            </a:pPr>
            <a:r>
              <a:rPr lang="zh-CN" altLang="en-US" dirty="0"/>
              <a:t>直方图加速构造</a:t>
            </a:r>
          </a:p>
          <a:p>
            <a:pPr>
              <a:lnSpc>
                <a:spcPct val="100000"/>
              </a:lnSpc>
              <a:buClr>
                <a:schemeClr val="tx1"/>
              </a:buClr>
            </a:pPr>
            <a:r>
              <a:rPr lang="zh-CN" altLang="en-US" dirty="0"/>
              <a:t>带深度限制的</a:t>
            </a:r>
            <a:r>
              <a:rPr lang="en-US" altLang="zh-CN" dirty="0"/>
              <a:t>Leaf-wise</a:t>
            </a:r>
            <a:r>
              <a:rPr lang="zh-CN" altLang="en-US" dirty="0"/>
              <a:t>的叶子生长策略</a:t>
            </a:r>
          </a:p>
          <a:p>
            <a:pPr>
              <a:lnSpc>
                <a:spcPct val="100000"/>
              </a:lnSpc>
              <a:buClr>
                <a:schemeClr val="tx1"/>
              </a:buClr>
            </a:pPr>
            <a:r>
              <a:rPr lang="zh-CN" altLang="en-US" dirty="0"/>
              <a:t>直接支持类别型特征</a:t>
            </a:r>
            <a:r>
              <a:rPr lang="en-US" altLang="zh-CN" dirty="0"/>
              <a:t>(Categorical Feature)</a:t>
            </a:r>
            <a:endParaRPr lang="zh-CN" altLang="en-US" dirty="0"/>
          </a:p>
          <a:p>
            <a:pPr>
              <a:lnSpc>
                <a:spcPct val="100000"/>
              </a:lnSpc>
              <a:buClr>
                <a:schemeClr val="tx1"/>
              </a:buClr>
            </a:pPr>
            <a:r>
              <a:rPr lang="en-US" altLang="zh-CN" dirty="0"/>
              <a:t>Cache</a:t>
            </a:r>
            <a:r>
              <a:rPr lang="zh-CN" altLang="en-US" dirty="0"/>
              <a:t>命中率优化</a:t>
            </a:r>
          </a:p>
          <a:p>
            <a:pPr>
              <a:lnSpc>
                <a:spcPct val="100000"/>
              </a:lnSpc>
              <a:buClr>
                <a:schemeClr val="tx1"/>
              </a:buClr>
            </a:pPr>
            <a:r>
              <a:rPr lang="zh-CN" altLang="en-US" dirty="0"/>
              <a:t>多线程优化</a:t>
            </a:r>
          </a:p>
        </p:txBody>
      </p:sp>
    </p:spTree>
    <p:extLst>
      <p:ext uri="{BB962C8B-B14F-4D97-AF65-F5344CB8AC3E}">
        <p14:creationId xmlns:p14="http://schemas.microsoft.com/office/powerpoint/2010/main" val="1601468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基于</a:t>
            </a:r>
            <a:r>
              <a:rPr lang="en-US" altLang="zh-CN" dirty="0"/>
              <a:t>Histogram</a:t>
            </a:r>
            <a:r>
              <a:rPr lang="zh-CN" altLang="en-US" dirty="0"/>
              <a:t>的决策树算法</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xfrm>
                <a:off x="630237" y="1147763"/>
                <a:ext cx="11561763" cy="5237271"/>
              </a:xfrm>
              <a:prstGeom prst="rect">
                <a:avLst/>
              </a:prstGeom>
            </p:spPr>
            <p:txBody>
              <a:bodyPr>
                <a:normAutofit/>
              </a:bodyPr>
              <a:lstStyle/>
              <a:p>
                <a:pPr>
                  <a:lnSpc>
                    <a:spcPct val="100000"/>
                  </a:lnSpc>
                  <a:buClr>
                    <a:srgbClr val="094162"/>
                  </a:buClr>
                </a:pPr>
                <a:r>
                  <a:rPr lang="zh-CN" altLang="en-US" dirty="0"/>
                  <a:t>把特征值离散化成</a:t>
                </a:r>
                <a14:m>
                  <m:oMath xmlns:m="http://schemas.openxmlformats.org/officeDocument/2006/math">
                    <m:r>
                      <a:rPr lang="en-US" altLang="zh-CN" b="0" i="1" dirty="0" smtClean="0">
                        <a:latin typeface="Cambria Math" charset="0"/>
                      </a:rPr>
                      <m:t>𝐾</m:t>
                    </m:r>
                  </m:oMath>
                </a14:m>
                <a:r>
                  <a:rPr lang="zh-CN" altLang="en-US" dirty="0"/>
                  <a:t>个整数</a:t>
                </a:r>
                <a:endParaRPr lang="en-US" altLang="zh-CN" dirty="0"/>
              </a:p>
              <a:p>
                <a:pPr>
                  <a:lnSpc>
                    <a:spcPct val="100000"/>
                  </a:lnSpc>
                  <a:buClr>
                    <a:srgbClr val="094162"/>
                  </a:buClr>
                </a:pPr>
                <a:r>
                  <a:rPr lang="zh-CN" altLang="en-US" dirty="0"/>
                  <a:t>构造一个箱子（</a:t>
                </a:r>
                <a:r>
                  <a:rPr lang="en-US" altLang="zh-CN" dirty="0"/>
                  <a:t>bin</a:t>
                </a:r>
                <a:r>
                  <a:rPr lang="zh-CN" altLang="en-US" dirty="0"/>
                  <a:t>）数为</a:t>
                </a:r>
                <a14:m>
                  <m:oMath xmlns:m="http://schemas.openxmlformats.org/officeDocument/2006/math">
                    <m:r>
                      <a:rPr lang="en-US" altLang="zh-CN" i="1" dirty="0">
                        <a:latin typeface="Cambria Math" charset="0"/>
                      </a:rPr>
                      <m:t>𝐾</m:t>
                    </m:r>
                  </m:oMath>
                </a14:m>
                <a:r>
                  <a:rPr lang="zh-CN" altLang="en-US" dirty="0"/>
                  <a:t>的直方图</a:t>
                </a:r>
                <a:endParaRPr lang="en-US" altLang="zh-CN" dirty="0"/>
              </a:p>
              <a:p>
                <a:pPr>
                  <a:lnSpc>
                    <a:spcPct val="100000"/>
                  </a:lnSpc>
                  <a:buClr>
                    <a:srgbClr val="094162"/>
                  </a:buClr>
                </a:pPr>
                <a:r>
                  <a:rPr lang="zh-CN" altLang="en-US" dirty="0"/>
                  <a:t>遍历数据时，根据特征离散化后的值作为索引在直方图中累积统计量</a:t>
                </a:r>
                <a:endParaRPr lang="en-US" altLang="zh-CN" dirty="0"/>
              </a:p>
              <a:p>
                <a:pPr>
                  <a:lnSpc>
                    <a:spcPct val="100000"/>
                  </a:lnSpc>
                  <a:buClr>
                    <a:srgbClr val="094162"/>
                  </a:buClr>
                </a:pPr>
                <a:r>
                  <a:rPr lang="zh-CN" altLang="en-US" dirty="0"/>
                  <a:t>根据直方图的离散值，遍历寻找最优的分割点 </a:t>
                </a:r>
                <a:endParaRPr lang="en-US" altLang="zh-CN" dirty="0"/>
              </a:p>
              <a:p>
                <a:pPr>
                  <a:lnSpc>
                    <a:spcPct val="100000"/>
                  </a:lnSpc>
                  <a:buClr>
                    <a:schemeClr val="tx1"/>
                  </a:buClr>
                  <a:buFont typeface="Arial" charset="0"/>
                  <a:buChar char="•"/>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1561763" cy="5237271"/>
              </a:xfrm>
              <a:prstGeom prst="rect">
                <a:avLst/>
              </a:prstGeom>
              <a:blipFill>
                <a:blip r:embed="rId3"/>
                <a:stretch>
                  <a:fillRect l="-877" t="-1211"/>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1025655" y="2972324"/>
            <a:ext cx="7165801" cy="3293439"/>
          </a:xfrm>
          <a:prstGeom prst="rect">
            <a:avLst/>
          </a:prstGeom>
        </p:spPr>
      </p:pic>
      <p:sp>
        <p:nvSpPr>
          <p:cNvPr id="5" name="文本框 4"/>
          <p:cNvSpPr txBox="1"/>
          <p:nvPr/>
        </p:nvSpPr>
        <p:spPr>
          <a:xfrm>
            <a:off x="1025655" y="6396335"/>
            <a:ext cx="6500497" cy="461665"/>
          </a:xfrm>
          <a:prstGeom prst="rect">
            <a:avLst/>
          </a:prstGeom>
          <a:noFill/>
        </p:spPr>
        <p:txBody>
          <a:bodyPr wrap="none" rtlCol="0">
            <a:spAutoFit/>
          </a:bodyPr>
          <a:lstStyle/>
          <a:p>
            <a:r>
              <a:rPr kumimoji="1" lang="zh-CN" altLang="en-US" sz="2400" dirty="0">
                <a:solidFill>
                  <a:srgbClr val="09405E"/>
                </a:solidFill>
                <a:latin typeface="Microsoft YaHei" charset="-122"/>
                <a:ea typeface="Microsoft YaHei" charset="-122"/>
                <a:cs typeface="Microsoft YaHei" charset="-122"/>
              </a:rPr>
              <a:t>相当于数值特征离散化／分组：一个</a:t>
            </a:r>
            <a:r>
              <a:rPr kumimoji="1" lang="en-US" altLang="zh-CN" sz="2400" dirty="0">
                <a:solidFill>
                  <a:srgbClr val="09405E"/>
                </a:solidFill>
                <a:latin typeface="Microsoft YaHei" charset="-122"/>
                <a:ea typeface="Microsoft YaHei" charset="-122"/>
                <a:cs typeface="Microsoft YaHei" charset="-122"/>
              </a:rPr>
              <a:t>bin</a:t>
            </a:r>
            <a:r>
              <a:rPr kumimoji="1" lang="zh-CN" altLang="en-US" sz="2400" dirty="0">
                <a:solidFill>
                  <a:srgbClr val="09405E"/>
                </a:solidFill>
                <a:latin typeface="Microsoft YaHei" charset="-122"/>
                <a:ea typeface="Microsoft YaHei" charset="-122"/>
                <a:cs typeface="Microsoft YaHei" charset="-122"/>
              </a:rPr>
              <a:t>为一组</a:t>
            </a:r>
          </a:p>
        </p:txBody>
      </p:sp>
    </p:spTree>
    <p:extLst>
      <p:ext uri="{BB962C8B-B14F-4D97-AF65-F5344CB8AC3E}">
        <p14:creationId xmlns:p14="http://schemas.microsoft.com/office/powerpoint/2010/main" val="7799572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Histogram </a:t>
            </a:r>
            <a:r>
              <a:rPr lang="zh-CN" altLang="en-US" dirty="0"/>
              <a:t>算法的计算优势</a:t>
            </a:r>
            <a:endParaRPr kumimoji="1" lang="zh-CN" altLang="en-US" dirty="0"/>
          </a:p>
        </p:txBody>
      </p:sp>
      <p:sp>
        <p:nvSpPr>
          <p:cNvPr id="3" name="内容占位符 2"/>
          <p:cNvSpPr>
            <a:spLocks noGrp="1"/>
          </p:cNvSpPr>
          <p:nvPr>
            <p:ph sz="quarter" idx="10"/>
          </p:nvPr>
        </p:nvSpPr>
        <p:spPr>
          <a:prstGeom prst="rect">
            <a:avLst/>
          </a:prstGeom>
        </p:spPr>
        <p:txBody>
          <a:bodyPr>
            <a:noAutofit/>
          </a:bodyPr>
          <a:lstStyle/>
          <a:p>
            <a:pPr>
              <a:lnSpc>
                <a:spcPct val="100000"/>
              </a:lnSpc>
              <a:spcBef>
                <a:spcPts val="709"/>
              </a:spcBef>
              <a:buClr>
                <a:schemeClr val="tx1"/>
              </a:buClr>
            </a:pPr>
            <a:r>
              <a:rPr lang="en-US" altLang="zh-CN" dirty="0"/>
              <a:t>Histogram </a:t>
            </a:r>
            <a:r>
              <a:rPr lang="zh-CN" altLang="en-US" dirty="0"/>
              <a:t>算法可大幅减少计算分割点增益的次数</a:t>
            </a:r>
            <a:endParaRPr lang="en-US" altLang="zh-CN" dirty="0"/>
          </a:p>
          <a:p>
            <a:pPr lvl="1">
              <a:lnSpc>
                <a:spcPct val="100000"/>
              </a:lnSpc>
              <a:spcBef>
                <a:spcPts val="709"/>
              </a:spcBef>
              <a:buClr>
                <a:schemeClr val="tx1"/>
              </a:buClr>
              <a:buFont typeface="Arial" charset="0"/>
              <a:buChar char="•"/>
            </a:pPr>
            <a:r>
              <a:rPr lang="zh-CN" altLang="en-US" sz="2800" dirty="0"/>
              <a:t>对于一个特征，预排序需要对每一个不同特征值都计算一次分割增益，而 </a:t>
            </a:r>
            <a:r>
              <a:rPr lang="en-US" altLang="zh-CN" sz="2800" dirty="0"/>
              <a:t>histogram </a:t>
            </a:r>
            <a:r>
              <a:rPr lang="zh-CN" altLang="en-US" sz="2800" dirty="0"/>
              <a:t>只需要计算 </a:t>
            </a:r>
            <a:r>
              <a:rPr lang="en-US" altLang="zh-CN" sz="2800" dirty="0"/>
              <a:t>#bin </a:t>
            </a:r>
            <a:r>
              <a:rPr lang="zh-CN" altLang="en-US" sz="2800" dirty="0"/>
              <a:t>次。</a:t>
            </a:r>
          </a:p>
        </p:txBody>
      </p:sp>
    </p:spTree>
    <p:extLst>
      <p:ext uri="{BB962C8B-B14F-4D97-AF65-F5344CB8AC3E}">
        <p14:creationId xmlns:p14="http://schemas.microsoft.com/office/powerpoint/2010/main" val="1647011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rmAutofit/>
              </a:bodyPr>
              <a:lstStyle/>
              <a:p>
                <a:pPr>
                  <a:lnSpc>
                    <a:spcPct val="100000"/>
                  </a:lnSpc>
                  <a:spcBef>
                    <a:spcPts val="600"/>
                  </a:spcBef>
                  <a:buClr>
                    <a:schemeClr val="tx1"/>
                  </a:buClr>
                </a:pPr>
                <a:r>
                  <a:rPr kumimoji="1" lang="zh-CN" altLang="en-US" dirty="0"/>
                  <a:t>对给定有</a:t>
                </a:r>
                <a:r>
                  <a:rPr kumimoji="1" lang="en-US" altLang="zh-CN" i="1" dirty="0">
                    <a:latin typeface="Cambria Math" charset="0"/>
                    <a:ea typeface="Cambria Math" charset="0"/>
                    <a:cs typeface="Cambria Math" charset="0"/>
                  </a:rPr>
                  <a:t>N</a:t>
                </a:r>
                <a:r>
                  <a:rPr kumimoji="1" lang="zh-CN" altLang="en-US" dirty="0"/>
                  <a:t>个样本的数据集</a:t>
                </a:r>
                <a14:m>
                  <m:oMath xmlns:m="http://schemas.openxmlformats.org/officeDocument/2006/math">
                    <m:r>
                      <a:rPr kumimoji="1" lang="zh-CN" altLang="en-US" i="1" dirty="0">
                        <a:latin typeface="Cambria Math" charset="0"/>
                        <a:ea typeface="Microsoft YaHei" charset="-122"/>
                        <a:cs typeface="Microsoft YaHei" charset="-122"/>
                      </a:rPr>
                      <m:t>𝒟</m:t>
                    </m:r>
                  </m:oMath>
                </a14:m>
                <a:r>
                  <a:rPr kumimoji="1" lang="zh-CN" altLang="en-US" dirty="0"/>
                  <a:t>进行</a:t>
                </a:r>
                <a:r>
                  <a:rPr lang="en-US" altLang="zh-CN" sz="3200" b="1" dirty="0">
                    <a:solidFill>
                      <a:srgbClr val="C00000"/>
                    </a:solidFill>
                    <a:latin typeface="Calibri" panose="020F0502020204030204" pitchFamily="34" charset="0"/>
                    <a:ea typeface="宋体" panose="02010600030101010101" pitchFamily="2" charset="-122"/>
                  </a:rPr>
                  <a:t>B</a:t>
                </a:r>
                <a:r>
                  <a:rPr kumimoji="1" lang="en-US" altLang="zh-CN" dirty="0"/>
                  <a:t>ootstrap</a:t>
                </a:r>
                <a:r>
                  <a:rPr kumimoji="1" lang="zh-CN" altLang="en-US" dirty="0"/>
                  <a:t>采样，得到</a:t>
                </a:r>
                <a14:m>
                  <m:oMath xmlns:m="http://schemas.openxmlformats.org/officeDocument/2006/math">
                    <m:sSup>
                      <m:sSupPr>
                        <m:ctrlPr>
                          <a:rPr kumimoji="1" lang="en-US" altLang="zh-CN" i="1" smtClean="0">
                            <a:latin typeface="Cambria Math" panose="02040503050406030204" pitchFamily="18" charset="0"/>
                          </a:rPr>
                        </m:ctrlPr>
                      </m:sSupPr>
                      <m:e>
                        <m:r>
                          <a:rPr kumimoji="1" lang="zh-CN" altLang="en-US" i="1" dirty="0">
                            <a:latin typeface="Cambria Math" charset="0"/>
                            <a:ea typeface="Microsoft YaHei" charset="-122"/>
                            <a:cs typeface="Microsoft YaHei" charset="-122"/>
                          </a:rPr>
                          <m:t>𝒟</m:t>
                        </m:r>
                      </m:e>
                      <m:sup>
                        <m:r>
                          <a:rPr kumimoji="1" lang="en-US" altLang="zh-CN" b="0" i="1" smtClean="0">
                            <a:latin typeface="Cambria Math" charset="0"/>
                          </a:rPr>
                          <m:t>1</m:t>
                        </m:r>
                      </m:sup>
                    </m:sSup>
                  </m:oMath>
                </a14:m>
                <a:r>
                  <a:rPr kumimoji="1" lang="zh-CN" altLang="en-US" dirty="0"/>
                  <a:t>，在</a:t>
                </a:r>
                <a14:m>
                  <m:oMath xmlns:m="http://schemas.openxmlformats.org/officeDocument/2006/math">
                    <m:sSup>
                      <m:sSupPr>
                        <m:ctrlPr>
                          <a:rPr kumimoji="1" lang="en-US" altLang="zh-CN" i="1" smtClean="0">
                            <a:latin typeface="Cambria Math" panose="02040503050406030204" pitchFamily="18" charset="0"/>
                          </a:rPr>
                        </m:ctrlPr>
                      </m:sSupPr>
                      <m:e>
                        <m:r>
                          <a:rPr kumimoji="1" lang="zh-CN" altLang="en-US" i="1" dirty="0">
                            <a:latin typeface="Cambria Math" charset="0"/>
                            <a:ea typeface="Microsoft YaHei" charset="-122"/>
                            <a:cs typeface="Microsoft YaHei" charset="-122"/>
                          </a:rPr>
                          <m:t>𝒟</m:t>
                        </m:r>
                      </m:e>
                      <m:sup>
                        <m:r>
                          <a:rPr kumimoji="1" lang="en-US" altLang="zh-CN" b="0" i="1" smtClean="0">
                            <a:latin typeface="Cambria Math" charset="0"/>
                          </a:rPr>
                          <m:t>1</m:t>
                        </m:r>
                      </m:sup>
                    </m:sSup>
                  </m:oMath>
                </a14:m>
                <a:r>
                  <a:rPr kumimoji="1" lang="zh-CN" altLang="en-US" dirty="0"/>
                  <a:t>上训练模型</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𝑓</m:t>
                        </m:r>
                      </m:e>
                      <m:sub>
                        <m:r>
                          <a:rPr kumimoji="1" lang="en-US" altLang="zh-CN" b="0" i="1" smtClean="0">
                            <a:latin typeface="Cambria Math" charset="0"/>
                          </a:rPr>
                          <m:t>1</m:t>
                        </m:r>
                      </m:sub>
                    </m:sSub>
                  </m:oMath>
                </a14:m>
                <a:endParaRPr kumimoji="1" lang="en-US" altLang="zh-CN" dirty="0"/>
              </a:p>
              <a:p>
                <a:pPr>
                  <a:lnSpc>
                    <a:spcPct val="100000"/>
                  </a:lnSpc>
                  <a:spcBef>
                    <a:spcPts val="600"/>
                  </a:spcBef>
                  <a:buClr>
                    <a:schemeClr val="tx1"/>
                  </a:buClr>
                </a:pPr>
                <a:r>
                  <a:rPr kumimoji="1" lang="zh-CN" altLang="en-US" dirty="0"/>
                  <a:t>上述过程重复</a:t>
                </a:r>
                <a:r>
                  <a:rPr kumimoji="1" lang="en-US" altLang="zh-CN" i="1" dirty="0">
                    <a:latin typeface="Cambria Math" charset="0"/>
                    <a:ea typeface="Cambria Math" charset="0"/>
                    <a:cs typeface="Cambria Math" charset="0"/>
                  </a:rPr>
                  <a:t>M</a:t>
                </a:r>
                <a:r>
                  <a:rPr kumimoji="1" lang="zh-CN" altLang="en-US" dirty="0"/>
                  <a:t>次，得到</a:t>
                </a:r>
                <a:r>
                  <a:rPr kumimoji="1" lang="en-US" altLang="zh-CN" i="1" dirty="0">
                    <a:latin typeface="Cambria Math" charset="0"/>
                    <a:ea typeface="Cambria Math" charset="0"/>
                    <a:cs typeface="Cambria Math" charset="0"/>
                  </a:rPr>
                  <a:t>M</a:t>
                </a:r>
                <a:r>
                  <a:rPr kumimoji="1" lang="zh-CN" altLang="en-US" dirty="0"/>
                  <a:t>个模型，则</a:t>
                </a:r>
                <a:r>
                  <a:rPr kumimoji="1" lang="en-US" altLang="zh-CN" i="1" dirty="0">
                    <a:latin typeface="Cambria Math" charset="0"/>
                    <a:ea typeface="Cambria Math" charset="0"/>
                    <a:cs typeface="Cambria Math" charset="0"/>
                  </a:rPr>
                  <a:t>M</a:t>
                </a:r>
                <a:r>
                  <a:rPr kumimoji="1" lang="zh-CN" altLang="en-US" dirty="0"/>
                  <a:t>个模型的平均（回归）</a:t>
                </a:r>
                <a:r>
                  <a:rPr kumimoji="1" lang="en-US" altLang="zh-CN" dirty="0"/>
                  <a:t>/</a:t>
                </a:r>
                <a:r>
                  <a:rPr kumimoji="1" lang="zh-CN" altLang="en-US" dirty="0"/>
                  <a:t>投票（分类）为：</a:t>
                </a:r>
                <a:endParaRPr kumimoji="1" lang="en-US" altLang="zh-CN" dirty="0"/>
              </a:p>
              <a:p>
                <a:pPr>
                  <a:spcBef>
                    <a:spcPts val="600"/>
                  </a:spcBef>
                  <a:buClr>
                    <a:schemeClr val="tx1"/>
                  </a:buClr>
                </a:pPr>
                <a:endParaRPr kumimoji="1" lang="en-US" altLang="zh-CN" dirty="0"/>
              </a:p>
              <a:p>
                <a:pPr>
                  <a:spcBef>
                    <a:spcPts val="600"/>
                  </a:spcBef>
                  <a:buClr>
                    <a:schemeClr val="tx1"/>
                  </a:buClr>
                </a:pPr>
                <a:endParaRPr kumimoji="1" lang="en-US" altLang="zh-CN" dirty="0"/>
              </a:p>
              <a:p>
                <a:pPr>
                  <a:spcBef>
                    <a:spcPts val="600"/>
                  </a:spcBef>
                  <a:buClr>
                    <a:schemeClr val="tx1"/>
                  </a:buClr>
                </a:pPr>
                <a:endParaRPr kumimoji="1" lang="en-US" altLang="zh-CN" dirty="0"/>
              </a:p>
              <a:p>
                <a:pPr>
                  <a:spcBef>
                    <a:spcPts val="600"/>
                  </a:spcBef>
                  <a:buClr>
                    <a:schemeClr val="tx1"/>
                  </a:buClr>
                </a:pPr>
                <a:r>
                  <a:rPr kumimoji="1" lang="zh-CN" altLang="en-US" dirty="0"/>
                  <a:t>可以证明：</a:t>
                </a:r>
                <a:r>
                  <a:rPr kumimoji="1" lang="en-US" altLang="zh-CN" dirty="0"/>
                  <a:t>Bagging</a:t>
                </a:r>
                <a:r>
                  <a:rPr kumimoji="1" lang="zh-CN" altLang="en-US" dirty="0"/>
                  <a:t>可以降低模型的方差。</a:t>
                </a:r>
                <a:endParaRPr kumimoji="1" lang="en-US" altLang="zh-CN" dirty="0"/>
              </a:p>
              <a:p>
                <a:pPr>
                  <a:spcBef>
                    <a:spcPts val="600"/>
                  </a:spcBef>
                </a:pP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a:blip r:embed="rId2"/>
                <a:stretch>
                  <a:fillRect l="-943" t="-1453" r="-1061"/>
                </a:stretch>
              </a:blipFill>
            </p:spPr>
            <p:txBody>
              <a:bodyPr/>
              <a:lstStyle/>
              <a:p>
                <a:r>
                  <a:rPr lang="zh-CN" altLang="en-US">
                    <a:noFill/>
                  </a:rPr>
                  <a:t> </a:t>
                </a:r>
              </a:p>
            </p:txBody>
          </p:sp>
        </mc:Fallback>
      </mc:AlternateContent>
      <p:sp>
        <p:nvSpPr>
          <p:cNvPr id="2" name="标题 1"/>
          <p:cNvSpPr>
            <a:spLocks noGrp="1"/>
          </p:cNvSpPr>
          <p:nvPr>
            <p:ph type="title"/>
          </p:nvPr>
        </p:nvSpPr>
        <p:spPr>
          <a:prstGeom prst="rect">
            <a:avLst/>
          </a:prstGeom>
        </p:spPr>
        <p:txBody>
          <a:bodyPr>
            <a:normAutofit/>
          </a:bodyPr>
          <a:lstStyle/>
          <a:p>
            <a:r>
              <a:rPr lang="en-US" altLang="zh-CN" dirty="0"/>
              <a:t>Bagging</a:t>
            </a:r>
            <a:endParaRPr kumimoji="1" lang="zh-CN" altLang="en-US" dirty="0"/>
          </a:p>
        </p:txBody>
      </p:sp>
      <p:sp>
        <p:nvSpPr>
          <p:cNvPr id="5" name="矩形 4"/>
          <p:cNvSpPr/>
          <p:nvPr/>
        </p:nvSpPr>
        <p:spPr>
          <a:xfrm>
            <a:off x="8041413" y="3586769"/>
            <a:ext cx="2270173" cy="584775"/>
          </a:xfrm>
          <a:prstGeom prst="rect">
            <a:avLst/>
          </a:prstGeom>
        </p:spPr>
        <p:txBody>
          <a:bodyPr wrap="none">
            <a:spAutoFit/>
          </a:bodyPr>
          <a:lstStyle/>
          <a:p>
            <a:r>
              <a:rPr lang="en-US" altLang="zh-CN" sz="3200" b="1" dirty="0">
                <a:solidFill>
                  <a:srgbClr val="C00000"/>
                </a:solidFill>
              </a:rPr>
              <a:t>agg</a:t>
            </a:r>
            <a:r>
              <a:rPr lang="en-US" altLang="zh-CN" sz="3200" dirty="0"/>
              <a:t>regat</a:t>
            </a:r>
            <a:r>
              <a:rPr lang="en-US" altLang="zh-CN" sz="3200" b="1" dirty="0">
                <a:solidFill>
                  <a:srgbClr val="C00000"/>
                </a:solidFill>
              </a:rPr>
              <a:t>ing </a:t>
            </a:r>
            <a:endParaRPr lang="zh-CN" altLang="en-US" sz="3200" dirty="0"/>
          </a:p>
        </p:txBody>
      </p:sp>
      <mc:AlternateContent xmlns:mc="http://schemas.openxmlformats.org/markup-compatibility/2006" xmlns:a14="http://schemas.microsoft.com/office/drawing/2010/main">
        <mc:Choice Requires="a14">
          <p:sp>
            <p:nvSpPr>
              <p:cNvPr id="6" name="矩形 5"/>
              <p:cNvSpPr/>
              <p:nvPr/>
            </p:nvSpPr>
            <p:spPr>
              <a:xfrm>
                <a:off x="1857117" y="3321050"/>
                <a:ext cx="3765582"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panose="02040503050406030204" pitchFamily="18" charset="0"/>
                            </a:rPr>
                          </m:ctrlPr>
                        </m:sSubPr>
                        <m:e>
                          <m:r>
                            <a:rPr kumimoji="1" lang="en-US" altLang="zh-CN" sz="2800" b="0" i="1" smtClean="0">
                              <a:solidFill>
                                <a:srgbClr val="09405E"/>
                              </a:solidFill>
                              <a:latin typeface="Cambria Math" charset="0"/>
                            </a:rPr>
                            <m:t>𝑓</m:t>
                          </m:r>
                        </m:e>
                        <m:sub>
                          <m:r>
                            <a:rPr kumimoji="1" lang="en-US" altLang="zh-CN" sz="2800" i="1">
                              <a:solidFill>
                                <a:srgbClr val="09405E"/>
                              </a:solidFill>
                              <a:latin typeface="Cambria Math" charset="0"/>
                            </a:rPr>
                            <m:t>𝑎𝑣𝑔</m:t>
                          </m:r>
                        </m:sub>
                      </m:sSub>
                      <m:d>
                        <m:dPr>
                          <m:ctrlPr>
                            <a:rPr lang="en-US" altLang="zh-CN" sz="2800" i="1">
                              <a:solidFill>
                                <a:srgbClr val="09405E"/>
                              </a:solidFill>
                              <a:latin typeface="Cambria Math" panose="02040503050406030204" pitchFamily="18" charset="0"/>
                            </a:rPr>
                          </m:ctrlPr>
                        </m:dPr>
                        <m:e>
                          <m:r>
                            <a:rPr lang="en-US" altLang="zh-CN" sz="2800" b="1">
                              <a:solidFill>
                                <a:srgbClr val="09405E"/>
                              </a:solidFill>
                              <a:latin typeface="Cambria Math" charset="0"/>
                            </a:rPr>
                            <m:t>𝐱</m:t>
                          </m:r>
                        </m:e>
                      </m:d>
                      <m:r>
                        <a:rPr kumimoji="1" lang="en-US" altLang="zh-CN" sz="2800" i="1">
                          <a:solidFill>
                            <a:srgbClr val="09405E"/>
                          </a:solidFill>
                          <a:latin typeface="Cambria Math" charset="0"/>
                        </a:rPr>
                        <m:t>=</m:t>
                      </m:r>
                      <m:f>
                        <m:fPr>
                          <m:ctrlPr>
                            <a:rPr kumimoji="1" lang="mr-IN" altLang="zh-CN" sz="2800" i="1">
                              <a:solidFill>
                                <a:srgbClr val="09405E"/>
                              </a:solidFill>
                              <a:latin typeface="Cambria Math" panose="02040503050406030204" pitchFamily="18" charset="0"/>
                            </a:rPr>
                          </m:ctrlPr>
                        </m:fPr>
                        <m:num>
                          <m:r>
                            <a:rPr kumimoji="1" lang="en-US" altLang="zh-CN" sz="2800" i="1">
                              <a:solidFill>
                                <a:srgbClr val="09405E"/>
                              </a:solidFill>
                              <a:latin typeface="Cambria Math" charset="0"/>
                            </a:rPr>
                            <m:t>1</m:t>
                          </m:r>
                        </m:num>
                        <m:den>
                          <m:r>
                            <a:rPr kumimoji="1" lang="en-US" altLang="zh-CN" sz="2800" b="0" i="1" smtClean="0">
                              <a:solidFill>
                                <a:srgbClr val="09405E"/>
                              </a:solidFill>
                              <a:latin typeface="Cambria Math" charset="0"/>
                            </a:rPr>
                            <m:t>𝑀</m:t>
                          </m:r>
                        </m:den>
                      </m:f>
                      <m:nary>
                        <m:naryPr>
                          <m:chr m:val="∑"/>
                          <m:ctrlPr>
                            <a:rPr kumimoji="1" lang="is-IS" altLang="zh-CN" sz="2800" i="1">
                              <a:solidFill>
                                <a:srgbClr val="09405E"/>
                              </a:solidFill>
                              <a:latin typeface="Cambria Math" panose="02040503050406030204" pitchFamily="18" charset="0"/>
                            </a:rPr>
                          </m:ctrlPr>
                        </m:naryPr>
                        <m:sub>
                          <m:r>
                            <a:rPr kumimoji="1" lang="en-US" altLang="zh-CN" sz="2800" b="0" i="1" smtClean="0">
                              <a:solidFill>
                                <a:srgbClr val="09405E"/>
                              </a:solidFill>
                              <a:latin typeface="Cambria Math" charset="0"/>
                            </a:rPr>
                            <m:t>𝑚</m:t>
                          </m:r>
                          <m:r>
                            <a:rPr kumimoji="1" lang="en-US" altLang="zh-CN" sz="2800" i="1">
                              <a:solidFill>
                                <a:srgbClr val="09405E"/>
                              </a:solidFill>
                              <a:latin typeface="Cambria Math" charset="0"/>
                            </a:rPr>
                            <m:t>=1</m:t>
                          </m:r>
                        </m:sub>
                        <m:sup>
                          <m:r>
                            <a:rPr kumimoji="1" lang="en-US" altLang="zh-CN" sz="2800" b="0" i="1" smtClean="0">
                              <a:solidFill>
                                <a:srgbClr val="09405E"/>
                              </a:solidFill>
                              <a:latin typeface="Cambria Math" charset="0"/>
                            </a:rPr>
                            <m:t>𝑀</m:t>
                          </m:r>
                        </m:sup>
                        <m:e>
                          <m:sSub>
                            <m:sSubPr>
                              <m:ctrlPr>
                                <a:rPr kumimoji="1" lang="en-US" altLang="zh-CN" sz="2800" i="1">
                                  <a:solidFill>
                                    <a:srgbClr val="09405E"/>
                                  </a:solidFill>
                                  <a:latin typeface="Cambria Math" panose="02040503050406030204" pitchFamily="18" charset="0"/>
                                </a:rPr>
                              </m:ctrlPr>
                            </m:sSubPr>
                            <m:e>
                              <m:r>
                                <a:rPr kumimoji="1" lang="en-US" altLang="zh-CN" sz="2800" i="1">
                                  <a:solidFill>
                                    <a:srgbClr val="09405E"/>
                                  </a:solidFill>
                                  <a:latin typeface="Cambria Math" charset="0"/>
                                </a:rPr>
                                <m:t>𝑓</m:t>
                              </m:r>
                            </m:e>
                            <m:sub>
                              <m:r>
                                <a:rPr kumimoji="1" lang="en-US" altLang="zh-CN" sz="2800" b="0" i="1" smtClean="0">
                                  <a:solidFill>
                                    <a:srgbClr val="09405E"/>
                                  </a:solidFill>
                                  <a:latin typeface="Cambria Math" charset="0"/>
                                </a:rPr>
                                <m:t>𝑚</m:t>
                              </m:r>
                            </m:sub>
                          </m:sSub>
                          <m:d>
                            <m:dPr>
                              <m:ctrlPr>
                                <a:rPr lang="en-US" altLang="zh-CN" sz="2800" i="1">
                                  <a:solidFill>
                                    <a:srgbClr val="09405E"/>
                                  </a:solidFill>
                                  <a:latin typeface="Cambria Math" panose="02040503050406030204" pitchFamily="18" charset="0"/>
                                </a:rPr>
                              </m:ctrlPr>
                            </m:dPr>
                            <m:e>
                              <m:r>
                                <a:rPr lang="en-US" altLang="zh-CN" sz="2800" b="1">
                                  <a:solidFill>
                                    <a:srgbClr val="09405E"/>
                                  </a:solidFill>
                                  <a:latin typeface="Cambria Math" charset="0"/>
                                </a:rPr>
                                <m:t>𝐱</m:t>
                              </m:r>
                            </m:e>
                          </m:d>
                        </m:e>
                      </m:nary>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857117" y="3321050"/>
                <a:ext cx="3765582" cy="130388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81955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Histogram </a:t>
            </a:r>
            <a:r>
              <a:rPr lang="zh-CN" altLang="en-US" dirty="0"/>
              <a:t>算法的缺点</a:t>
            </a:r>
            <a:endParaRPr kumimoji="1" lang="zh-CN" altLang="en-US" dirty="0"/>
          </a:p>
        </p:txBody>
      </p:sp>
      <p:sp>
        <p:nvSpPr>
          <p:cNvPr id="3" name="内容占位符 2"/>
          <p:cNvSpPr>
            <a:spLocks noGrp="1"/>
          </p:cNvSpPr>
          <p:nvPr>
            <p:ph sz="quarter" idx="10"/>
          </p:nvPr>
        </p:nvSpPr>
        <p:spPr>
          <a:prstGeom prst="rect">
            <a:avLst/>
          </a:prstGeom>
        </p:spPr>
        <p:txBody>
          <a:bodyPr>
            <a:normAutofit/>
          </a:bodyPr>
          <a:lstStyle/>
          <a:p>
            <a:pPr>
              <a:lnSpc>
                <a:spcPct val="100000"/>
              </a:lnSpc>
              <a:buClr>
                <a:schemeClr val="tx1"/>
              </a:buClr>
            </a:pPr>
            <a:r>
              <a:rPr lang="en-US" altLang="zh-CN" dirty="0"/>
              <a:t>Histogram </a:t>
            </a:r>
            <a:r>
              <a:rPr lang="zh-CN" altLang="en-US" dirty="0"/>
              <a:t>算法不能找到精确的分割点，训练误差没有预排序算法好。</a:t>
            </a:r>
            <a:endParaRPr lang="en-US" altLang="zh-CN" dirty="0"/>
          </a:p>
          <a:p>
            <a:pPr>
              <a:lnSpc>
                <a:spcPct val="100000"/>
              </a:lnSpc>
              <a:buClr>
                <a:schemeClr val="tx1"/>
              </a:buClr>
            </a:pPr>
            <a:r>
              <a:rPr lang="zh-CN" altLang="en-US" dirty="0"/>
              <a:t>但从实验结果来看， </a:t>
            </a:r>
            <a:r>
              <a:rPr lang="en-US" altLang="zh-CN" dirty="0"/>
              <a:t>Histogram </a:t>
            </a:r>
            <a:r>
              <a:rPr lang="zh-CN" altLang="en-US" dirty="0"/>
              <a:t>算法在测试集的误差预排序算法算法差异并不是很大，甚至有时候效果更好。</a:t>
            </a:r>
            <a:endParaRPr lang="en-US" altLang="zh-CN" dirty="0"/>
          </a:p>
          <a:p>
            <a:pPr marL="1325245" lvl="1" indent="-457200">
              <a:lnSpc>
                <a:spcPct val="100000"/>
              </a:lnSpc>
              <a:buClr>
                <a:schemeClr val="tx1"/>
              </a:buClr>
              <a:buFont typeface="Arial" charset="0"/>
              <a:buChar char="•"/>
            </a:pPr>
            <a:r>
              <a:rPr lang="zh-CN" altLang="en-US" sz="2800" dirty="0"/>
              <a:t>实际上可能决策树对于分割点的精确程度并不太敏感，而且较“粗”的分割点也自带正则化的效果。</a:t>
            </a:r>
          </a:p>
          <a:p>
            <a:pPr marL="342900" indent="-342900">
              <a:lnSpc>
                <a:spcPct val="100000"/>
              </a:lnSpc>
              <a:buClr>
                <a:schemeClr val="tx1"/>
              </a:buClr>
              <a:buFont typeface="Arial" charset="0"/>
              <a:buChar char="•"/>
            </a:pPr>
            <a:endParaRPr kumimoji="1" lang="zh-CN" altLang="en-US" sz="2400" dirty="0"/>
          </a:p>
        </p:txBody>
      </p:sp>
    </p:spTree>
    <p:extLst>
      <p:ext uri="{BB962C8B-B14F-4D97-AF65-F5344CB8AC3E}">
        <p14:creationId xmlns:p14="http://schemas.microsoft.com/office/powerpoint/2010/main" val="4733690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Histogram </a:t>
            </a:r>
            <a:r>
              <a:rPr lang="zh-CN" altLang="en-US" dirty="0"/>
              <a:t>做差加速</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a:prstGeom prst="rect">
                <a:avLst/>
              </a:prstGeom>
            </p:spPr>
            <p:txBody>
              <a:bodyPr>
                <a:noAutofit/>
              </a:bodyPr>
              <a:lstStyle/>
              <a:p>
                <a:pPr>
                  <a:lnSpc>
                    <a:spcPct val="100000"/>
                  </a:lnSpc>
                  <a:buClr>
                    <a:schemeClr val="tx1"/>
                  </a:buClr>
                </a:pPr>
                <a:r>
                  <a:rPr lang="en-US" altLang="zh-CN" dirty="0"/>
                  <a:t>Histogram</a:t>
                </a:r>
                <a:r>
                  <a:rPr lang="zh-CN" altLang="en-US" dirty="0"/>
                  <a:t>做差加速：一个叶子的直方图可以由它的父亲节点的直方图与它兄弟的直方图做差得到。</a:t>
                </a:r>
                <a:endParaRPr lang="en-US" altLang="zh-CN" dirty="0"/>
              </a:p>
              <a:p>
                <a:pPr>
                  <a:lnSpc>
                    <a:spcPct val="100000"/>
                  </a:lnSpc>
                  <a:buClr>
                    <a:schemeClr val="tx1"/>
                  </a:buClr>
                </a:pPr>
                <a:r>
                  <a:rPr lang="zh-CN" altLang="en-US" dirty="0"/>
                  <a:t>通常构造直方图，需要遍历该叶子上的所有数据</a:t>
                </a:r>
                <a:endParaRPr lang="en-US" altLang="zh-CN" dirty="0"/>
              </a:p>
              <a:p>
                <a:pPr>
                  <a:lnSpc>
                    <a:spcPct val="100000"/>
                  </a:lnSpc>
                  <a:buClr>
                    <a:schemeClr val="tx1"/>
                  </a:buClr>
                </a:pPr>
                <a:r>
                  <a:rPr lang="zh-CN" altLang="en-US" dirty="0"/>
                  <a:t>直方图做差仅需遍历直方图的</a:t>
                </a:r>
                <a14:m>
                  <m:oMath xmlns:m="http://schemas.openxmlformats.org/officeDocument/2006/math">
                    <m:r>
                      <a:rPr lang="en-US" altLang="zh-CN" i="1" dirty="0" smtClean="0">
                        <a:latin typeface="Cambria Math" charset="0"/>
                      </a:rPr>
                      <m:t>𝐾</m:t>
                    </m:r>
                  </m:oMath>
                </a14:m>
                <a:r>
                  <a:rPr lang="zh-CN" altLang="en-US" dirty="0"/>
                  <a:t>个桶。利用这个方法，</a:t>
                </a:r>
                <a:r>
                  <a:rPr lang="en-US" altLang="zh-CN" dirty="0" err="1"/>
                  <a:t>LightGBM</a:t>
                </a:r>
                <a:r>
                  <a:rPr lang="en-US" altLang="zh-CN" dirty="0"/>
                  <a:t> </a:t>
                </a:r>
                <a:r>
                  <a:rPr lang="zh-CN" altLang="en-US" dirty="0"/>
                  <a:t>可以在构造一个叶子的直方图后，可以用非常微小的代价得到它兄弟叶子的直方图，在速度上可以提升一倍。</a:t>
                </a:r>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prstGeom prst="rect">
                <a:avLst/>
              </a:prstGeom>
              <a:blipFill>
                <a:blip r:embed="rId3"/>
                <a:stretch>
                  <a:fillRect l="-943" t="-1211"/>
                </a:stretch>
              </a:blipFill>
            </p:spPr>
            <p:txBody>
              <a:bodyPr/>
              <a:lstStyle/>
              <a:p>
                <a:r>
                  <a:rPr lang="zh-CN" altLang="en-US">
                    <a:noFill/>
                  </a:rPr>
                  <a:t> </a:t>
                </a:r>
              </a:p>
            </p:txBody>
          </p:sp>
        </mc:Fallback>
      </mc:AlternateContent>
      <p:pic>
        <p:nvPicPr>
          <p:cNvPr id="4" name="Picture 2" descr="https://img-blog.csdn.net/20171104101107906?/2/text/aHR0cDovL2Jsb2cuY3Nkbi5uZXQvdTAxMjUxMzYxOA==/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069" y="4194284"/>
            <a:ext cx="88392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909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直方图加速计算</a:t>
            </a:r>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r>
                  <a:rPr lang="zh-CN" altLang="en-US" dirty="0"/>
                  <a:t> </a:t>
                </a:r>
                <a:r>
                  <a:rPr lang="zh-CN" altLang="zh-CN" dirty="0"/>
                  <a:t>直方图</a:t>
                </a:r>
                <a:r>
                  <a:rPr lang="zh-CN" altLang="en-US" dirty="0"/>
                  <a:t>：</a:t>
                </a:r>
                <a:r>
                  <a:rPr lang="zh-CN" altLang="zh-CN" dirty="0"/>
                  <a:t>遍历所有叶子结点的所有样本</a:t>
                </a:r>
                <a:endParaRPr lang="en-US" altLang="zh-CN" dirty="0"/>
              </a:p>
              <a:p>
                <a:pPr lvl="1"/>
                <a:r>
                  <a:rPr lang="zh-CN" altLang="en-US" sz="2800" dirty="0"/>
                  <a:t> </a:t>
                </a:r>
                <a:r>
                  <a:rPr lang="zh-CN" altLang="zh-CN" sz="2800" dirty="0"/>
                  <a:t>时间复杂度</a:t>
                </a:r>
                <a:r>
                  <a:rPr lang="zh-CN" altLang="en-US" sz="2800" dirty="0"/>
                  <a:t>：</a:t>
                </a:r>
                <a14:m>
                  <m:oMath xmlns:m="http://schemas.openxmlformats.org/officeDocument/2006/math">
                    <m:r>
                      <a:rPr lang="en-US" altLang="zh-CN" sz="2800" i="1" dirty="0">
                        <a:latin typeface="Cambria Math" charset="0"/>
                      </a:rPr>
                      <m:t>𝑂</m:t>
                    </m:r>
                    <m:r>
                      <a:rPr lang="en-US" altLang="zh-CN" sz="2800" i="1" dirty="0">
                        <a:latin typeface="Cambria Math" charset="0"/>
                      </a:rPr>
                      <m:t>(#</m:t>
                    </m:r>
                    <m:r>
                      <m:rPr>
                        <m:sty m:val="p"/>
                      </m:rPr>
                      <a:rPr lang="en-US" altLang="zh-CN" sz="2800" dirty="0">
                        <a:latin typeface="Cambria Math" charset="0"/>
                      </a:rPr>
                      <m:t>data</m:t>
                    </m:r>
                    <m:r>
                      <a:rPr lang="en-US" altLang="zh-CN" sz="2800" i="1" dirty="0">
                        <a:latin typeface="Cambria Math" charset="0"/>
                      </a:rPr>
                      <m:t> × #</m:t>
                    </m:r>
                    <m:r>
                      <m:rPr>
                        <m:sty m:val="p"/>
                      </m:rPr>
                      <a:rPr lang="en-US" altLang="zh-CN" sz="2800" dirty="0">
                        <a:latin typeface="Cambria Math" charset="0"/>
                      </a:rPr>
                      <m:t>feature</m:t>
                    </m:r>
                    <m:r>
                      <a:rPr lang="en-US" altLang="zh-CN" sz="2800" i="1" dirty="0">
                        <a:latin typeface="Cambria Math" charset="0"/>
                      </a:rPr>
                      <m:t>)</m:t>
                    </m:r>
                  </m:oMath>
                </a14:m>
                <a:r>
                  <a:rPr lang="zh-CN" altLang="zh-CN" sz="2800" dirty="0">
                    <a:effectLst/>
                  </a:rPr>
                  <a:t> </a:t>
                </a:r>
                <a:endParaRPr lang="en-US" altLang="zh-CN" sz="2800" dirty="0">
                  <a:effectLst/>
                </a:endParaRPr>
              </a:p>
              <a:p>
                <a:pPr lvl="1"/>
                <a:endParaRPr lang="en-US" altLang="zh-CN" dirty="0">
                  <a:effectLst/>
                </a:endParaRPr>
              </a:p>
              <a:p>
                <a:r>
                  <a:rPr kumimoji="1" lang="zh-CN" altLang="en-US" dirty="0"/>
                  <a:t>加速</a:t>
                </a:r>
                <a:endParaRPr kumimoji="1" lang="en-US" altLang="zh-CN" dirty="0"/>
              </a:p>
              <a:p>
                <a:pPr lvl="1"/>
                <a:r>
                  <a:rPr kumimoji="1" lang="zh-CN" altLang="en-US" sz="2800" dirty="0"/>
                  <a:t> 减小样本数目：</a:t>
                </a:r>
                <a14:m>
                  <m:oMath xmlns:m="http://schemas.openxmlformats.org/officeDocument/2006/math">
                    <m:r>
                      <a:rPr lang="en-US" altLang="zh-CN" sz="2800" i="1" dirty="0">
                        <a:latin typeface="Cambria Math" charset="0"/>
                      </a:rPr>
                      <m:t>#</m:t>
                    </m:r>
                    <m:r>
                      <m:rPr>
                        <m:sty m:val="p"/>
                      </m:rPr>
                      <a:rPr lang="en-US" altLang="zh-CN" sz="2800" dirty="0">
                        <a:latin typeface="Cambria Math" charset="0"/>
                      </a:rPr>
                      <m:t>data</m:t>
                    </m:r>
                    <m:r>
                      <a:rPr lang="en-US" altLang="zh-CN" sz="2800" i="1" dirty="0" smtClean="0">
                        <a:latin typeface="Cambria Math" charset="0"/>
                        <a:ea typeface="Cambria Math" charset="0"/>
                        <a:cs typeface="Cambria Math" charset="0"/>
                      </a:rPr>
                      <m:t>↓</m:t>
                    </m:r>
                  </m:oMath>
                </a14:m>
                <a:r>
                  <a:rPr lang="zh-CN" altLang="zh-CN" sz="2800" dirty="0">
                    <a:effectLst/>
                  </a:rPr>
                  <a:t> </a:t>
                </a:r>
                <a:r>
                  <a:rPr lang="zh-CN" altLang="en-US" sz="2800" dirty="0">
                    <a:effectLst/>
                  </a:rPr>
                  <a:t>（</a:t>
                </a:r>
                <a:r>
                  <a:rPr lang="zh-CN" altLang="zh-CN" sz="2800" dirty="0"/>
                  <a:t>基于梯度的单边采样</a:t>
                </a:r>
                <a:r>
                  <a:rPr lang="zh-CN" altLang="en-US" sz="2800" dirty="0">
                    <a:effectLst/>
                  </a:rPr>
                  <a:t>）</a:t>
                </a:r>
                <a:endParaRPr lang="en-US" altLang="zh-CN" sz="2800" dirty="0">
                  <a:effectLst/>
                </a:endParaRPr>
              </a:p>
              <a:p>
                <a:pPr lvl="1"/>
                <a:r>
                  <a:rPr kumimoji="1" lang="zh-CN" altLang="en-US" sz="2800" dirty="0"/>
                  <a:t> 减小特征数目：</a:t>
                </a:r>
                <a14:m>
                  <m:oMath xmlns:m="http://schemas.openxmlformats.org/officeDocument/2006/math">
                    <m:r>
                      <a:rPr lang="en-US" altLang="zh-CN" sz="2800" i="1" dirty="0">
                        <a:latin typeface="Cambria Math" charset="0"/>
                      </a:rPr>
                      <m:t>#</m:t>
                    </m:r>
                    <m:r>
                      <m:rPr>
                        <m:sty m:val="p"/>
                      </m:rPr>
                      <a:rPr lang="en-US" altLang="zh-CN" sz="2800" dirty="0">
                        <a:latin typeface="Cambria Math" charset="0"/>
                      </a:rPr>
                      <m:t>feature</m:t>
                    </m:r>
                    <m:r>
                      <a:rPr lang="en-US" altLang="zh-CN" sz="2800" i="1" dirty="0">
                        <a:latin typeface="Cambria Math" charset="0"/>
                        <a:ea typeface="Cambria Math" charset="0"/>
                        <a:cs typeface="Cambria Math" charset="0"/>
                      </a:rPr>
                      <m:t>↓</m:t>
                    </m:r>
                  </m:oMath>
                </a14:m>
                <a:r>
                  <a:rPr lang="zh-CN" altLang="zh-CN" sz="2800" dirty="0"/>
                  <a:t> </a:t>
                </a:r>
                <a:r>
                  <a:rPr lang="zh-CN" altLang="en-US" sz="2800" dirty="0"/>
                  <a:t>（</a:t>
                </a:r>
                <a:r>
                  <a:rPr lang="zh-CN" altLang="zh-CN" sz="2800" dirty="0"/>
                  <a:t>互斥特征捆绑 </a:t>
                </a:r>
                <a:r>
                  <a:rPr lang="zh-CN" altLang="en-US" sz="2800" dirty="0"/>
                  <a:t>）</a:t>
                </a:r>
                <a:endParaRPr kumimoji="1" lang="zh-CN" altLang="en-US" sz="2800" dirty="0"/>
              </a:p>
              <a:p>
                <a:pPr lvl="1"/>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a:blip r:embed="rId2"/>
                <a:stretch>
                  <a:fillRect l="-943" t="-19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00070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直方图加速：</a:t>
            </a:r>
            <a:r>
              <a:rPr lang="zh-CN" altLang="zh-CN" dirty="0"/>
              <a:t>基于梯度的单边采样 </a:t>
            </a:r>
            <a:endParaRPr kumimoji="1" lang="zh-CN" altLang="en-US" dirty="0"/>
          </a:p>
        </p:txBody>
      </p:sp>
      <p:sp>
        <p:nvSpPr>
          <p:cNvPr id="3" name="内容占位符 2"/>
          <p:cNvSpPr>
            <a:spLocks noGrp="1"/>
          </p:cNvSpPr>
          <p:nvPr>
            <p:ph sz="quarter" idx="10"/>
          </p:nvPr>
        </p:nvSpPr>
        <p:spPr/>
        <p:txBody>
          <a:bodyPr/>
          <a:lstStyle/>
          <a:p>
            <a:r>
              <a:rPr lang="zh-CN" altLang="zh-CN" dirty="0"/>
              <a:t>减少样本数</a:t>
            </a:r>
            <a:r>
              <a:rPr lang="zh-CN" altLang="en-US" dirty="0"/>
              <a:t>：</a:t>
            </a:r>
            <a:r>
              <a:rPr lang="zh-CN" altLang="zh-CN" dirty="0"/>
              <a:t>抛弃那些不太重要的样本</a:t>
            </a:r>
            <a:endParaRPr lang="en-US" altLang="zh-CN" dirty="0"/>
          </a:p>
          <a:p>
            <a:r>
              <a:rPr lang="zh-CN" altLang="zh-CN" dirty="0"/>
              <a:t>梯度</a:t>
            </a:r>
            <a:r>
              <a:rPr lang="zh-CN" altLang="en-US" dirty="0"/>
              <a:t>：</a:t>
            </a:r>
            <a:r>
              <a:rPr lang="zh-CN" altLang="zh-CN" dirty="0"/>
              <a:t>样本重要性</a:t>
            </a:r>
            <a:r>
              <a:rPr lang="zh-CN" altLang="en-US" dirty="0"/>
              <a:t>度量</a:t>
            </a:r>
            <a:endParaRPr lang="en-US" altLang="zh-CN" dirty="0"/>
          </a:p>
          <a:p>
            <a:pPr lvl="1"/>
            <a:r>
              <a:rPr lang="zh-CN" altLang="en-US" sz="2800" dirty="0"/>
              <a:t> </a:t>
            </a:r>
            <a:r>
              <a:rPr lang="zh-CN" altLang="zh-CN" sz="2800" dirty="0"/>
              <a:t>梯度很小</a:t>
            </a:r>
            <a:r>
              <a:rPr lang="zh-CN" altLang="en-US" sz="2800" dirty="0"/>
              <a:t>：</a:t>
            </a:r>
            <a:r>
              <a:rPr lang="zh-CN" altLang="zh-CN" sz="2800" dirty="0"/>
              <a:t>该样本的训练误差很小，或者说该样本已经能被模型很好表示</a:t>
            </a:r>
            <a:r>
              <a:rPr lang="zh-CN" altLang="en-US" sz="2800" dirty="0"/>
              <a:t>，样本的重要性低</a:t>
            </a:r>
            <a:endParaRPr lang="en-US" altLang="zh-CN" sz="2800" dirty="0"/>
          </a:p>
          <a:p>
            <a:pPr lvl="1"/>
            <a:endParaRPr lang="en-US" altLang="zh-CN" dirty="0"/>
          </a:p>
          <a:p>
            <a:r>
              <a:rPr lang="zh-CN" altLang="en-US" dirty="0"/>
              <a:t> 但</a:t>
            </a:r>
            <a:r>
              <a:rPr lang="zh-CN" altLang="zh-CN" dirty="0"/>
              <a:t>直接抛弃梯度很小的样本会改变样训练集的分布，使得模型准确率下降</a:t>
            </a:r>
            <a:r>
              <a:rPr lang="zh-CN" altLang="en-US" dirty="0"/>
              <a:t>               保留梯度绝对值大的样本，对</a:t>
            </a:r>
            <a:r>
              <a:rPr lang="zh-CN" altLang="zh-CN" dirty="0"/>
              <a:t>梯度的绝对值</a:t>
            </a:r>
            <a:r>
              <a:rPr lang="zh-CN" altLang="en-US" dirty="0"/>
              <a:t>小的样本</a:t>
            </a:r>
            <a:r>
              <a:rPr lang="zh-CN" altLang="zh-CN" dirty="0"/>
              <a:t>进行采样</a:t>
            </a:r>
            <a:r>
              <a:rPr lang="zh-CN" altLang="en-US" dirty="0"/>
              <a:t>，对</a:t>
            </a:r>
            <a:r>
              <a:rPr lang="zh-CN" altLang="zh-CN" dirty="0"/>
              <a:t>减少实际访问样本数 </a:t>
            </a:r>
            <a:endParaRPr lang="en-US" altLang="zh-CN" dirty="0"/>
          </a:p>
          <a:p>
            <a:endParaRPr kumimoji="1" lang="en-US" altLang="zh-CN" dirty="0"/>
          </a:p>
        </p:txBody>
      </p:sp>
      <p:sp>
        <p:nvSpPr>
          <p:cNvPr id="4" name="右箭头 3"/>
          <p:cNvSpPr/>
          <p:nvPr/>
        </p:nvSpPr>
        <p:spPr bwMode="auto">
          <a:xfrm>
            <a:off x="2743200" y="3657600"/>
            <a:ext cx="781050" cy="190500"/>
          </a:xfrm>
          <a:prstGeom prst="rightArrow">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771546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直方图加速：</a:t>
            </a:r>
            <a:r>
              <a:rPr lang="zh-CN" altLang="zh-CN" dirty="0"/>
              <a:t>基于梯度的单边采样 </a:t>
            </a:r>
            <a:endParaRPr kumimoji="1" lang="zh-CN" altLang="en-US" dirty="0"/>
          </a:p>
        </p:txBody>
      </p:sp>
      <p:sp>
        <p:nvSpPr>
          <p:cNvPr id="3" name="内容占位符 2"/>
          <p:cNvSpPr>
            <a:spLocks noGrp="1"/>
          </p:cNvSpPr>
          <p:nvPr>
            <p:ph sz="quarter" idx="10"/>
          </p:nvPr>
        </p:nvSpPr>
        <p:spPr/>
        <p:txBody>
          <a:bodyPr/>
          <a:lstStyle/>
          <a:p>
            <a:r>
              <a:rPr lang="zh-CN" altLang="zh-CN" dirty="0"/>
              <a:t>基于梯度的单边采样（</a:t>
            </a:r>
            <a:r>
              <a:rPr lang="en-US" altLang="zh-CN" dirty="0"/>
              <a:t>Gradient-based One-Side Sampling</a:t>
            </a:r>
            <a:r>
              <a:rPr lang="zh-CN" altLang="zh-CN" dirty="0"/>
              <a:t>，</a:t>
            </a:r>
            <a:r>
              <a:rPr lang="en-US" altLang="zh-CN" dirty="0"/>
              <a:t>GOSS</a:t>
            </a:r>
            <a:r>
              <a:rPr lang="zh-CN" altLang="zh-CN" dirty="0"/>
              <a:t>） </a:t>
            </a:r>
            <a:endParaRPr lang="en-US" altLang="zh-CN" dirty="0"/>
          </a:p>
          <a:p>
            <a:endParaRPr kumimoji="1" lang="en-US" altLang="zh-CN" dirty="0"/>
          </a:p>
        </p:txBody>
      </p:sp>
      <mc:AlternateContent xmlns:mc="http://schemas.openxmlformats.org/markup-compatibility/2006">
        <mc:Choice xmlns:a14="http://schemas.microsoft.com/office/drawing/2010/main" Requires="a14">
          <p:sp>
            <p:nvSpPr>
              <p:cNvPr id="5" name="矩形 4"/>
              <p:cNvSpPr/>
              <p:nvPr/>
            </p:nvSpPr>
            <p:spPr>
              <a:xfrm>
                <a:off x="4483509" y="1838841"/>
                <a:ext cx="7708491" cy="4475969"/>
              </a:xfrm>
              <a:prstGeom prst="rect">
                <a:avLst/>
              </a:prstGeom>
            </p:spPr>
            <p:txBody>
              <a:bodyPr wrap="square">
                <a:spAutoFit/>
              </a:bodyPr>
              <a:lstStyle/>
              <a:p>
                <a:pPr indent="254000" algn="just">
                  <a:lnSpc>
                    <a:spcPct val="114000"/>
                  </a:lnSpc>
                  <a:spcAft>
                    <a:spcPts val="0"/>
                  </a:spcAft>
                </a:pPr>
                <a:r>
                  <a:rPr lang="en-US" altLang="zh-CN" sz="2800" kern="100" dirty="0">
                    <a:solidFill>
                      <a:srgbClr val="09405E"/>
                    </a:solidFill>
                    <a:latin typeface="Microsoft YaHei" charset="-122"/>
                    <a:ea typeface="Microsoft YaHei" charset="-122"/>
                    <a:cs typeface="Microsoft YaHei" charset="-122"/>
                  </a:rPr>
                  <a:t>1</a:t>
                </a:r>
                <a:r>
                  <a:rPr lang="zh-CN" altLang="zh-CN" sz="2800" kern="100" dirty="0">
                    <a:solidFill>
                      <a:srgbClr val="09405E"/>
                    </a:solidFill>
                    <a:effectLst/>
                    <a:latin typeface="Microsoft YaHei" charset="-122"/>
                    <a:ea typeface="Microsoft YaHei" charset="-122"/>
                    <a:cs typeface="Microsoft YaHei" charset="-122"/>
                  </a:rPr>
                  <a:t>．根据梯度的绝对值</a:t>
                </a:r>
                <a:r>
                  <a:rPr lang="zh-CN" altLang="en-US" sz="2800" kern="100" dirty="0">
                    <a:solidFill>
                      <a:srgbClr val="09405E"/>
                    </a:solidFill>
                    <a:effectLst/>
                    <a:latin typeface="Microsoft YaHei" charset="-122"/>
                    <a:ea typeface="Microsoft YaHei" charset="-122"/>
                    <a:cs typeface="Microsoft YaHei" charset="-122"/>
                  </a:rPr>
                  <a:t>对</a:t>
                </a:r>
                <a:r>
                  <a:rPr lang="zh-CN" altLang="zh-CN" sz="2800" kern="100" dirty="0">
                    <a:solidFill>
                      <a:srgbClr val="09405E"/>
                    </a:solidFill>
                    <a:effectLst/>
                    <a:latin typeface="Microsoft YaHei" charset="-122"/>
                    <a:ea typeface="Microsoft YaHei" charset="-122"/>
                    <a:cs typeface="Microsoft YaHei" charset="-122"/>
                  </a:rPr>
                  <a:t>样本进行降序排序</a:t>
                </a:r>
                <a:endParaRPr lang="zh-CN" altLang="zh-CN" sz="2800" kern="1050" dirty="0">
                  <a:solidFill>
                    <a:srgbClr val="09405E"/>
                  </a:solidFill>
                  <a:effectLst/>
                  <a:latin typeface="Microsoft YaHei" charset="-122"/>
                  <a:ea typeface="Microsoft YaHei" charset="-122"/>
                  <a:cs typeface="Microsoft YaHei" charset="-122"/>
                </a:endParaRPr>
              </a:p>
              <a:p>
                <a:pPr indent="254000" algn="just">
                  <a:lnSpc>
                    <a:spcPct val="114000"/>
                  </a:lnSpc>
                  <a:spcAft>
                    <a:spcPts val="0"/>
                  </a:spcAft>
                </a:pPr>
                <a:r>
                  <a:rPr lang="en-US" altLang="zh-CN" sz="2800" kern="100" dirty="0">
                    <a:solidFill>
                      <a:srgbClr val="09405E"/>
                    </a:solidFill>
                    <a:effectLst/>
                    <a:latin typeface="Microsoft YaHei" charset="-122"/>
                    <a:ea typeface="Microsoft YaHei" charset="-122"/>
                    <a:cs typeface="Microsoft YaHei" charset="-122"/>
                  </a:rPr>
                  <a:t>2</a:t>
                </a:r>
                <a:r>
                  <a:rPr lang="zh-CN" altLang="zh-CN" sz="2800" kern="100" dirty="0">
                    <a:solidFill>
                      <a:srgbClr val="09405E"/>
                    </a:solidFill>
                    <a:effectLst/>
                    <a:latin typeface="Microsoft YaHei" charset="-122"/>
                    <a:ea typeface="Microsoft YaHei" charset="-122"/>
                    <a:cs typeface="Microsoft YaHei" charset="-122"/>
                  </a:rPr>
                  <a:t>．保留所有的梯度较大的样本</a:t>
                </a:r>
                <a14:m>
                  <m:oMath xmlns:m="http://schemas.openxmlformats.org/officeDocument/2006/math">
                    <m:r>
                      <a:rPr lang="en-US" altLang="zh-CN" sz="2800" i="1" kern="100">
                        <a:solidFill>
                          <a:srgbClr val="09405E"/>
                        </a:solidFill>
                        <a:latin typeface="Cambria Math" charset="0"/>
                        <a:ea typeface="Microsoft YaHei" charset="-122"/>
                        <a:cs typeface="Microsoft YaHei" charset="-122"/>
                      </a:rPr>
                      <m:t>𝒜</m:t>
                    </m:r>
                    <m:r>
                      <a:rPr lang="en-US" altLang="zh-CN" sz="2800" i="1" kern="100">
                        <a:solidFill>
                          <a:srgbClr val="09405E"/>
                        </a:solidFill>
                        <a:latin typeface="Cambria Math" charset="0"/>
                        <a:ea typeface="Microsoft YaHei" charset="-122"/>
                        <a:cs typeface="Microsoft YaHei" charset="-122"/>
                      </a:rPr>
                      <m:t> </m:t>
                    </m:r>
                  </m:oMath>
                </a14:m>
                <a:r>
                  <a:rPr lang="zh-CN" altLang="zh-CN" sz="2800" kern="100" dirty="0">
                    <a:solidFill>
                      <a:srgbClr val="09405E"/>
                    </a:solidFill>
                    <a:effectLst/>
                    <a:latin typeface="Microsoft YaHei" charset="-122"/>
                    <a:ea typeface="Microsoft YaHei" charset="-122"/>
                    <a:cs typeface="Microsoft YaHei" charset="-122"/>
                  </a:rPr>
                  <a:t>：选择前</a:t>
                </a:r>
                <a14:m>
                  <m:oMath xmlns:m="http://schemas.openxmlformats.org/officeDocument/2006/math">
                    <m:r>
                      <a:rPr lang="en-US" altLang="zh-CN" sz="2800" i="1" kern="100">
                        <a:solidFill>
                          <a:srgbClr val="09405E"/>
                        </a:solidFill>
                        <a:effectLst/>
                        <a:latin typeface="Cambria Math" charset="0"/>
                        <a:ea typeface="Microsoft YaHei" charset="-122"/>
                        <a:cs typeface="Microsoft YaHei" charset="-122"/>
                      </a:rPr>
                      <m:t>𝑎</m:t>
                    </m:r>
                    <m:r>
                      <a:rPr lang="en-US" altLang="zh-CN" sz="2800" i="1" kern="100">
                        <a:solidFill>
                          <a:srgbClr val="09405E"/>
                        </a:solidFill>
                        <a:effectLst/>
                        <a:latin typeface="Cambria Math" charset="0"/>
                        <a:ea typeface="Microsoft YaHei" charset="-122"/>
                        <a:cs typeface="Microsoft YaHei" charset="-122"/>
                      </a:rPr>
                      <m:t>×100</m:t>
                    </m:r>
                  </m:oMath>
                </a14:m>
                <a:r>
                  <a:rPr lang="zh-CN" altLang="zh-CN" sz="2800" kern="100" dirty="0">
                    <a:solidFill>
                      <a:srgbClr val="09405E"/>
                    </a:solidFill>
                    <a:effectLst/>
                    <a:latin typeface="Microsoft YaHei" charset="-122"/>
                    <a:ea typeface="Microsoft YaHei" charset="-122"/>
                    <a:cs typeface="Microsoft YaHei" charset="-122"/>
                  </a:rPr>
                  <a:t>的样本</a:t>
                </a:r>
                <a:r>
                  <a:rPr lang="zh-CN" altLang="en-US" sz="2800" kern="100" dirty="0">
                    <a:solidFill>
                      <a:srgbClr val="09405E"/>
                    </a:solidFill>
                    <a:effectLst/>
                    <a:latin typeface="Microsoft YaHei" charset="-122"/>
                    <a:ea typeface="Microsoft YaHei" charset="-122"/>
                    <a:cs typeface="Microsoft YaHei" charset="-122"/>
                  </a:rPr>
                  <a:t>（如</a:t>
                </a:r>
                <a14:m>
                  <m:oMath xmlns:m="http://schemas.openxmlformats.org/officeDocument/2006/math">
                    <m:r>
                      <a:rPr lang="en-US" altLang="zh-CN" sz="2800" i="1" kern="100" dirty="0" smtClean="0">
                        <a:solidFill>
                          <a:srgbClr val="09405E"/>
                        </a:solidFill>
                        <a:effectLst/>
                        <a:latin typeface="Cambria Math" panose="02040503050406030204" pitchFamily="18" charset="0"/>
                        <a:ea typeface="Microsoft YaHei" charset="-122"/>
                        <a:cs typeface="Microsoft YaHei" charset="-122"/>
                      </a:rPr>
                      <m:t>𝑎</m:t>
                    </m:r>
                    <m:r>
                      <a:rPr lang="en-US" altLang="zh-CN" sz="2800" i="1" kern="100" dirty="0" smtClean="0">
                        <a:solidFill>
                          <a:srgbClr val="09405E"/>
                        </a:solidFill>
                        <a:effectLst/>
                        <a:latin typeface="Cambria Math" panose="02040503050406030204" pitchFamily="18" charset="0"/>
                        <a:ea typeface="Microsoft YaHei" charset="-122"/>
                        <a:cs typeface="Microsoft YaHei" charset="-122"/>
                      </a:rPr>
                      <m:t>=0.33</m:t>
                    </m:r>
                  </m:oMath>
                </a14:m>
                <a:r>
                  <a:rPr lang="zh-CN" altLang="en-US" sz="2800" kern="100" dirty="0">
                    <a:solidFill>
                      <a:srgbClr val="09405E"/>
                    </a:solidFill>
                    <a:effectLst/>
                    <a:latin typeface="Microsoft YaHei" charset="-122"/>
                    <a:ea typeface="Microsoft YaHei" charset="-122"/>
                    <a:cs typeface="Microsoft YaHei" charset="-122"/>
                  </a:rPr>
                  <a:t>）</a:t>
                </a:r>
                <a:r>
                  <a:rPr lang="zh-CN" altLang="zh-CN" sz="2800" kern="100" dirty="0">
                    <a:solidFill>
                      <a:srgbClr val="09405E"/>
                    </a:solidFill>
                    <a:effectLst/>
                    <a:latin typeface="Microsoft YaHei" charset="-122"/>
                    <a:ea typeface="Microsoft YaHei" charset="-122"/>
                    <a:cs typeface="Microsoft YaHei" charset="-122"/>
                  </a:rPr>
                  <a:t>；</a:t>
                </a:r>
                <a:endParaRPr lang="zh-CN" altLang="zh-CN" sz="2800" kern="1050" dirty="0">
                  <a:solidFill>
                    <a:srgbClr val="09405E"/>
                  </a:solidFill>
                  <a:effectLst/>
                  <a:latin typeface="Microsoft YaHei" charset="-122"/>
                  <a:ea typeface="Microsoft YaHei" charset="-122"/>
                  <a:cs typeface="Microsoft YaHei" charset="-122"/>
                </a:endParaRPr>
              </a:p>
              <a:p>
                <a:pPr indent="254000" algn="just">
                  <a:lnSpc>
                    <a:spcPct val="114000"/>
                  </a:lnSpc>
                  <a:spcAft>
                    <a:spcPts val="0"/>
                  </a:spcAft>
                </a:pPr>
                <a:r>
                  <a:rPr lang="en-US" altLang="zh-CN" sz="2800" kern="100" dirty="0">
                    <a:solidFill>
                      <a:srgbClr val="09405E"/>
                    </a:solidFill>
                    <a:effectLst/>
                    <a:latin typeface="Microsoft YaHei" charset="-122"/>
                    <a:ea typeface="Microsoft YaHei" charset="-122"/>
                    <a:cs typeface="Microsoft YaHei" charset="-122"/>
                  </a:rPr>
                  <a:t>3</a:t>
                </a:r>
                <a:r>
                  <a:rPr lang="zh-CN" altLang="zh-CN" sz="2800" kern="100" dirty="0">
                    <a:solidFill>
                      <a:srgbClr val="09405E"/>
                    </a:solidFill>
                    <a:effectLst/>
                    <a:latin typeface="Microsoft YaHei" charset="-122"/>
                    <a:ea typeface="Microsoft YaHei" charset="-122"/>
                    <a:cs typeface="Microsoft YaHei" charset="-122"/>
                  </a:rPr>
                  <a:t>．</a:t>
                </a:r>
                <a:r>
                  <a:rPr lang="zh-CN" altLang="zh-CN" sz="2800" kern="100" dirty="0">
                    <a:solidFill>
                      <a:srgbClr val="C00000"/>
                    </a:solidFill>
                    <a:effectLst/>
                    <a:latin typeface="Microsoft YaHei" charset="-122"/>
                    <a:ea typeface="Microsoft YaHei" charset="-122"/>
                    <a:cs typeface="Microsoft YaHei" charset="-122"/>
                  </a:rPr>
                  <a:t>随机采样梯度小的样本</a:t>
                </a:r>
                <a:r>
                  <a:rPr lang="zh-CN" altLang="zh-CN" sz="2800" kern="100" dirty="0">
                    <a:solidFill>
                      <a:srgbClr val="09405E"/>
                    </a:solidFill>
                    <a:effectLst/>
                    <a:latin typeface="Microsoft YaHei" charset="-122"/>
                    <a:ea typeface="Microsoft YaHei" charset="-122"/>
                    <a:cs typeface="Microsoft YaHei" charset="-122"/>
                  </a:rPr>
                  <a:t>：剩下</a:t>
                </a:r>
                <a14:m>
                  <m:oMath xmlns:m="http://schemas.openxmlformats.org/officeDocument/2006/math">
                    <m:r>
                      <a:rPr lang="en-US" altLang="zh-CN" sz="2800" i="1" kern="100">
                        <a:solidFill>
                          <a:srgbClr val="09405E"/>
                        </a:solidFill>
                        <a:effectLst/>
                        <a:latin typeface="Cambria Math" charset="0"/>
                        <a:ea typeface="Microsoft YaHei" charset="-122"/>
                        <a:cs typeface="Microsoft YaHei" charset="-122"/>
                      </a:rPr>
                      <m:t>(1−</m:t>
                    </m:r>
                    <m:r>
                      <a:rPr lang="en-US" altLang="zh-CN" sz="2800" i="1" kern="100">
                        <a:solidFill>
                          <a:srgbClr val="09405E"/>
                        </a:solidFill>
                        <a:effectLst/>
                        <a:latin typeface="Cambria Math" charset="0"/>
                        <a:ea typeface="Microsoft YaHei" charset="-122"/>
                        <a:cs typeface="Microsoft YaHei" charset="-122"/>
                      </a:rPr>
                      <m:t>𝑎</m:t>
                    </m:r>
                    <m:r>
                      <a:rPr lang="en-US" altLang="zh-CN" sz="2800" i="1" kern="100">
                        <a:solidFill>
                          <a:srgbClr val="09405E"/>
                        </a:solidFill>
                        <a:effectLst/>
                        <a:latin typeface="Cambria Math" charset="0"/>
                        <a:ea typeface="Microsoft YaHei" charset="-122"/>
                        <a:cs typeface="Microsoft YaHei" charset="-122"/>
                      </a:rPr>
                      <m:t>)×100%</m:t>
                    </m:r>
                  </m:oMath>
                </a14:m>
                <a:r>
                  <a:rPr lang="zh-CN" altLang="zh-CN" sz="2800" kern="100" dirty="0">
                    <a:solidFill>
                      <a:srgbClr val="09405E"/>
                    </a:solidFill>
                    <a:effectLst/>
                    <a:latin typeface="Microsoft YaHei" charset="-122"/>
                    <a:ea typeface="Microsoft YaHei" charset="-122"/>
                    <a:cs typeface="Microsoft YaHei" charset="-122"/>
                  </a:rPr>
                  <a:t>的数据中，随机抽取</a:t>
                </a:r>
                <a14:m>
                  <m:oMath xmlns:m="http://schemas.openxmlformats.org/officeDocument/2006/math">
                    <m:r>
                      <a:rPr lang="en-US" altLang="zh-CN" sz="2800" i="1" kern="100">
                        <a:solidFill>
                          <a:srgbClr val="09405E"/>
                        </a:solidFill>
                        <a:effectLst/>
                        <a:latin typeface="Cambria Math" charset="0"/>
                        <a:ea typeface="Microsoft YaHei" charset="-122"/>
                        <a:cs typeface="Microsoft YaHei" charset="-122"/>
                      </a:rPr>
                      <m:t>𝑏</m:t>
                    </m:r>
                    <m:r>
                      <a:rPr lang="en-US" altLang="zh-CN" sz="2800" i="1" kern="100">
                        <a:solidFill>
                          <a:srgbClr val="09405E"/>
                        </a:solidFill>
                        <a:effectLst/>
                        <a:latin typeface="Cambria Math" charset="0"/>
                        <a:ea typeface="Microsoft YaHei" charset="-122"/>
                        <a:cs typeface="Microsoft YaHei" charset="-122"/>
                      </a:rPr>
                      <m:t>×100%</m:t>
                    </m:r>
                  </m:oMath>
                </a14:m>
                <a:r>
                  <a:rPr lang="zh-CN" altLang="zh-CN" sz="2800" kern="100" dirty="0">
                    <a:solidFill>
                      <a:srgbClr val="09405E"/>
                    </a:solidFill>
                    <a:effectLst/>
                    <a:latin typeface="Microsoft YaHei" charset="-122"/>
                    <a:ea typeface="Microsoft YaHei" charset="-122"/>
                    <a:cs typeface="Microsoft YaHei" charset="-122"/>
                  </a:rPr>
                  <a:t>的数据，这些样本称为</a:t>
                </a:r>
                <a14:m>
                  <m:oMath xmlns:m="http://schemas.openxmlformats.org/officeDocument/2006/math">
                    <m:r>
                      <a:rPr lang="en-US" altLang="zh-CN" sz="2800" i="1" kern="100">
                        <a:solidFill>
                          <a:srgbClr val="09405E"/>
                        </a:solidFill>
                        <a:effectLst/>
                        <a:latin typeface="Cambria Math" charset="0"/>
                        <a:ea typeface="Microsoft YaHei" charset="-122"/>
                        <a:cs typeface="Microsoft YaHei" charset="-122"/>
                      </a:rPr>
                      <m:t>ℬ</m:t>
                    </m:r>
                  </m:oMath>
                </a14:m>
                <a:r>
                  <a:rPr lang="zh-CN" altLang="en-US" sz="2800" kern="100" dirty="0">
                    <a:solidFill>
                      <a:srgbClr val="09405E"/>
                    </a:solidFill>
                    <a:effectLst/>
                    <a:latin typeface="Microsoft YaHei" charset="-122"/>
                    <a:ea typeface="Microsoft YaHei" charset="-122"/>
                    <a:cs typeface="Microsoft YaHei" charset="-122"/>
                  </a:rPr>
                  <a:t>（如</a:t>
                </a:r>
                <a14:m>
                  <m:oMath xmlns:m="http://schemas.openxmlformats.org/officeDocument/2006/math">
                    <m:r>
                      <a:rPr lang="en-US" altLang="zh-CN" sz="2800" i="1" kern="100" dirty="0">
                        <a:solidFill>
                          <a:srgbClr val="09405E"/>
                        </a:solidFill>
                        <a:latin typeface="Cambria Math" panose="02040503050406030204" pitchFamily="18" charset="0"/>
                        <a:ea typeface="Microsoft YaHei" charset="-122"/>
                        <a:cs typeface="Microsoft YaHei" charset="-122"/>
                      </a:rPr>
                      <m:t>𝑏</m:t>
                    </m:r>
                    <m:r>
                      <a:rPr lang="en-US" altLang="zh-CN" sz="2800" i="1" kern="100" dirty="0">
                        <a:solidFill>
                          <a:srgbClr val="09405E"/>
                        </a:solidFill>
                        <a:latin typeface="Cambria Math" panose="02040503050406030204" pitchFamily="18" charset="0"/>
                        <a:ea typeface="Microsoft YaHei" charset="-122"/>
                        <a:cs typeface="Microsoft YaHei" charset="-122"/>
                      </a:rPr>
                      <m:t>=0.5 </m:t>
                    </m:r>
                  </m:oMath>
                </a14:m>
                <a:r>
                  <a:rPr lang="zh-CN" altLang="en-US" sz="2800" kern="100" dirty="0">
                    <a:solidFill>
                      <a:srgbClr val="09405E"/>
                    </a:solidFill>
                    <a:effectLst/>
                    <a:latin typeface="Microsoft YaHei" charset="-122"/>
                    <a:ea typeface="Microsoft YaHei" charset="-122"/>
                    <a:cs typeface="Microsoft YaHei" charset="-122"/>
                  </a:rPr>
                  <a:t>）</a:t>
                </a:r>
                <a:r>
                  <a:rPr lang="zh-CN" altLang="zh-CN" sz="2800" kern="100" dirty="0">
                    <a:solidFill>
                      <a:srgbClr val="09405E"/>
                    </a:solidFill>
                    <a:effectLst/>
                    <a:latin typeface="Microsoft YaHei" charset="-122"/>
                    <a:ea typeface="Microsoft YaHei" charset="-122"/>
                    <a:cs typeface="Microsoft YaHei" charset="-122"/>
                  </a:rPr>
                  <a:t>；</a:t>
                </a:r>
                <a:endParaRPr lang="zh-CN" altLang="zh-CN" sz="2800" kern="1050" dirty="0">
                  <a:solidFill>
                    <a:srgbClr val="09405E"/>
                  </a:solidFill>
                  <a:effectLst/>
                  <a:latin typeface="Microsoft YaHei" charset="-122"/>
                  <a:ea typeface="Microsoft YaHei" charset="-122"/>
                  <a:cs typeface="Microsoft YaHei" charset="-122"/>
                </a:endParaRPr>
              </a:p>
              <a:p>
                <a:pPr indent="254000" algn="just">
                  <a:lnSpc>
                    <a:spcPct val="114000"/>
                  </a:lnSpc>
                  <a:spcAft>
                    <a:spcPts val="0"/>
                  </a:spcAft>
                </a:pPr>
                <a:r>
                  <a:rPr lang="en-US" altLang="zh-CN" sz="2800" kern="100" dirty="0">
                    <a:solidFill>
                      <a:srgbClr val="09405E"/>
                    </a:solidFill>
                    <a:effectLst/>
                    <a:latin typeface="Microsoft YaHei" charset="-122"/>
                    <a:ea typeface="Microsoft YaHei" charset="-122"/>
                    <a:cs typeface="Microsoft YaHei" charset="-122"/>
                  </a:rPr>
                  <a:t>4</a:t>
                </a:r>
                <a:r>
                  <a:rPr lang="zh-CN" altLang="zh-CN" sz="2800" kern="100" dirty="0">
                    <a:solidFill>
                      <a:srgbClr val="09405E"/>
                    </a:solidFill>
                    <a:effectLst/>
                    <a:latin typeface="Microsoft YaHei" charset="-122"/>
                    <a:ea typeface="Microsoft YaHei" charset="-122"/>
                    <a:cs typeface="Microsoft YaHei" charset="-122"/>
                  </a:rPr>
                  <a:t>．为了抵消对数据分布的影响，在计算增益时，对小梯度数扩大常量倍：对</a:t>
                </a:r>
                <a14:m>
                  <m:oMath xmlns:m="http://schemas.openxmlformats.org/officeDocument/2006/math">
                    <m:r>
                      <a:rPr lang="en-US" altLang="zh-CN" sz="2800" i="1" kern="100">
                        <a:solidFill>
                          <a:srgbClr val="09405E"/>
                        </a:solidFill>
                        <a:effectLst/>
                        <a:latin typeface="Cambria Math" charset="0"/>
                        <a:ea typeface="Microsoft YaHei" charset="-122"/>
                        <a:cs typeface="Microsoft YaHei" charset="-122"/>
                      </a:rPr>
                      <m:t>ℬ</m:t>
                    </m:r>
                  </m:oMath>
                </a14:m>
                <a:r>
                  <a:rPr lang="zh-CN" altLang="zh-CN" sz="2800" kern="100" dirty="0">
                    <a:solidFill>
                      <a:srgbClr val="09405E"/>
                    </a:solidFill>
                    <a:effectLst/>
                    <a:latin typeface="Microsoft YaHei" charset="-122"/>
                    <a:ea typeface="Microsoft YaHei" charset="-122"/>
                    <a:cs typeface="Microsoft YaHei" charset="-122"/>
                  </a:rPr>
                  <a:t>中样本的梯度</a:t>
                </a:r>
                <a14:m>
                  <m:oMath xmlns:m="http://schemas.openxmlformats.org/officeDocument/2006/math">
                    <m:r>
                      <a:rPr lang="en-US" altLang="zh-CN" sz="2800" i="1" kern="100">
                        <a:solidFill>
                          <a:srgbClr val="09405E"/>
                        </a:solidFill>
                        <a:effectLst/>
                        <a:latin typeface="Cambria Math" charset="0"/>
                        <a:ea typeface="Microsoft YaHei" charset="-122"/>
                        <a:cs typeface="Microsoft YaHei" charset="-122"/>
                      </a:rPr>
                      <m:t>(1−</m:t>
                    </m:r>
                    <m:r>
                      <a:rPr lang="en-US" altLang="zh-CN" sz="2800" i="1" kern="100">
                        <a:solidFill>
                          <a:srgbClr val="09405E"/>
                        </a:solidFill>
                        <a:effectLst/>
                        <a:latin typeface="Cambria Math" charset="0"/>
                        <a:ea typeface="Microsoft YaHei" charset="-122"/>
                        <a:cs typeface="Microsoft YaHei" charset="-122"/>
                      </a:rPr>
                      <m:t>𝑎</m:t>
                    </m:r>
                    <m:r>
                      <a:rPr lang="en-US" altLang="zh-CN" sz="2800" i="1" kern="100">
                        <a:solidFill>
                          <a:srgbClr val="09405E"/>
                        </a:solidFill>
                        <a:effectLst/>
                        <a:latin typeface="Cambria Math" charset="0"/>
                        <a:ea typeface="Microsoft YaHei" charset="-122"/>
                        <a:cs typeface="Microsoft YaHei" charset="-122"/>
                      </a:rPr>
                      <m:t>)/</m:t>
                    </m:r>
                    <m:r>
                      <a:rPr lang="en-US" altLang="zh-CN" sz="2800" i="1" kern="100">
                        <a:solidFill>
                          <a:srgbClr val="09405E"/>
                        </a:solidFill>
                        <a:effectLst/>
                        <a:latin typeface="Cambria Math" charset="0"/>
                        <a:ea typeface="Microsoft YaHei" charset="-122"/>
                        <a:cs typeface="Microsoft YaHei" charset="-122"/>
                      </a:rPr>
                      <m:t>𝑏</m:t>
                    </m:r>
                  </m:oMath>
                </a14:m>
                <a:r>
                  <a:rPr lang="zh-CN" altLang="zh-CN" sz="2800" kern="100" dirty="0">
                    <a:solidFill>
                      <a:srgbClr val="09405E"/>
                    </a:solidFill>
                    <a:effectLst/>
                    <a:latin typeface="Microsoft YaHei" charset="-122"/>
                    <a:ea typeface="Microsoft YaHei" charset="-122"/>
                    <a:cs typeface="Microsoft YaHei" charset="-122"/>
                  </a:rPr>
                  <a:t>倍。</a:t>
                </a:r>
                <a:endParaRPr lang="zh-CN" altLang="zh-CN" sz="2800" kern="1050" dirty="0">
                  <a:solidFill>
                    <a:srgbClr val="09405E"/>
                  </a:solidFill>
                  <a:effectLst/>
                  <a:latin typeface="Microsoft YaHei" charset="-122"/>
                  <a:ea typeface="Microsoft YaHei" charset="-122"/>
                  <a:cs typeface="Microsoft YaHei" charset="-122"/>
                </a:endParaRPr>
              </a:p>
            </p:txBody>
          </p:sp>
        </mc:Choice>
        <mc:Fallback>
          <p:sp>
            <p:nvSpPr>
              <p:cNvPr id="5" name="矩形 4"/>
              <p:cNvSpPr>
                <a:spLocks noRot="1" noChangeAspect="1" noMove="1" noResize="1" noEditPoints="1" noAdjustHandles="1" noChangeArrowheads="1" noChangeShapeType="1" noTextEdit="1"/>
              </p:cNvSpPr>
              <p:nvPr/>
            </p:nvSpPr>
            <p:spPr>
              <a:xfrm>
                <a:off x="4483509" y="1838841"/>
                <a:ext cx="7708491" cy="4475969"/>
              </a:xfrm>
              <a:prstGeom prst="rect">
                <a:avLst/>
              </a:prstGeom>
              <a:blipFill>
                <a:blip r:embed="rId2"/>
                <a:stretch>
                  <a:fillRect l="-1478" t="-847" r="-1642" b="-2825"/>
                </a:stretch>
              </a:blipFill>
            </p:spPr>
            <p:txBody>
              <a:bodyPr/>
              <a:lstStyle/>
              <a:p>
                <a:r>
                  <a:rPr lang="zh-CN" altLang="en-US">
                    <a:noFill/>
                  </a:rPr>
                  <a:t> </a:t>
                </a:r>
              </a:p>
            </p:txBody>
          </p:sp>
        </mc:Fallback>
      </mc:AlternateContent>
      <p:graphicFrame>
        <p:nvGraphicFramePr>
          <p:cNvPr id="4" name="表格 3">
            <a:extLst>
              <a:ext uri="{FF2B5EF4-FFF2-40B4-BE49-F238E27FC236}">
                <a16:creationId xmlns:a16="http://schemas.microsoft.com/office/drawing/2014/main" id="{91296674-B050-83F0-76BF-99FC66790EBB}"/>
              </a:ext>
            </a:extLst>
          </p:cNvPr>
          <p:cNvGraphicFramePr>
            <a:graphicFrameLocks noGrp="1"/>
          </p:cNvGraphicFramePr>
          <p:nvPr>
            <p:extLst>
              <p:ext uri="{D42A27DB-BD31-4B8C-83A1-F6EECF244321}">
                <p14:modId xmlns:p14="http://schemas.microsoft.com/office/powerpoint/2010/main" val="1471194366"/>
              </p:ext>
            </p:extLst>
          </p:nvPr>
        </p:nvGraphicFramePr>
        <p:xfrm>
          <a:off x="206477" y="2199089"/>
          <a:ext cx="1740310" cy="3383280"/>
        </p:xfrm>
        <a:graphic>
          <a:graphicData uri="http://schemas.openxmlformats.org/drawingml/2006/table">
            <a:tbl>
              <a:tblPr firstRow="1" bandRow="1">
                <a:tableStyleId>{5940675A-B579-460E-94D1-54222C63F5DA}</a:tableStyleId>
              </a:tblPr>
              <a:tblGrid>
                <a:gridCol w="693659">
                  <a:extLst>
                    <a:ext uri="{9D8B030D-6E8A-4147-A177-3AD203B41FA5}">
                      <a16:colId xmlns:a16="http://schemas.microsoft.com/office/drawing/2014/main" val="2700944554"/>
                    </a:ext>
                  </a:extLst>
                </a:gridCol>
                <a:gridCol w="1046651">
                  <a:extLst>
                    <a:ext uri="{9D8B030D-6E8A-4147-A177-3AD203B41FA5}">
                      <a16:colId xmlns:a16="http://schemas.microsoft.com/office/drawing/2014/main" val="3932115373"/>
                    </a:ext>
                  </a:extLst>
                </a:gridCol>
              </a:tblGrid>
              <a:tr h="370840">
                <a:tc>
                  <a:txBody>
                    <a:bodyPr/>
                    <a:lstStyle/>
                    <a:p>
                      <a:r>
                        <a:rPr lang="zh-CN" altLang="en-US" b="1" dirty="0">
                          <a:solidFill>
                            <a:srgbClr val="094162"/>
                          </a:solidFill>
                          <a:latin typeface="Microsoft YaHei" panose="020B0503020204020204" pitchFamily="34" charset="-122"/>
                          <a:ea typeface="Microsoft YaHei" panose="020B0503020204020204" pitchFamily="34" charset="-122"/>
                        </a:rPr>
                        <a:t>样本索引</a:t>
                      </a:r>
                    </a:p>
                  </a:txBody>
                  <a:tcPr/>
                </a:tc>
                <a:tc>
                  <a:txBody>
                    <a:bodyPr/>
                    <a:lstStyle/>
                    <a:p>
                      <a:r>
                        <a:rPr lang="zh-CN" altLang="en-US" b="1" dirty="0">
                          <a:solidFill>
                            <a:srgbClr val="094162"/>
                          </a:solidFill>
                          <a:latin typeface="Microsoft YaHei" panose="020B0503020204020204" pitchFamily="34" charset="-122"/>
                          <a:ea typeface="Microsoft YaHei" panose="020B0503020204020204" pitchFamily="34" charset="-122"/>
                        </a:rPr>
                        <a:t>梯度</a:t>
                      </a:r>
                    </a:p>
                  </a:txBody>
                  <a:tcPr/>
                </a:tc>
                <a:extLst>
                  <a:ext uri="{0D108BD9-81ED-4DB2-BD59-A6C34878D82A}">
                    <a16:rowId xmlns:a16="http://schemas.microsoft.com/office/drawing/2014/main" val="1907079385"/>
                  </a:ext>
                </a:extLst>
              </a:tr>
              <a:tr h="370840">
                <a:tc>
                  <a:txBody>
                    <a:bodyPr/>
                    <a:lstStyle/>
                    <a:p>
                      <a:r>
                        <a:rPr lang="en-US" altLang="zh-CN" sz="2400" dirty="0">
                          <a:solidFill>
                            <a:srgbClr val="C00000"/>
                          </a:solidFill>
                        </a:rPr>
                        <a:t>4</a:t>
                      </a:r>
                      <a:endParaRPr lang="zh-CN" altLang="en-US" sz="2400" dirty="0">
                        <a:solidFill>
                          <a:srgbClr val="C00000"/>
                        </a:solidFill>
                      </a:endParaRPr>
                    </a:p>
                  </a:txBody>
                  <a:tcPr/>
                </a:tc>
                <a:tc>
                  <a:txBody>
                    <a:bodyPr/>
                    <a:lstStyle/>
                    <a:p>
                      <a:r>
                        <a:rPr lang="en-US" altLang="zh-CN" sz="2400" dirty="0">
                          <a:solidFill>
                            <a:srgbClr val="C00000"/>
                          </a:solidFill>
                        </a:rPr>
                        <a:t>-5</a:t>
                      </a:r>
                      <a:endParaRPr lang="zh-CN" altLang="en-US" sz="2400" dirty="0">
                        <a:solidFill>
                          <a:srgbClr val="C00000"/>
                        </a:solidFill>
                      </a:endParaRPr>
                    </a:p>
                  </a:txBody>
                  <a:tcPr/>
                </a:tc>
                <a:extLst>
                  <a:ext uri="{0D108BD9-81ED-4DB2-BD59-A6C34878D82A}">
                    <a16:rowId xmlns:a16="http://schemas.microsoft.com/office/drawing/2014/main" val="1794868798"/>
                  </a:ext>
                </a:extLst>
              </a:tr>
              <a:tr h="370840">
                <a:tc>
                  <a:txBody>
                    <a:bodyPr/>
                    <a:lstStyle/>
                    <a:p>
                      <a:r>
                        <a:rPr lang="en-US" altLang="zh-CN" sz="2400" dirty="0">
                          <a:solidFill>
                            <a:srgbClr val="C00000"/>
                          </a:solidFill>
                        </a:rPr>
                        <a:t>3</a:t>
                      </a:r>
                      <a:endParaRPr lang="zh-CN" altLang="en-US" sz="2400" dirty="0">
                        <a:solidFill>
                          <a:srgbClr val="C00000"/>
                        </a:solidFill>
                      </a:endParaRPr>
                    </a:p>
                  </a:txBody>
                  <a:tcPr/>
                </a:tc>
                <a:tc>
                  <a:txBody>
                    <a:bodyPr/>
                    <a:lstStyle/>
                    <a:p>
                      <a:r>
                        <a:rPr lang="en-US" altLang="zh-CN" sz="2400" dirty="0">
                          <a:solidFill>
                            <a:srgbClr val="C00000"/>
                          </a:solidFill>
                        </a:rPr>
                        <a:t>3</a:t>
                      </a:r>
                      <a:endParaRPr lang="zh-CN" altLang="en-US" sz="2400" dirty="0">
                        <a:solidFill>
                          <a:srgbClr val="C00000"/>
                        </a:solidFill>
                      </a:endParaRPr>
                    </a:p>
                  </a:txBody>
                  <a:tcPr/>
                </a:tc>
                <a:extLst>
                  <a:ext uri="{0D108BD9-81ED-4DB2-BD59-A6C34878D82A}">
                    <a16:rowId xmlns:a16="http://schemas.microsoft.com/office/drawing/2014/main" val="3421806942"/>
                  </a:ext>
                </a:extLst>
              </a:tr>
              <a:tr h="370840">
                <a:tc>
                  <a:txBody>
                    <a:bodyPr/>
                    <a:lstStyle/>
                    <a:p>
                      <a:r>
                        <a:rPr lang="en-US" altLang="zh-CN" sz="2400" dirty="0">
                          <a:solidFill>
                            <a:srgbClr val="094162"/>
                          </a:solidFill>
                        </a:rPr>
                        <a:t>2</a:t>
                      </a:r>
                      <a:endParaRPr lang="zh-CN" altLang="en-US" sz="2400" dirty="0">
                        <a:solidFill>
                          <a:srgbClr val="094162"/>
                        </a:solidFill>
                      </a:endParaRPr>
                    </a:p>
                  </a:txBody>
                  <a:tcPr/>
                </a:tc>
                <a:tc>
                  <a:txBody>
                    <a:bodyPr/>
                    <a:lstStyle/>
                    <a:p>
                      <a:r>
                        <a:rPr lang="en-US" altLang="zh-CN" sz="2400" dirty="0">
                          <a:solidFill>
                            <a:srgbClr val="094162"/>
                          </a:solidFill>
                        </a:rPr>
                        <a:t>0.5</a:t>
                      </a:r>
                      <a:endParaRPr lang="zh-CN" altLang="en-US" sz="2400" dirty="0">
                        <a:solidFill>
                          <a:srgbClr val="094162"/>
                        </a:solidFill>
                      </a:endParaRPr>
                    </a:p>
                  </a:txBody>
                  <a:tcPr/>
                </a:tc>
                <a:extLst>
                  <a:ext uri="{0D108BD9-81ED-4DB2-BD59-A6C34878D82A}">
                    <a16:rowId xmlns:a16="http://schemas.microsoft.com/office/drawing/2014/main" val="1024103891"/>
                  </a:ext>
                </a:extLst>
              </a:tr>
              <a:tr h="370840">
                <a:tc>
                  <a:txBody>
                    <a:bodyPr/>
                    <a:lstStyle/>
                    <a:p>
                      <a:r>
                        <a:rPr lang="en-US" altLang="zh-CN" sz="2400" dirty="0">
                          <a:solidFill>
                            <a:srgbClr val="094162"/>
                          </a:solidFill>
                        </a:rPr>
                        <a:t>6</a:t>
                      </a:r>
                      <a:endParaRPr lang="zh-CN" altLang="en-US" sz="2400" dirty="0">
                        <a:solidFill>
                          <a:srgbClr val="094162"/>
                        </a:solidFill>
                      </a:endParaRPr>
                    </a:p>
                  </a:txBody>
                  <a:tcPr/>
                </a:tc>
                <a:tc>
                  <a:txBody>
                    <a:bodyPr/>
                    <a:lstStyle/>
                    <a:p>
                      <a:r>
                        <a:rPr lang="en-US" altLang="zh-CN" sz="2400" dirty="0">
                          <a:solidFill>
                            <a:srgbClr val="094162"/>
                          </a:solidFill>
                        </a:rPr>
                        <a:t>0.2</a:t>
                      </a:r>
                      <a:endParaRPr lang="zh-CN" altLang="en-US" sz="2400" dirty="0">
                        <a:solidFill>
                          <a:srgbClr val="094162"/>
                        </a:solidFill>
                      </a:endParaRPr>
                    </a:p>
                  </a:txBody>
                  <a:tcPr/>
                </a:tc>
                <a:extLst>
                  <a:ext uri="{0D108BD9-81ED-4DB2-BD59-A6C34878D82A}">
                    <a16:rowId xmlns:a16="http://schemas.microsoft.com/office/drawing/2014/main" val="789204332"/>
                  </a:ext>
                </a:extLst>
              </a:tr>
              <a:tr h="370840">
                <a:tc>
                  <a:txBody>
                    <a:bodyPr/>
                    <a:lstStyle/>
                    <a:p>
                      <a:r>
                        <a:rPr lang="en-US" altLang="zh-CN" sz="2400" dirty="0">
                          <a:solidFill>
                            <a:srgbClr val="094162"/>
                          </a:solidFill>
                        </a:rPr>
                        <a:t>5</a:t>
                      </a:r>
                      <a:endParaRPr lang="zh-CN" altLang="en-US" sz="2400" dirty="0">
                        <a:solidFill>
                          <a:srgbClr val="094162"/>
                        </a:solidFill>
                      </a:endParaRPr>
                    </a:p>
                  </a:txBody>
                  <a:tcPr/>
                </a:tc>
                <a:tc>
                  <a:txBody>
                    <a:bodyPr/>
                    <a:lstStyle/>
                    <a:p>
                      <a:r>
                        <a:rPr lang="en-US" altLang="zh-CN" sz="2400" dirty="0">
                          <a:solidFill>
                            <a:srgbClr val="094162"/>
                          </a:solidFill>
                        </a:rPr>
                        <a:t>0.1</a:t>
                      </a:r>
                      <a:endParaRPr lang="zh-CN" altLang="en-US" sz="2400" dirty="0">
                        <a:solidFill>
                          <a:srgbClr val="094162"/>
                        </a:solidFill>
                      </a:endParaRPr>
                    </a:p>
                  </a:txBody>
                  <a:tcPr/>
                </a:tc>
                <a:extLst>
                  <a:ext uri="{0D108BD9-81ED-4DB2-BD59-A6C34878D82A}">
                    <a16:rowId xmlns:a16="http://schemas.microsoft.com/office/drawing/2014/main" val="4064981029"/>
                  </a:ext>
                </a:extLst>
              </a:tr>
              <a:tr h="370840">
                <a:tc>
                  <a:txBody>
                    <a:bodyPr/>
                    <a:lstStyle/>
                    <a:p>
                      <a:r>
                        <a:rPr lang="en-US" altLang="zh-CN" sz="2400" dirty="0">
                          <a:solidFill>
                            <a:srgbClr val="094162"/>
                          </a:solidFill>
                        </a:rPr>
                        <a:t>1</a:t>
                      </a:r>
                      <a:endParaRPr lang="zh-CN" altLang="en-US" sz="2400" dirty="0">
                        <a:solidFill>
                          <a:srgbClr val="094162"/>
                        </a:solidFill>
                      </a:endParaRPr>
                    </a:p>
                  </a:txBody>
                  <a:tcPr/>
                </a:tc>
                <a:tc>
                  <a:txBody>
                    <a:bodyPr/>
                    <a:lstStyle/>
                    <a:p>
                      <a:r>
                        <a:rPr lang="en-US" altLang="zh-CN" sz="2400" dirty="0">
                          <a:solidFill>
                            <a:srgbClr val="094162"/>
                          </a:solidFill>
                        </a:rPr>
                        <a:t>0</a:t>
                      </a:r>
                      <a:endParaRPr lang="zh-CN" altLang="en-US" sz="2400" dirty="0">
                        <a:solidFill>
                          <a:srgbClr val="094162"/>
                        </a:solidFill>
                      </a:endParaRPr>
                    </a:p>
                  </a:txBody>
                  <a:tcPr/>
                </a:tc>
                <a:extLst>
                  <a:ext uri="{0D108BD9-81ED-4DB2-BD59-A6C34878D82A}">
                    <a16:rowId xmlns:a16="http://schemas.microsoft.com/office/drawing/2014/main" val="1257017267"/>
                  </a:ext>
                </a:extLst>
              </a:tr>
            </a:tbl>
          </a:graphicData>
        </a:graphic>
      </p:graphicFrame>
      <p:graphicFrame>
        <p:nvGraphicFramePr>
          <p:cNvPr id="6" name="表格 5">
            <a:extLst>
              <a:ext uri="{FF2B5EF4-FFF2-40B4-BE49-F238E27FC236}">
                <a16:creationId xmlns:a16="http://schemas.microsoft.com/office/drawing/2014/main" id="{0DE055BD-1479-0F0C-C163-3E997E0B8C9C}"/>
              </a:ext>
            </a:extLst>
          </p:cNvPr>
          <p:cNvGraphicFramePr>
            <a:graphicFrameLocks noGrp="1"/>
          </p:cNvGraphicFramePr>
          <p:nvPr>
            <p:extLst>
              <p:ext uri="{D42A27DB-BD31-4B8C-83A1-F6EECF244321}">
                <p14:modId xmlns:p14="http://schemas.microsoft.com/office/powerpoint/2010/main" val="4241007705"/>
              </p:ext>
            </p:extLst>
          </p:nvPr>
        </p:nvGraphicFramePr>
        <p:xfrm>
          <a:off x="2344993" y="2200668"/>
          <a:ext cx="1740310" cy="2468880"/>
        </p:xfrm>
        <a:graphic>
          <a:graphicData uri="http://schemas.openxmlformats.org/drawingml/2006/table">
            <a:tbl>
              <a:tblPr firstRow="1" bandRow="1">
                <a:tableStyleId>{5940675A-B579-460E-94D1-54222C63F5DA}</a:tableStyleId>
              </a:tblPr>
              <a:tblGrid>
                <a:gridCol w="693659">
                  <a:extLst>
                    <a:ext uri="{9D8B030D-6E8A-4147-A177-3AD203B41FA5}">
                      <a16:colId xmlns:a16="http://schemas.microsoft.com/office/drawing/2014/main" val="2700944554"/>
                    </a:ext>
                  </a:extLst>
                </a:gridCol>
                <a:gridCol w="1046651">
                  <a:extLst>
                    <a:ext uri="{9D8B030D-6E8A-4147-A177-3AD203B41FA5}">
                      <a16:colId xmlns:a16="http://schemas.microsoft.com/office/drawing/2014/main" val="3932115373"/>
                    </a:ext>
                  </a:extLst>
                </a:gridCol>
              </a:tblGrid>
              <a:tr h="370840">
                <a:tc>
                  <a:txBody>
                    <a:bodyPr/>
                    <a:lstStyle/>
                    <a:p>
                      <a:r>
                        <a:rPr lang="zh-CN" altLang="en-US" b="1" dirty="0">
                          <a:solidFill>
                            <a:srgbClr val="094162"/>
                          </a:solidFill>
                          <a:latin typeface="Microsoft YaHei" panose="020B0503020204020204" pitchFamily="34" charset="-122"/>
                          <a:ea typeface="Microsoft YaHei" panose="020B0503020204020204" pitchFamily="34" charset="-122"/>
                        </a:rPr>
                        <a:t>样本索引</a:t>
                      </a:r>
                    </a:p>
                  </a:txBody>
                  <a:tcPr/>
                </a:tc>
                <a:tc>
                  <a:txBody>
                    <a:bodyPr/>
                    <a:lstStyle/>
                    <a:p>
                      <a:r>
                        <a:rPr lang="zh-CN" altLang="en-US" b="1" dirty="0">
                          <a:solidFill>
                            <a:srgbClr val="094162"/>
                          </a:solidFill>
                          <a:latin typeface="Microsoft YaHei" panose="020B0503020204020204" pitchFamily="34" charset="-122"/>
                          <a:ea typeface="Microsoft YaHei" panose="020B0503020204020204" pitchFamily="34" charset="-122"/>
                        </a:rPr>
                        <a:t>梯度</a:t>
                      </a:r>
                    </a:p>
                  </a:txBody>
                  <a:tcPr/>
                </a:tc>
                <a:extLst>
                  <a:ext uri="{0D108BD9-81ED-4DB2-BD59-A6C34878D82A}">
                    <a16:rowId xmlns:a16="http://schemas.microsoft.com/office/drawing/2014/main" val="1907079385"/>
                  </a:ext>
                </a:extLst>
              </a:tr>
              <a:tr h="370840">
                <a:tc>
                  <a:txBody>
                    <a:bodyPr/>
                    <a:lstStyle/>
                    <a:p>
                      <a:r>
                        <a:rPr lang="en-US" altLang="zh-CN" sz="2400" dirty="0">
                          <a:solidFill>
                            <a:srgbClr val="C00000"/>
                          </a:solidFill>
                        </a:rPr>
                        <a:t>4</a:t>
                      </a:r>
                      <a:endParaRPr lang="zh-CN" altLang="en-US" sz="2400" dirty="0">
                        <a:solidFill>
                          <a:srgbClr val="C00000"/>
                        </a:solidFill>
                      </a:endParaRPr>
                    </a:p>
                  </a:txBody>
                  <a:tcPr/>
                </a:tc>
                <a:tc>
                  <a:txBody>
                    <a:bodyPr/>
                    <a:lstStyle/>
                    <a:p>
                      <a:r>
                        <a:rPr lang="en-US" altLang="zh-CN" sz="2400" dirty="0">
                          <a:solidFill>
                            <a:srgbClr val="C00000"/>
                          </a:solidFill>
                        </a:rPr>
                        <a:t>-5</a:t>
                      </a:r>
                      <a:endParaRPr lang="zh-CN" altLang="en-US" sz="2400" dirty="0">
                        <a:solidFill>
                          <a:srgbClr val="C00000"/>
                        </a:solidFill>
                      </a:endParaRPr>
                    </a:p>
                  </a:txBody>
                  <a:tcPr/>
                </a:tc>
                <a:extLst>
                  <a:ext uri="{0D108BD9-81ED-4DB2-BD59-A6C34878D82A}">
                    <a16:rowId xmlns:a16="http://schemas.microsoft.com/office/drawing/2014/main" val="1794868798"/>
                  </a:ext>
                </a:extLst>
              </a:tr>
              <a:tr h="370840">
                <a:tc>
                  <a:txBody>
                    <a:bodyPr/>
                    <a:lstStyle/>
                    <a:p>
                      <a:r>
                        <a:rPr lang="en-US" altLang="zh-CN" sz="2400" dirty="0">
                          <a:solidFill>
                            <a:srgbClr val="C00000"/>
                          </a:solidFill>
                        </a:rPr>
                        <a:t>3</a:t>
                      </a:r>
                      <a:endParaRPr lang="zh-CN" altLang="en-US" sz="2400" dirty="0">
                        <a:solidFill>
                          <a:srgbClr val="C00000"/>
                        </a:solidFill>
                      </a:endParaRPr>
                    </a:p>
                  </a:txBody>
                  <a:tcPr/>
                </a:tc>
                <a:tc>
                  <a:txBody>
                    <a:bodyPr/>
                    <a:lstStyle/>
                    <a:p>
                      <a:r>
                        <a:rPr lang="en-US" altLang="zh-CN" sz="2400" dirty="0">
                          <a:solidFill>
                            <a:srgbClr val="C00000"/>
                          </a:solidFill>
                        </a:rPr>
                        <a:t>3</a:t>
                      </a:r>
                      <a:endParaRPr lang="zh-CN" altLang="en-US" sz="2400" dirty="0">
                        <a:solidFill>
                          <a:srgbClr val="C00000"/>
                        </a:solidFill>
                      </a:endParaRPr>
                    </a:p>
                  </a:txBody>
                  <a:tcPr/>
                </a:tc>
                <a:extLst>
                  <a:ext uri="{0D108BD9-81ED-4DB2-BD59-A6C34878D82A}">
                    <a16:rowId xmlns:a16="http://schemas.microsoft.com/office/drawing/2014/main" val="3421806942"/>
                  </a:ext>
                </a:extLst>
              </a:tr>
              <a:tr h="370840">
                <a:tc>
                  <a:txBody>
                    <a:bodyPr/>
                    <a:lstStyle/>
                    <a:p>
                      <a:r>
                        <a:rPr lang="en-US" altLang="zh-CN" sz="2400" dirty="0">
                          <a:solidFill>
                            <a:srgbClr val="094162"/>
                          </a:solidFill>
                        </a:rPr>
                        <a:t>6</a:t>
                      </a:r>
                      <a:endParaRPr lang="zh-CN" altLang="en-US" sz="2400" dirty="0">
                        <a:solidFill>
                          <a:srgbClr val="094162"/>
                        </a:solidFill>
                      </a:endParaRPr>
                    </a:p>
                  </a:txBody>
                  <a:tcPr/>
                </a:tc>
                <a:tc>
                  <a:txBody>
                    <a:bodyPr/>
                    <a:lstStyle/>
                    <a:p>
                      <a:r>
                        <a:rPr lang="en-US" altLang="zh-CN" sz="2400" dirty="0">
                          <a:solidFill>
                            <a:srgbClr val="094162"/>
                          </a:solidFill>
                        </a:rPr>
                        <a:t>0.2</a:t>
                      </a:r>
                      <a:endParaRPr lang="zh-CN" altLang="en-US" sz="2400" dirty="0">
                        <a:solidFill>
                          <a:srgbClr val="094162"/>
                        </a:solidFill>
                      </a:endParaRPr>
                    </a:p>
                  </a:txBody>
                  <a:tcPr/>
                </a:tc>
                <a:extLst>
                  <a:ext uri="{0D108BD9-81ED-4DB2-BD59-A6C34878D82A}">
                    <a16:rowId xmlns:a16="http://schemas.microsoft.com/office/drawing/2014/main" val="789204332"/>
                  </a:ext>
                </a:extLst>
              </a:tr>
              <a:tr h="370840">
                <a:tc>
                  <a:txBody>
                    <a:bodyPr/>
                    <a:lstStyle/>
                    <a:p>
                      <a:r>
                        <a:rPr lang="en-US" altLang="zh-CN" sz="2400" dirty="0">
                          <a:solidFill>
                            <a:srgbClr val="094162"/>
                          </a:solidFill>
                        </a:rPr>
                        <a:t>5</a:t>
                      </a:r>
                      <a:endParaRPr lang="zh-CN" altLang="en-US" sz="2400" dirty="0">
                        <a:solidFill>
                          <a:srgbClr val="094162"/>
                        </a:solidFill>
                      </a:endParaRPr>
                    </a:p>
                  </a:txBody>
                  <a:tcPr/>
                </a:tc>
                <a:tc>
                  <a:txBody>
                    <a:bodyPr/>
                    <a:lstStyle/>
                    <a:p>
                      <a:r>
                        <a:rPr lang="en-US" altLang="zh-CN" sz="2400" dirty="0">
                          <a:solidFill>
                            <a:srgbClr val="094162"/>
                          </a:solidFill>
                        </a:rPr>
                        <a:t>0.1</a:t>
                      </a:r>
                      <a:endParaRPr lang="zh-CN" altLang="en-US" sz="2400" dirty="0">
                        <a:solidFill>
                          <a:srgbClr val="094162"/>
                        </a:solidFill>
                      </a:endParaRPr>
                    </a:p>
                  </a:txBody>
                  <a:tcPr/>
                </a:tc>
                <a:extLst>
                  <a:ext uri="{0D108BD9-81ED-4DB2-BD59-A6C34878D82A}">
                    <a16:rowId xmlns:a16="http://schemas.microsoft.com/office/drawing/2014/main" val="4064981029"/>
                  </a:ext>
                </a:extLst>
              </a:tr>
            </a:tbl>
          </a:graphicData>
        </a:graphic>
      </p:graphicFrame>
      <p:sp>
        <p:nvSpPr>
          <p:cNvPr id="8" name="文本框 7">
            <a:extLst>
              <a:ext uri="{FF2B5EF4-FFF2-40B4-BE49-F238E27FC236}">
                <a16:creationId xmlns:a16="http://schemas.microsoft.com/office/drawing/2014/main" id="{A4004EFB-7DD0-1D70-4AB1-7E0399D4CF39}"/>
              </a:ext>
            </a:extLst>
          </p:cNvPr>
          <p:cNvSpPr txBox="1"/>
          <p:nvPr/>
        </p:nvSpPr>
        <p:spPr>
          <a:xfrm>
            <a:off x="147228" y="6130144"/>
            <a:ext cx="3333391" cy="369332"/>
          </a:xfrm>
          <a:prstGeom prst="rect">
            <a:avLst/>
          </a:prstGeom>
          <a:noFill/>
        </p:spPr>
        <p:txBody>
          <a:bodyPr wrap="square">
            <a:spAutoFit/>
          </a:bodyPr>
          <a:lstStyle/>
          <a:p>
            <a:r>
              <a:rPr lang="zh-CN" altLang="en-US" b="0" i="0" dirty="0">
                <a:solidFill>
                  <a:srgbClr val="C00000"/>
                </a:solidFill>
                <a:effectLst/>
                <a:latin typeface="PingFang SC" panose="020B0400000000000000" pitchFamily="34" charset="-122"/>
                <a:ea typeface="PingFang SC" panose="020B0400000000000000" pitchFamily="34" charset="-122"/>
              </a:rPr>
              <a:t>采样将增加基学习器的多样性</a:t>
            </a:r>
            <a:endParaRPr lang="zh-CN" altLang="en-US" dirty="0">
              <a:solidFill>
                <a:srgbClr val="C00000"/>
              </a:solidFill>
            </a:endParaRPr>
          </a:p>
        </p:txBody>
      </p:sp>
    </p:spTree>
    <p:extLst>
      <p:ext uri="{BB962C8B-B14F-4D97-AF65-F5344CB8AC3E}">
        <p14:creationId xmlns:p14="http://schemas.microsoft.com/office/powerpoint/2010/main" val="12854250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直方图加速：</a:t>
            </a:r>
            <a:r>
              <a:rPr lang="zh-CN" altLang="zh-CN" dirty="0"/>
              <a:t>互斥特征捆绑  </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0"/>
              </p:nvPr>
            </p:nvSpPr>
            <p:spPr/>
            <p:txBody>
              <a:bodyPr/>
              <a:lstStyle/>
              <a:p>
                <a:pPr>
                  <a:lnSpc>
                    <a:spcPct val="114000"/>
                  </a:lnSpc>
                </a:pPr>
                <a:r>
                  <a:rPr lang="zh-CN" altLang="zh-CN" dirty="0"/>
                  <a:t>高维数据通常是非常稀疏的，而且很多特征是互斥的（两个或多个特征列不会同时为</a:t>
                </a:r>
                <a:r>
                  <a:rPr lang="en-US" altLang="zh-CN" dirty="0"/>
                  <a:t>0</a:t>
                </a:r>
                <a:r>
                  <a:rPr lang="zh-CN" altLang="zh-CN" dirty="0"/>
                  <a:t>）</a:t>
                </a:r>
                <a:endParaRPr lang="en-US" altLang="zh-CN" dirty="0"/>
              </a:p>
              <a:p>
                <a:pPr>
                  <a:lnSpc>
                    <a:spcPct val="114000"/>
                  </a:lnSpc>
                </a:pPr>
                <a:r>
                  <a:rPr lang="zh-CN" altLang="zh-CN" dirty="0"/>
                  <a:t>互斥特征捆绑（</a:t>
                </a:r>
                <a:r>
                  <a:rPr lang="en-US" altLang="zh-CN" dirty="0"/>
                  <a:t>Exclusive Feature Bundling, EFB</a:t>
                </a:r>
                <a:r>
                  <a:rPr lang="zh-CN" altLang="zh-CN" dirty="0"/>
                  <a:t>）</a:t>
                </a:r>
                <a:r>
                  <a:rPr lang="zh-CN" altLang="en-US" dirty="0"/>
                  <a:t>：</a:t>
                </a:r>
                <a:r>
                  <a:rPr lang="zh-CN" altLang="zh-CN" dirty="0"/>
                  <a:t>将互斥特征捆绑成一束</a:t>
                </a:r>
                <a:r>
                  <a:rPr lang="zh-CN" altLang="en-US" dirty="0"/>
                  <a:t>               </a:t>
                </a:r>
                <a:r>
                  <a:rPr lang="zh-CN" altLang="zh-CN" dirty="0"/>
                  <a:t>降低特征维度，</a:t>
                </a:r>
                <a14:m>
                  <m:oMath xmlns:m="http://schemas.openxmlformats.org/officeDocument/2006/math">
                    <m:r>
                      <a:rPr lang="en-US" altLang="zh-CN" i="1" dirty="0">
                        <a:latin typeface="Cambria Math" charset="0"/>
                      </a:rPr>
                      <m:t>#</m:t>
                    </m:r>
                    <m:r>
                      <m:rPr>
                        <m:sty m:val="p"/>
                      </m:rPr>
                      <a:rPr lang="en-US" altLang="zh-CN" dirty="0">
                        <a:latin typeface="Cambria Math" charset="0"/>
                      </a:rPr>
                      <m:t>feature</m:t>
                    </m:r>
                    <m:r>
                      <a:rPr lang="is-IS" altLang="zh-CN" i="1" dirty="0" smtClean="0">
                        <a:latin typeface="Cambria Math" charset="0"/>
                        <a:ea typeface="Cambria Math" charset="0"/>
                        <a:cs typeface="Cambria Math" charset="0"/>
                      </a:rPr>
                      <m:t>→</m:t>
                    </m:r>
                  </m:oMath>
                </a14:m>
                <a:r>
                  <a:rPr lang="zh-CN" altLang="zh-CN" dirty="0"/>
                  <a:t> </a:t>
                </a:r>
                <a14:m>
                  <m:oMath xmlns:m="http://schemas.openxmlformats.org/officeDocument/2006/math">
                    <m:r>
                      <a:rPr lang="en-US" altLang="zh-CN" i="1" dirty="0" smtClean="0">
                        <a:solidFill>
                          <a:srgbClr val="C00000"/>
                        </a:solidFill>
                        <a:latin typeface="Cambria Math" charset="0"/>
                      </a:rPr>
                      <m:t> #</m:t>
                    </m:r>
                    <m:r>
                      <m:rPr>
                        <m:sty m:val="p"/>
                      </m:rPr>
                      <a:rPr lang="en-US" altLang="zh-CN" dirty="0">
                        <a:solidFill>
                          <a:srgbClr val="C00000"/>
                        </a:solidFill>
                        <a:latin typeface="Cambria Math" charset="0"/>
                      </a:rPr>
                      <m:t>bundle</m:t>
                    </m:r>
                  </m:oMath>
                </a14:m>
                <a:r>
                  <a:rPr lang="zh-CN" altLang="zh-CN" dirty="0"/>
                  <a:t>。</a:t>
                </a:r>
              </a:p>
              <a:p>
                <a:pPr>
                  <a:lnSpc>
                    <a:spcPct val="114000"/>
                  </a:lnSpc>
                </a:pPr>
                <a:endParaRPr lang="en-US" altLang="zh-CN" dirty="0"/>
              </a:p>
              <a:p>
                <a:pPr>
                  <a:lnSpc>
                    <a:spcPct val="114000"/>
                  </a:lnSpc>
                </a:pPr>
                <a:r>
                  <a:rPr lang="zh-CN" altLang="zh-CN" dirty="0"/>
                  <a:t>要完成这个任务，需解决两个问题：</a:t>
                </a:r>
              </a:p>
              <a:p>
                <a:pPr lvl="1">
                  <a:lnSpc>
                    <a:spcPct val="114000"/>
                  </a:lnSpc>
                </a:pPr>
                <a:r>
                  <a:rPr lang="en-US" altLang="zh-CN" sz="2800" dirty="0"/>
                  <a:t>1</a:t>
                </a:r>
                <a:r>
                  <a:rPr lang="zh-CN" altLang="zh-CN" sz="2800" dirty="0"/>
                  <a:t>．哪些特征可以捆绑在一起，组成一束；</a:t>
                </a:r>
              </a:p>
              <a:p>
                <a:pPr lvl="1">
                  <a:lnSpc>
                    <a:spcPct val="114000"/>
                  </a:lnSpc>
                </a:pPr>
                <a:r>
                  <a:rPr lang="en-US" altLang="zh-CN" sz="2800" dirty="0"/>
                  <a:t>2</a:t>
                </a:r>
                <a:r>
                  <a:rPr lang="zh-CN" altLang="zh-CN" sz="2800" dirty="0"/>
                  <a:t>．如何构建特征束，从而实现特征降维。</a:t>
                </a:r>
              </a:p>
              <a:p>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0"/>
              </p:nvPr>
            </p:nvSpPr>
            <p:spPr>
              <a:blipFill rotWithShape="0">
                <a:blip r:embed="rId2"/>
                <a:stretch>
                  <a:fillRect l="-964" t="-698"/>
                </a:stretch>
              </a:blipFill>
            </p:spPr>
            <p:txBody>
              <a:bodyPr/>
              <a:lstStyle/>
              <a:p>
                <a:r>
                  <a:rPr lang="zh-CN" altLang="en-US">
                    <a:noFill/>
                  </a:rPr>
                  <a:t> </a:t>
                </a:r>
              </a:p>
            </p:txBody>
          </p:sp>
        </mc:Fallback>
      </mc:AlternateContent>
      <p:sp>
        <p:nvSpPr>
          <p:cNvPr id="5" name="右箭头 4"/>
          <p:cNvSpPr/>
          <p:nvPr/>
        </p:nvSpPr>
        <p:spPr bwMode="auto">
          <a:xfrm>
            <a:off x="3409950" y="2781300"/>
            <a:ext cx="781050" cy="190500"/>
          </a:xfrm>
          <a:prstGeom prst="rightArrow">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kumimoji="1" lang="zh-CN" alt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282818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直方图加速：</a:t>
            </a:r>
            <a:r>
              <a:rPr lang="zh-CN" altLang="zh-CN" dirty="0"/>
              <a:t>互斥特征捆绑  </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0"/>
              </p:nvPr>
            </p:nvSpPr>
            <p:spPr>
              <a:xfrm>
                <a:off x="630237" y="1147763"/>
                <a:ext cx="10740769" cy="5237271"/>
              </a:xfrm>
            </p:spPr>
            <p:txBody>
              <a:bodyPr/>
              <a:lstStyle/>
              <a:p>
                <a:pPr>
                  <a:lnSpc>
                    <a:spcPct val="114000"/>
                  </a:lnSpc>
                </a:pPr>
                <a:r>
                  <a:rPr kumimoji="1" lang="zh-CN" altLang="en-US" dirty="0"/>
                  <a:t>特征捆绑：</a:t>
                </a:r>
                <a:r>
                  <a:rPr lang="zh-CN" altLang="zh-CN" dirty="0"/>
                  <a:t>图着色问题</a:t>
                </a:r>
                <a:endParaRPr lang="en-US" altLang="zh-CN" dirty="0"/>
              </a:p>
              <a:p>
                <a:pPr>
                  <a:lnSpc>
                    <a:spcPct val="114000"/>
                  </a:lnSpc>
                </a:pPr>
                <a:endParaRPr lang="en-US" altLang="zh-CN" sz="2000" dirty="0"/>
              </a:p>
              <a:p>
                <a:pPr>
                  <a:lnSpc>
                    <a:spcPct val="114000"/>
                  </a:lnSpc>
                </a:pPr>
                <a:r>
                  <a:rPr lang="zh-CN" altLang="en-US" dirty="0"/>
                  <a:t>图</a:t>
                </a:r>
                <a14:m>
                  <m:oMath xmlns:m="http://schemas.openxmlformats.org/officeDocument/2006/math">
                    <m:r>
                      <a:rPr lang="en-US" altLang="zh-CN" b="0" i="1" dirty="0" smtClean="0">
                        <a:latin typeface="Cambria Math" charset="0"/>
                      </a:rPr>
                      <m:t>𝐺</m:t>
                    </m:r>
                    <m:r>
                      <a:rPr lang="en-US" altLang="zh-CN" i="1" dirty="0">
                        <a:latin typeface="Cambria Math" charset="0"/>
                      </a:rPr>
                      <m:t> </m:t>
                    </m:r>
                  </m:oMath>
                </a14:m>
                <a:r>
                  <a:rPr lang="zh-CN" altLang="en-US" dirty="0"/>
                  <a:t>：</a:t>
                </a:r>
                <a:endParaRPr lang="en-US" altLang="zh-CN" dirty="0"/>
              </a:p>
              <a:p>
                <a:pPr lvl="1">
                  <a:lnSpc>
                    <a:spcPct val="114000"/>
                  </a:lnSpc>
                </a:pPr>
                <a:r>
                  <a:rPr lang="zh-CN" altLang="en-US" sz="2800" dirty="0"/>
                  <a:t> </a:t>
                </a:r>
                <a:r>
                  <a:rPr lang="zh-CN" altLang="zh-CN" sz="2800" dirty="0"/>
                  <a:t>顶点</a:t>
                </a:r>
                <a:r>
                  <a:rPr lang="zh-CN" altLang="en-US" sz="2800" dirty="0"/>
                  <a:t>：</a:t>
                </a:r>
                <a:r>
                  <a:rPr lang="zh-CN" altLang="zh-CN" sz="2800" dirty="0"/>
                  <a:t>特征</a:t>
                </a:r>
                <a:endParaRPr lang="en-US" altLang="zh-CN" sz="2800" dirty="0"/>
              </a:p>
              <a:p>
                <a:pPr lvl="1">
                  <a:lnSpc>
                    <a:spcPct val="114000"/>
                  </a:lnSpc>
                </a:pPr>
                <a:r>
                  <a:rPr lang="zh-CN" altLang="en-US" sz="2800" dirty="0"/>
                  <a:t> 边的权重：两个</a:t>
                </a:r>
                <a:r>
                  <a:rPr lang="zh-CN" altLang="zh-CN" sz="2800" dirty="0"/>
                  <a:t>特征</a:t>
                </a:r>
                <a:r>
                  <a:rPr lang="zh-CN" altLang="en-US" sz="2800" dirty="0"/>
                  <a:t>之间</a:t>
                </a:r>
                <a:r>
                  <a:rPr lang="zh-CN" altLang="zh-CN" sz="2800" dirty="0"/>
                  <a:t>的总冲突值</a:t>
                </a:r>
                <a:endParaRPr lang="en-US" altLang="zh-CN" sz="2800" dirty="0"/>
              </a:p>
              <a:p>
                <a:pPr lvl="1">
                  <a:lnSpc>
                    <a:spcPct val="114000"/>
                  </a:lnSpc>
                </a:pPr>
                <a:r>
                  <a:rPr lang="zh-CN" altLang="en-US" sz="2800" dirty="0"/>
                  <a:t> </a:t>
                </a:r>
                <a:r>
                  <a:rPr lang="zh-CN" altLang="zh-CN" sz="2800" dirty="0"/>
                  <a:t>着色</a:t>
                </a:r>
                <a:r>
                  <a:rPr lang="zh-CN" altLang="en-US" sz="2800" dirty="0"/>
                  <a:t>：</a:t>
                </a:r>
                <a:r>
                  <a:rPr lang="zh-CN" altLang="zh-CN" sz="2800" dirty="0"/>
                  <a:t>相邻的顶点涂上不同的颜色（不互斥的顶点放在不同的特征束），同时总的颜色最少越好（总的特征束越少越好）</a:t>
                </a:r>
                <a:endParaRPr lang="en-US" altLang="zh-CN" sz="2800" dirty="0"/>
              </a:p>
              <a:p>
                <a:pPr>
                  <a:lnSpc>
                    <a:spcPct val="114000"/>
                  </a:lnSpc>
                </a:pPr>
                <a:endParaRPr kumimoji="1" lang="en-US" altLang="zh-CN" dirty="0"/>
              </a:p>
            </p:txBody>
          </p:sp>
        </mc:Choice>
        <mc:Fallback>
          <p:sp>
            <p:nvSpPr>
              <p:cNvPr id="3" name="内容占位符 2"/>
              <p:cNvSpPr>
                <a:spLocks noGrp="1" noRot="1" noChangeAspect="1" noMove="1" noResize="1" noEditPoints="1" noAdjustHandles="1" noChangeArrowheads="1" noChangeShapeType="1" noTextEdit="1"/>
              </p:cNvSpPr>
              <p:nvPr>
                <p:ph sz="quarter" idx="10"/>
              </p:nvPr>
            </p:nvSpPr>
            <p:spPr>
              <a:xfrm>
                <a:off x="630237" y="1147763"/>
                <a:ext cx="10740769" cy="5237271"/>
              </a:xfrm>
              <a:blipFill>
                <a:blip r:embed="rId3"/>
                <a:stretch>
                  <a:fillRect l="-945" t="-7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6611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直方图加速：</a:t>
            </a:r>
            <a:r>
              <a:rPr lang="zh-CN" altLang="zh-CN" dirty="0"/>
              <a:t>互斥特征捆绑  </a:t>
            </a:r>
            <a:endParaRPr kumimoji="1" lang="zh-CN" altLang="en-US" dirty="0"/>
          </a:p>
        </p:txBody>
      </p:sp>
      <p:sp>
        <p:nvSpPr>
          <p:cNvPr id="3" name="内容占位符 2"/>
          <p:cNvSpPr>
            <a:spLocks noGrp="1"/>
          </p:cNvSpPr>
          <p:nvPr>
            <p:ph sz="quarter" idx="10"/>
          </p:nvPr>
        </p:nvSpPr>
        <p:spPr>
          <a:xfrm>
            <a:off x="630237" y="1147763"/>
            <a:ext cx="11301208" cy="5237271"/>
          </a:xfrm>
        </p:spPr>
        <p:txBody>
          <a:bodyPr/>
          <a:lstStyle/>
          <a:p>
            <a:pPr>
              <a:lnSpc>
                <a:spcPct val="114000"/>
              </a:lnSpc>
            </a:pPr>
            <a:r>
              <a:rPr kumimoji="1" lang="zh-CN" altLang="en-US" dirty="0"/>
              <a:t>特征捆绑：</a:t>
            </a:r>
            <a:r>
              <a:rPr lang="zh-CN" altLang="zh-CN" dirty="0"/>
              <a:t>图着色问题</a:t>
            </a:r>
            <a:endParaRPr lang="en-US" altLang="zh-CN" dirty="0"/>
          </a:p>
          <a:p>
            <a:pPr>
              <a:lnSpc>
                <a:spcPct val="114000"/>
              </a:lnSpc>
            </a:pPr>
            <a:endParaRPr lang="en-US" altLang="zh-CN" sz="2000" dirty="0"/>
          </a:p>
          <a:p>
            <a:pPr>
              <a:lnSpc>
                <a:spcPct val="114000"/>
              </a:lnSpc>
            </a:pPr>
            <a:r>
              <a:rPr lang="en-US" altLang="zh-CN" dirty="0"/>
              <a:t>1.</a:t>
            </a:r>
            <a:r>
              <a:rPr lang="zh-CN" altLang="en-US" dirty="0"/>
              <a:t> 初始化：</a:t>
            </a:r>
            <a:endParaRPr lang="en-US" altLang="zh-CN" dirty="0"/>
          </a:p>
          <a:p>
            <a:pPr lvl="1">
              <a:lnSpc>
                <a:spcPct val="114000"/>
              </a:lnSpc>
            </a:pPr>
            <a:r>
              <a:rPr lang="zh-CN" altLang="en-US" sz="2800" dirty="0"/>
              <a:t> </a:t>
            </a:r>
            <a:r>
              <a:rPr lang="zh-CN" altLang="zh-CN" sz="2800" dirty="0"/>
              <a:t>计算结点的度</a:t>
            </a:r>
            <a:r>
              <a:rPr lang="zh-CN" altLang="en-US" sz="2800" dirty="0"/>
              <a:t>（或特征非零值的样本数）</a:t>
            </a:r>
            <a:r>
              <a:rPr lang="zh-CN" altLang="zh-CN" sz="2800" dirty="0"/>
              <a:t>，根据度对特征进行排序</a:t>
            </a:r>
            <a:endParaRPr lang="en-US" altLang="zh-CN" sz="2800" dirty="0"/>
          </a:p>
          <a:p>
            <a:pPr lvl="1">
              <a:lnSpc>
                <a:spcPct val="114000"/>
              </a:lnSpc>
            </a:pPr>
            <a:r>
              <a:rPr lang="zh-CN" altLang="en-US" sz="2800" dirty="0"/>
              <a:t> 特征</a:t>
            </a:r>
            <a:r>
              <a:rPr lang="zh-CN" altLang="zh-CN" sz="2800" dirty="0"/>
              <a:t>束</a:t>
            </a:r>
            <a:r>
              <a:rPr lang="zh-CN" altLang="en-US" sz="2800" dirty="0"/>
              <a:t>为空</a:t>
            </a:r>
            <a:endParaRPr lang="en-US" altLang="zh-CN" sz="2800" dirty="0"/>
          </a:p>
          <a:p>
            <a:pPr lvl="1">
              <a:lnSpc>
                <a:spcPct val="114000"/>
              </a:lnSpc>
            </a:pPr>
            <a:endParaRPr lang="en-US" altLang="zh-CN" dirty="0"/>
          </a:p>
          <a:p>
            <a:pPr>
              <a:lnSpc>
                <a:spcPct val="114000"/>
              </a:lnSpc>
            </a:pPr>
            <a:r>
              <a:rPr lang="en-US" altLang="zh-CN" dirty="0"/>
              <a:t>2.</a:t>
            </a:r>
            <a:r>
              <a:rPr lang="zh-CN" altLang="en-US" dirty="0"/>
              <a:t> </a:t>
            </a:r>
            <a:r>
              <a:rPr lang="zh-CN" altLang="zh-CN" dirty="0"/>
              <a:t>对每个特征</a:t>
            </a:r>
            <a:r>
              <a:rPr lang="zh-CN" altLang="en-US" dirty="0"/>
              <a:t>（根据度的大小）</a:t>
            </a:r>
            <a:endParaRPr lang="en-US" altLang="zh-CN" dirty="0"/>
          </a:p>
          <a:p>
            <a:pPr lvl="1">
              <a:lnSpc>
                <a:spcPct val="114000"/>
              </a:lnSpc>
            </a:pPr>
            <a:r>
              <a:rPr lang="zh-CN" altLang="en-US" sz="2800" dirty="0"/>
              <a:t> </a:t>
            </a:r>
            <a:r>
              <a:rPr lang="zh-CN" altLang="zh-CN" sz="2800" dirty="0"/>
              <a:t>计算特征与已有束的冲突程度</a:t>
            </a:r>
            <a:r>
              <a:rPr lang="zh-CN" altLang="en-US" sz="2800" dirty="0"/>
              <a:t>。如冲突小，就加入到该</a:t>
            </a:r>
            <a:r>
              <a:rPr lang="zh-CN" altLang="zh-CN" sz="2800" dirty="0"/>
              <a:t>计算束</a:t>
            </a:r>
            <a:r>
              <a:rPr lang="zh-CN" altLang="en-US" sz="2800" dirty="0"/>
              <a:t>；如果与所有现有的</a:t>
            </a:r>
            <a:r>
              <a:rPr lang="zh-CN" altLang="zh-CN" sz="2800" dirty="0"/>
              <a:t>束</a:t>
            </a:r>
            <a:r>
              <a:rPr lang="zh-CN" altLang="en-US" sz="2800" dirty="0"/>
              <a:t>的冲突都较大，则生成一个新</a:t>
            </a:r>
            <a:r>
              <a:rPr lang="zh-CN" altLang="zh-CN" sz="2800" dirty="0"/>
              <a:t>束</a:t>
            </a:r>
            <a:r>
              <a:rPr lang="zh-CN" altLang="en-US" sz="2800" dirty="0"/>
              <a:t>；</a:t>
            </a:r>
            <a:endParaRPr kumimoji="1" lang="en-US" altLang="zh-CN" sz="2800" dirty="0"/>
          </a:p>
        </p:txBody>
      </p:sp>
      <p:sp>
        <p:nvSpPr>
          <p:cNvPr id="5" name="文本框 4">
            <a:extLst>
              <a:ext uri="{FF2B5EF4-FFF2-40B4-BE49-F238E27FC236}">
                <a16:creationId xmlns:a16="http://schemas.microsoft.com/office/drawing/2014/main" id="{AF961149-A0FA-B11D-9DDA-6781F4FFEDFF}"/>
              </a:ext>
            </a:extLst>
          </p:cNvPr>
          <p:cNvSpPr txBox="1"/>
          <p:nvPr/>
        </p:nvSpPr>
        <p:spPr>
          <a:xfrm>
            <a:off x="746125" y="6123424"/>
            <a:ext cx="6098458" cy="523220"/>
          </a:xfrm>
          <a:prstGeom prst="rect">
            <a:avLst/>
          </a:prstGeom>
          <a:noFill/>
        </p:spPr>
        <p:txBody>
          <a:bodyPr wrap="square">
            <a:spAutoFit/>
          </a:bodyPr>
          <a:lstStyle/>
          <a:p>
            <a:r>
              <a:rPr lang="zh-CN" altLang="en-US" sz="2800" b="0" i="0" dirty="0">
                <a:solidFill>
                  <a:srgbClr val="C00000"/>
                </a:solidFill>
                <a:effectLst/>
                <a:latin typeface="PingFang SC" panose="020B0400000000000000" pitchFamily="34" charset="-122"/>
                <a:ea typeface="PingFang SC" panose="020B0400000000000000" pitchFamily="34" charset="-122"/>
              </a:rPr>
              <a:t>训练之前只处理一次</a:t>
            </a:r>
            <a:endParaRPr lang="zh-CN" altLang="en-US" sz="2800" dirty="0">
              <a:solidFill>
                <a:srgbClr val="C00000"/>
              </a:solidFill>
            </a:endParaRPr>
          </a:p>
        </p:txBody>
      </p:sp>
    </p:spTree>
    <p:extLst>
      <p:ext uri="{BB962C8B-B14F-4D97-AF65-F5344CB8AC3E}">
        <p14:creationId xmlns:p14="http://schemas.microsoft.com/office/powerpoint/2010/main" val="1199631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例：</a:t>
            </a:r>
            <a:r>
              <a:rPr lang="zh-CN" altLang="zh-CN" dirty="0"/>
              <a:t>互斥特征捆绑 </a:t>
            </a:r>
            <a:endParaRPr kumimoji="1" lang="zh-CN" altLang="en-US" dirty="0"/>
          </a:p>
        </p:txBody>
      </p:sp>
      <p:sp>
        <p:nvSpPr>
          <p:cNvPr id="3" name="内容占位符 2"/>
          <p:cNvSpPr>
            <a:spLocks noGrp="1"/>
          </p:cNvSpPr>
          <p:nvPr>
            <p:ph sz="quarter" idx="10"/>
          </p:nvPr>
        </p:nvSpPr>
        <p:spPr>
          <a:xfrm>
            <a:off x="630237" y="1147763"/>
            <a:ext cx="11047413" cy="5237271"/>
          </a:xfrm>
        </p:spPr>
        <p:txBody>
          <a:bodyPr/>
          <a:lstStyle/>
          <a:p>
            <a:r>
              <a:rPr kumimoji="1" lang="en-US" altLang="zh-CN" dirty="0"/>
              <a:t>feature1</a:t>
            </a:r>
            <a:r>
              <a:rPr kumimoji="1" lang="zh-CN" altLang="en-US" dirty="0"/>
              <a:t>和</a:t>
            </a:r>
            <a:r>
              <a:rPr kumimoji="1" lang="en-US" altLang="zh-CN" dirty="0"/>
              <a:t>feature2</a:t>
            </a:r>
            <a:r>
              <a:rPr lang="zh-CN" altLang="zh-CN" dirty="0"/>
              <a:t>互斥</a:t>
            </a:r>
            <a:r>
              <a:rPr lang="zh-CN" altLang="en-US" dirty="0"/>
              <a:t> （不同时取非</a:t>
            </a:r>
            <a:r>
              <a:rPr lang="en-US" altLang="zh-CN" dirty="0"/>
              <a:t>0</a:t>
            </a:r>
            <a:r>
              <a:rPr lang="zh-CN" altLang="en-US" dirty="0"/>
              <a:t>值）  </a:t>
            </a:r>
            <a:r>
              <a:rPr lang="zh-CN" altLang="en-US" dirty="0">
                <a:sym typeface="Wingdings"/>
              </a:rPr>
              <a:t></a:t>
            </a:r>
            <a:r>
              <a:rPr lang="en-US" altLang="zh-CN" dirty="0">
                <a:sym typeface="Wingdings"/>
              </a:rPr>
              <a:t> </a:t>
            </a:r>
            <a:r>
              <a:rPr kumimoji="1" lang="en-US" altLang="zh-CN" dirty="0"/>
              <a:t>feature1</a:t>
            </a:r>
            <a:r>
              <a:rPr kumimoji="1" lang="zh-CN" altLang="en-US" dirty="0"/>
              <a:t>和</a:t>
            </a:r>
            <a:r>
              <a:rPr kumimoji="1" lang="en-US" altLang="zh-CN" dirty="0"/>
              <a:t>feature2</a:t>
            </a:r>
            <a:r>
              <a:rPr kumimoji="1" lang="zh-CN" altLang="en-US" dirty="0"/>
              <a:t>变成一</a:t>
            </a:r>
            <a:r>
              <a:rPr lang="zh-CN" altLang="zh-CN" dirty="0"/>
              <a:t>束</a:t>
            </a:r>
            <a:endParaRPr lang="en-US" altLang="zh-CN" dirty="0"/>
          </a:p>
          <a:p>
            <a:pPr lvl="1"/>
            <a:r>
              <a:rPr kumimoji="1" lang="zh-CN" altLang="en-US" sz="2800" dirty="0"/>
              <a:t> 确保捆绑特性（</a:t>
            </a:r>
            <a:r>
              <a:rPr kumimoji="1" lang="en-US" altLang="zh-CN" sz="2800" dirty="0"/>
              <a:t>feature1</a:t>
            </a:r>
            <a:r>
              <a:rPr kumimoji="1" lang="zh-CN" altLang="en-US" sz="2800" dirty="0"/>
              <a:t>和</a:t>
            </a:r>
            <a:r>
              <a:rPr kumimoji="1" lang="en-US" altLang="zh-CN" sz="2800" dirty="0"/>
              <a:t>feature2</a:t>
            </a:r>
            <a:r>
              <a:rPr kumimoji="1" lang="zh-CN" altLang="en-US" sz="2800" dirty="0"/>
              <a:t>）的非零数据点位于不同的</a:t>
            </a:r>
            <a:r>
              <a:rPr kumimoji="1" lang="en-US" altLang="zh-CN" sz="2800" dirty="0"/>
              <a:t>bucket</a:t>
            </a:r>
            <a:r>
              <a:rPr kumimoji="1" lang="zh-CN" altLang="en-US" sz="2800" dirty="0"/>
              <a:t>中。在</a:t>
            </a:r>
            <a:r>
              <a:rPr kumimoji="1" lang="en-US" altLang="zh-CN" sz="2800" dirty="0" err="1"/>
              <a:t>feature_bundle</a:t>
            </a:r>
            <a:r>
              <a:rPr kumimoji="1" lang="zh-CN" altLang="en-US" sz="2800" dirty="0"/>
              <a:t>中，</a:t>
            </a:r>
            <a:r>
              <a:rPr kumimoji="1" lang="en-US" altLang="zh-CN" sz="2800" dirty="0"/>
              <a:t>bucket 1</a:t>
            </a:r>
            <a:r>
              <a:rPr kumimoji="1" lang="zh-CN" altLang="en-US" sz="2800" dirty="0"/>
              <a:t>到</a:t>
            </a:r>
            <a:r>
              <a:rPr kumimoji="1" lang="en-US" altLang="zh-CN" sz="2800" dirty="0">
                <a:solidFill>
                  <a:srgbClr val="C00000"/>
                </a:solidFill>
              </a:rPr>
              <a:t>4</a:t>
            </a:r>
            <a:r>
              <a:rPr kumimoji="1" lang="zh-CN" altLang="en-US" sz="2800" dirty="0"/>
              <a:t>包含</a:t>
            </a:r>
            <a:r>
              <a:rPr kumimoji="1" lang="en-US" altLang="zh-CN" sz="2800" dirty="0"/>
              <a:t>feature1</a:t>
            </a:r>
            <a:r>
              <a:rPr kumimoji="1" lang="zh-CN" altLang="en-US" sz="2800" dirty="0"/>
              <a:t>的非零实例，</a:t>
            </a:r>
            <a:r>
              <a:rPr kumimoji="1" lang="en-US" altLang="zh-CN" sz="2800" dirty="0"/>
              <a:t>bucket 5</a:t>
            </a:r>
            <a:r>
              <a:rPr kumimoji="1" lang="zh-CN" altLang="en-US" sz="2800" dirty="0"/>
              <a:t>（</a:t>
            </a:r>
            <a:r>
              <a:rPr kumimoji="1" lang="en-US" altLang="zh-CN" sz="2800" dirty="0">
                <a:solidFill>
                  <a:srgbClr val="C00000"/>
                </a:solidFill>
              </a:rPr>
              <a:t>4</a:t>
            </a:r>
            <a:r>
              <a:rPr kumimoji="1" lang="en-US" altLang="zh-CN" sz="2800" dirty="0"/>
              <a:t>+1</a:t>
            </a:r>
            <a:r>
              <a:rPr kumimoji="1" lang="zh-CN" altLang="en-US" sz="2800" dirty="0"/>
              <a:t>）、</a:t>
            </a:r>
            <a:r>
              <a:rPr kumimoji="1" lang="en-US" altLang="zh-CN" sz="2800" dirty="0"/>
              <a:t>6</a:t>
            </a:r>
            <a:r>
              <a:rPr kumimoji="1" lang="zh-CN" altLang="en-US" sz="2800" dirty="0"/>
              <a:t>（</a:t>
            </a:r>
            <a:r>
              <a:rPr kumimoji="1" lang="en-US" altLang="zh-CN" sz="2800" dirty="0">
                <a:solidFill>
                  <a:srgbClr val="C00000"/>
                </a:solidFill>
              </a:rPr>
              <a:t>4</a:t>
            </a:r>
            <a:r>
              <a:rPr kumimoji="1" lang="en-US" altLang="zh-CN" sz="2800" dirty="0"/>
              <a:t>+2</a:t>
            </a:r>
            <a:r>
              <a:rPr kumimoji="1" lang="zh-CN" altLang="en-US" sz="2800" dirty="0"/>
              <a:t>）包含</a:t>
            </a:r>
            <a:r>
              <a:rPr kumimoji="1" lang="en-US" altLang="zh-CN" sz="2800" dirty="0"/>
              <a:t>feature2</a:t>
            </a:r>
            <a:r>
              <a:rPr kumimoji="1" lang="zh-CN" altLang="en-US" sz="2800" dirty="0"/>
              <a:t>的非零实例。</a:t>
            </a:r>
          </a:p>
        </p:txBody>
      </p:sp>
      <p:pic>
        <p:nvPicPr>
          <p:cNvPr id="48130" name="Picture 2" descr="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16" y="3321050"/>
            <a:ext cx="5539907" cy="333420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7109FFE-267A-2686-FA27-AE583F7007D1}"/>
              </a:ext>
            </a:extLst>
          </p:cNvPr>
          <p:cNvSpPr txBox="1"/>
          <p:nvPr/>
        </p:nvSpPr>
        <p:spPr>
          <a:xfrm>
            <a:off x="6966283" y="4648938"/>
            <a:ext cx="4870656" cy="1384995"/>
          </a:xfrm>
          <a:prstGeom prst="rect">
            <a:avLst/>
          </a:prstGeom>
          <a:noFill/>
        </p:spPr>
        <p:txBody>
          <a:bodyPr wrap="square">
            <a:spAutoFit/>
          </a:bodyPr>
          <a:lstStyle/>
          <a:p>
            <a:r>
              <a:rPr kumimoji="1" lang="zh-CN" altLang="en-US" sz="2800" dirty="0">
                <a:solidFill>
                  <a:srgbClr val="09405E"/>
                </a:solidFill>
                <a:latin typeface="微软雅黑" panose="020B0503020204020204" pitchFamily="34" charset="-122"/>
                <a:ea typeface="微软雅黑" panose="020B0503020204020204" pitchFamily="34" charset="-122"/>
              </a:rPr>
              <a:t>将互斥特征放在不同的箱中来构建</a:t>
            </a:r>
            <a:r>
              <a:rPr kumimoji="1" lang="en" altLang="zh-CN" sz="2800" dirty="0">
                <a:solidFill>
                  <a:srgbClr val="09405E"/>
                </a:solidFill>
                <a:latin typeface="微软雅黑" panose="020B0503020204020204" pitchFamily="34" charset="-122"/>
                <a:ea typeface="微软雅黑" panose="020B0503020204020204" pitchFamily="34" charset="-122"/>
              </a:rPr>
              <a:t>bundle</a:t>
            </a:r>
            <a:r>
              <a:rPr kumimoji="1" lang="zh-CN" altLang="en-US" sz="2800" dirty="0">
                <a:solidFill>
                  <a:srgbClr val="09405E"/>
                </a:solidFill>
                <a:latin typeface="微软雅黑" panose="020B0503020204020204" pitchFamily="34" charset="-122"/>
                <a:ea typeface="微软雅黑" panose="020B0503020204020204" pitchFamily="34" charset="-122"/>
              </a:rPr>
              <a:t>：将偏移量添加到特征原始值</a:t>
            </a:r>
          </a:p>
        </p:txBody>
      </p:sp>
    </p:spTree>
    <p:extLst>
      <p:ext uri="{BB962C8B-B14F-4D97-AF65-F5344CB8AC3E}">
        <p14:creationId xmlns:p14="http://schemas.microsoft.com/office/powerpoint/2010/main" val="556388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4000" dirty="0"/>
              <a:t>带有深度限制的按叶子生长 </a:t>
            </a:r>
            <a:r>
              <a:rPr lang="en-US" altLang="zh-CN" sz="4000" dirty="0"/>
              <a:t>(leaf-wise) </a:t>
            </a:r>
            <a:r>
              <a:rPr lang="zh-CN" altLang="en-US" sz="4000" dirty="0"/>
              <a:t>算法</a:t>
            </a:r>
            <a:endParaRPr kumimoji="1" lang="zh-CN" altLang="en-US" sz="4000" dirty="0"/>
          </a:p>
        </p:txBody>
      </p:sp>
      <p:sp>
        <p:nvSpPr>
          <p:cNvPr id="3" name="内容占位符 2"/>
          <p:cNvSpPr>
            <a:spLocks noGrp="1"/>
          </p:cNvSpPr>
          <p:nvPr>
            <p:ph sz="quarter" idx="10"/>
          </p:nvPr>
        </p:nvSpPr>
        <p:spPr>
          <a:xfrm>
            <a:off x="630237" y="1147763"/>
            <a:ext cx="10991920" cy="5237271"/>
          </a:xfrm>
          <a:prstGeom prst="rect">
            <a:avLst/>
          </a:prstGeom>
        </p:spPr>
        <p:txBody>
          <a:bodyPr>
            <a:noAutofit/>
          </a:bodyPr>
          <a:lstStyle/>
          <a:p>
            <a:pPr>
              <a:lnSpc>
                <a:spcPct val="120000"/>
              </a:lnSpc>
              <a:buClr>
                <a:schemeClr val="tx1"/>
              </a:buClr>
            </a:pPr>
            <a:r>
              <a:rPr lang="en-US" altLang="zh-CN" dirty="0"/>
              <a:t>Level-wise</a:t>
            </a:r>
            <a:r>
              <a:rPr lang="zh-CN" altLang="en-US" dirty="0"/>
              <a:t>过一次数据可以同时分裂同一层的叶子，容易进行多线程优化，不容易过拟合</a:t>
            </a:r>
            <a:endParaRPr lang="en-US" altLang="zh-CN" dirty="0"/>
          </a:p>
          <a:p>
            <a:pPr>
              <a:lnSpc>
                <a:spcPct val="120000"/>
              </a:lnSpc>
              <a:buClr>
                <a:schemeClr val="tx1"/>
              </a:buClr>
            </a:pPr>
            <a:r>
              <a:rPr lang="zh-CN" altLang="en-US" dirty="0"/>
              <a:t>但</a:t>
            </a:r>
            <a:r>
              <a:rPr lang="en-US" altLang="zh-CN" dirty="0"/>
              <a:t>Level-wise</a:t>
            </a:r>
            <a:r>
              <a:rPr lang="zh-CN" altLang="en-US" dirty="0"/>
              <a:t>不加区分的对待同一层的叶子，带来了很多没必要的开销，比较低效（分裂增益较低，没必要进行搜索和分裂）</a:t>
            </a:r>
            <a:endParaRPr lang="en-US" altLang="zh-CN" dirty="0"/>
          </a:p>
          <a:p>
            <a:pPr>
              <a:lnSpc>
                <a:spcPct val="120000"/>
              </a:lnSpc>
              <a:buClr>
                <a:schemeClr val="tx1"/>
              </a:buClr>
            </a:pPr>
            <a:r>
              <a:rPr lang="en-US" altLang="zh-CN" dirty="0"/>
              <a:t>Leaf-wise</a:t>
            </a:r>
            <a:r>
              <a:rPr lang="zh-CN" altLang="en-US" dirty="0"/>
              <a:t>每次从当前所有叶子中，找到分裂增益最大</a:t>
            </a:r>
            <a:r>
              <a:rPr lang="en-US" altLang="zh-CN" dirty="0"/>
              <a:t>(</a:t>
            </a:r>
            <a:r>
              <a:rPr lang="zh-CN" altLang="en-US" dirty="0"/>
              <a:t>一般也是数据量最大</a:t>
            </a:r>
            <a:r>
              <a:rPr lang="en-US" altLang="zh-CN" dirty="0"/>
              <a:t>)</a:t>
            </a:r>
            <a:r>
              <a:rPr lang="zh-CN" altLang="en-US" dirty="0"/>
              <a:t>的一个叶子进行分裂。同 </a:t>
            </a:r>
            <a:r>
              <a:rPr lang="en-US" altLang="zh-CN" dirty="0"/>
              <a:t>level-wise </a:t>
            </a:r>
            <a:r>
              <a:rPr lang="zh-CN" altLang="en-US" dirty="0"/>
              <a:t>相比，在分裂次数相同的情况下，</a:t>
            </a:r>
            <a:r>
              <a:rPr lang="en-US" altLang="zh-CN" dirty="0"/>
              <a:t>leaf-wise </a:t>
            </a:r>
            <a:r>
              <a:rPr lang="zh-CN" altLang="en-US" dirty="0"/>
              <a:t>可以降低更多的误差，得到更好的精度。</a:t>
            </a:r>
            <a:endParaRPr lang="en-US" altLang="zh-CN" dirty="0"/>
          </a:p>
          <a:p>
            <a:pPr>
              <a:lnSpc>
                <a:spcPct val="120000"/>
              </a:lnSpc>
              <a:buClr>
                <a:schemeClr val="tx1"/>
              </a:buClr>
            </a:pPr>
            <a:r>
              <a:rPr lang="en-US" altLang="zh-CN" dirty="0"/>
              <a:t>Leaf-wise </a:t>
            </a:r>
            <a:r>
              <a:rPr lang="zh-CN" altLang="en-US" dirty="0"/>
              <a:t>的缺点是可能会长出比较深的决策树，产生过拟合。因此 </a:t>
            </a:r>
            <a:r>
              <a:rPr lang="en-US" altLang="zh-CN" dirty="0" err="1"/>
              <a:t>LightGBM</a:t>
            </a:r>
            <a:r>
              <a:rPr lang="en-US" altLang="zh-CN" dirty="0"/>
              <a:t> </a:t>
            </a:r>
            <a:r>
              <a:rPr lang="zh-CN" altLang="en-US" dirty="0"/>
              <a:t>在</a:t>
            </a:r>
            <a:r>
              <a:rPr lang="en-US" altLang="zh-CN" dirty="0"/>
              <a:t>leaf-wise </a:t>
            </a:r>
            <a:r>
              <a:rPr lang="zh-CN" altLang="en-US" dirty="0"/>
              <a:t>之上增加了一个最大深度的限制，在保证高效率的同时防止过拟合。</a:t>
            </a:r>
          </a:p>
        </p:txBody>
      </p:sp>
    </p:spTree>
    <p:extLst>
      <p:ext uri="{BB962C8B-B14F-4D97-AF65-F5344CB8AC3E}">
        <p14:creationId xmlns:p14="http://schemas.microsoft.com/office/powerpoint/2010/main" val="89945390"/>
      </p:ext>
    </p:extLst>
  </p:cSld>
  <p:clrMapOvr>
    <a:masterClrMapping/>
  </p:clrMapOvr>
</p:sld>
</file>

<file path=ppt/theme/theme1.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defRPr sz="2800" dirty="0">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51580</TotalTime>
  <Pages>0</Pages>
  <Words>9822</Words>
  <Characters>0</Characters>
  <Application>Microsoft Macintosh PowerPoint</Application>
  <DocSecurity>0</DocSecurity>
  <PresentationFormat>宽屏</PresentationFormat>
  <Lines>0</Lines>
  <Paragraphs>1342</Paragraphs>
  <Slides>118</Slides>
  <Notes>51</Notes>
  <HiddenSlides>0</HiddenSlides>
  <MMClips>0</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1</vt:i4>
      </vt:variant>
      <vt:variant>
        <vt:lpstr>幻灯片标题</vt:lpstr>
      </vt:variant>
      <vt:variant>
        <vt:i4>118</vt:i4>
      </vt:variant>
    </vt:vector>
  </HeadingPairs>
  <TitlesOfParts>
    <vt:vector size="139" baseType="lpstr">
      <vt:lpstr>-apple-system</vt:lpstr>
      <vt:lpstr>等线</vt:lpstr>
      <vt:lpstr>SimHei</vt:lpstr>
      <vt:lpstr>宋体</vt:lpstr>
      <vt:lpstr>Microsoft YaHei</vt:lpstr>
      <vt:lpstr>Microsoft YaHei</vt:lpstr>
      <vt:lpstr>小米兰亭</vt:lpstr>
      <vt:lpstr>PingFang SC</vt:lpstr>
      <vt:lpstr>Arial</vt:lpstr>
      <vt:lpstr>Calibri</vt:lpstr>
      <vt:lpstr>Calibri Light</vt:lpstr>
      <vt:lpstr>Cambria Math</vt:lpstr>
      <vt:lpstr>Helvetica Neue</vt:lpstr>
      <vt:lpstr>Impact</vt:lpstr>
      <vt:lpstr>Palatino</vt:lpstr>
      <vt:lpstr>Times New Roman</vt:lpstr>
      <vt:lpstr>Wingdings</vt:lpstr>
      <vt:lpstr>3_Office 主题</vt:lpstr>
      <vt:lpstr>1_Office 主题</vt:lpstr>
      <vt:lpstr>Office 主题</vt:lpstr>
      <vt:lpstr>Equation</vt:lpstr>
      <vt:lpstr>PowerPoint 演示文稿</vt:lpstr>
      <vt:lpstr>集成学习 </vt:lpstr>
      <vt:lpstr>Recall: 误差的偏差-方差分解</vt:lpstr>
      <vt:lpstr>为什么集成学习有效？</vt:lpstr>
      <vt:lpstr>基学习器： “好而不同” </vt:lpstr>
      <vt:lpstr>集成学习的两个基本问题 </vt:lpstr>
      <vt:lpstr>PowerPoint 演示文稿</vt:lpstr>
      <vt:lpstr>Bagging</vt:lpstr>
      <vt:lpstr>Bagging</vt:lpstr>
      <vt:lpstr>Bootstrap</vt:lpstr>
      <vt:lpstr>Bootstrap</vt:lpstr>
      <vt:lpstr>Bagging: 集成学习的两个基本问题</vt:lpstr>
      <vt:lpstr>Bagging可降低模型方差</vt:lpstr>
      <vt:lpstr>Bagging可降低模型方差</vt:lpstr>
      <vt:lpstr>Bagging</vt:lpstr>
      <vt:lpstr>Scikit-Learn中的Bagging</vt:lpstr>
      <vt:lpstr>BaggingClassifier的参数</vt:lpstr>
      <vt:lpstr>Out-of-bag error （OOBE）</vt:lpstr>
      <vt:lpstr>基学习器数目</vt:lpstr>
      <vt:lpstr>随机森林（Random Forest）</vt:lpstr>
      <vt:lpstr>Scikit-Learn中的随机森林</vt:lpstr>
      <vt:lpstr>随机森林超参数调优</vt:lpstr>
      <vt:lpstr>PowerPoint 演示文稿</vt:lpstr>
      <vt:lpstr>提升法：Boosting</vt:lpstr>
      <vt:lpstr>提升法：Boosting</vt:lpstr>
      <vt:lpstr>怎样得到互补的学习器？</vt:lpstr>
      <vt:lpstr>AdaBoost的基本思想</vt:lpstr>
      <vt:lpstr>样本重新加权</vt:lpstr>
      <vt:lpstr>样本重新加权</vt:lpstr>
      <vt:lpstr>样本重新加权</vt:lpstr>
      <vt:lpstr>AdaBoost M1算法</vt:lpstr>
      <vt:lpstr>例：AdaBoost</vt:lpstr>
      <vt:lpstr>例：AdaBoost</vt:lpstr>
      <vt:lpstr>例：AdaBoost</vt:lpstr>
      <vt:lpstr>例：AdaBoost</vt:lpstr>
      <vt:lpstr>训练误差</vt:lpstr>
      <vt:lpstr>证明</vt:lpstr>
      <vt:lpstr>证明（cont.)</vt:lpstr>
      <vt:lpstr>证明（cont.)</vt:lpstr>
      <vt:lpstr>证明（cont.)</vt:lpstr>
      <vt:lpstr>测试误差</vt:lpstr>
      <vt:lpstr>测试误差</vt:lpstr>
      <vt:lpstr>PowerPoint 演示文稿</vt:lpstr>
      <vt:lpstr>Boosting的一般框架</vt:lpstr>
      <vt:lpstr>Boosting</vt:lpstr>
      <vt:lpstr>Gradient Boosting</vt:lpstr>
      <vt:lpstr>Gradient  Boosting Algorithm</vt:lpstr>
      <vt:lpstr>从Gradient Descent 到 Gradient Boosting</vt:lpstr>
      <vt:lpstr>Gradient Boosting — 不同损失函数</vt:lpstr>
      <vt:lpstr>L2Boosting</vt:lpstr>
      <vt:lpstr>例：回归</vt:lpstr>
      <vt:lpstr>例：回归</vt:lpstr>
      <vt:lpstr>例：回归</vt:lpstr>
      <vt:lpstr>例：回归</vt:lpstr>
      <vt:lpstr>例：回归</vt:lpstr>
      <vt:lpstr>logitBoosting</vt:lpstr>
      <vt:lpstr>logitBoosting</vt:lpstr>
      <vt:lpstr>logitBoosting</vt:lpstr>
      <vt:lpstr>logitBoosting</vt:lpstr>
      <vt:lpstr>logitBoosting</vt:lpstr>
      <vt:lpstr>Shrinkage</vt:lpstr>
      <vt:lpstr>PowerPoint 演示文稿</vt:lpstr>
      <vt:lpstr>XGBoost</vt:lpstr>
      <vt:lpstr>损失函数的二阶近似</vt:lpstr>
      <vt:lpstr>常用损失函数的g和h</vt:lpstr>
      <vt:lpstr>正则项</vt:lpstr>
      <vt:lpstr>正则项</vt:lpstr>
      <vt:lpstr>目标函数</vt:lpstr>
      <vt:lpstr>目标函数</vt:lpstr>
      <vt:lpstr>例：树的分数</vt:lpstr>
      <vt:lpstr>回归树的学习策略</vt:lpstr>
      <vt:lpstr>分裂的增益度量</vt:lpstr>
      <vt:lpstr>增益</vt:lpstr>
      <vt:lpstr>精确贪心算法</vt:lpstr>
      <vt:lpstr>例：精确贪心算法</vt:lpstr>
      <vt:lpstr>PowerPoint 演示文稿</vt:lpstr>
      <vt:lpstr>精确贪心算法</vt:lpstr>
      <vt:lpstr>基于直方图的近似算法</vt:lpstr>
      <vt:lpstr>例：直方图近似确定分割点</vt:lpstr>
      <vt:lpstr>直方图近似确定分割点</vt:lpstr>
      <vt:lpstr>对长尾分布，直方图可能利用不充分</vt:lpstr>
      <vt:lpstr>PowerPoint 演示文稿</vt:lpstr>
      <vt:lpstr>稀疏特征</vt:lpstr>
      <vt:lpstr>稀疏特征</vt:lpstr>
      <vt:lpstr>PowerPoint 演示文稿</vt:lpstr>
      <vt:lpstr>LightGBM： Light Gradient Boosting Machine</vt:lpstr>
      <vt:lpstr>LightGBM的优化</vt:lpstr>
      <vt:lpstr>基于Histogram的决策树算法</vt:lpstr>
      <vt:lpstr>Histogram 算法的计算优势</vt:lpstr>
      <vt:lpstr>Histogram 算法的缺点</vt:lpstr>
      <vt:lpstr>Histogram 做差加速</vt:lpstr>
      <vt:lpstr>直方图加速计算</vt:lpstr>
      <vt:lpstr>直方图加速：基于梯度的单边采样 </vt:lpstr>
      <vt:lpstr>直方图加速：基于梯度的单边采样 </vt:lpstr>
      <vt:lpstr>直方图加速：互斥特征捆绑  </vt:lpstr>
      <vt:lpstr>直方图加速：互斥特征捆绑  </vt:lpstr>
      <vt:lpstr>直方图加速：互斥特征捆绑  </vt:lpstr>
      <vt:lpstr>例：互斥特征捆绑 </vt:lpstr>
      <vt:lpstr>带有深度限制的按叶子生长 (leaf-wise) 算法</vt:lpstr>
      <vt:lpstr>PowerPoint 演示文稿</vt:lpstr>
      <vt:lpstr>直接支持类别型特征</vt:lpstr>
      <vt:lpstr>直接支持类别型特征</vt:lpstr>
      <vt:lpstr>PowerPoint 演示文稿</vt:lpstr>
      <vt:lpstr>类别型特征</vt:lpstr>
      <vt:lpstr>PowerPoint 演示文稿</vt:lpstr>
      <vt:lpstr>PowerPoint 演示文稿</vt:lpstr>
      <vt:lpstr>计数编码</vt:lpstr>
      <vt:lpstr>PowerPoint 演示文稿</vt:lpstr>
      <vt:lpstr>投票法</vt:lpstr>
      <vt:lpstr>PowerPoint 演示文稿</vt:lpstr>
      <vt:lpstr>堆叠法</vt:lpstr>
      <vt:lpstr>堆叠法：类似交叉验证</vt:lpstr>
      <vt:lpstr>堆叠法：类似留出法</vt:lpstr>
      <vt:lpstr>堆叠法</vt:lpstr>
      <vt:lpstr>XGBoost资源</vt:lpstr>
      <vt:lpstr>XGBoost资源</vt:lpstr>
      <vt:lpstr>LightGBM资源</vt:lpstr>
      <vt:lpstr>集成学习小结</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李国海</dc:creator>
  <cp:keywords/>
  <dc:description/>
  <cp:lastModifiedBy>Sherry Liu</cp:lastModifiedBy>
  <cp:revision>512</cp:revision>
  <cp:lastPrinted>2021-12-07T05:53:34Z</cp:lastPrinted>
  <dcterms:created xsi:type="dcterms:W3CDTF">2014-06-29T11:45:14Z</dcterms:created>
  <dcterms:modified xsi:type="dcterms:W3CDTF">2023-12-19T14:51:51Z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